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68" r:id="rId3"/>
    <p:sldId id="259" r:id="rId4"/>
    <p:sldId id="455" r:id="rId5"/>
    <p:sldId id="261" r:id="rId6"/>
    <p:sldId id="260" r:id="rId7"/>
    <p:sldId id="262" r:id="rId8"/>
    <p:sldId id="263" r:id="rId9"/>
    <p:sldId id="264" r:id="rId10"/>
    <p:sldId id="265" r:id="rId11"/>
    <p:sldId id="266" r:id="rId12"/>
    <p:sldId id="267" r:id="rId13"/>
    <p:sldId id="258" r:id="rId14"/>
    <p:sldId id="257" r:id="rId15"/>
    <p:sldId id="269" r:id="rId16"/>
    <p:sldId id="270" r:id="rId17"/>
    <p:sldId id="442" r:id="rId18"/>
    <p:sldId id="443" r:id="rId19"/>
    <p:sldId id="444" r:id="rId20"/>
    <p:sldId id="445" r:id="rId21"/>
    <p:sldId id="271" r:id="rId22"/>
    <p:sldId id="272" r:id="rId23"/>
    <p:sldId id="441" r:id="rId24"/>
    <p:sldId id="446" r:id="rId25"/>
    <p:sldId id="447" r:id="rId26"/>
    <p:sldId id="448" r:id="rId27"/>
    <p:sldId id="449" r:id="rId28"/>
    <p:sldId id="450" r:id="rId29"/>
    <p:sldId id="452" r:id="rId30"/>
    <p:sldId id="273" r:id="rId31"/>
    <p:sldId id="453" r:id="rId32"/>
    <p:sldId id="454" r:id="rId33"/>
    <p:sldId id="326" r:id="rId34"/>
    <p:sldId id="274" r:id="rId35"/>
    <p:sldId id="45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5" autoAdjust="0"/>
    <p:restoredTop sz="94660"/>
  </p:normalViewPr>
  <p:slideViewPr>
    <p:cSldViewPr snapToGrid="0">
      <p:cViewPr varScale="1">
        <p:scale>
          <a:sx n="138" d="100"/>
          <a:sy n="138" d="100"/>
        </p:scale>
        <p:origin x="92" y="132"/>
      </p:cViewPr>
      <p:guideLst/>
    </p:cSldViewPr>
  </p:slideViewPr>
  <p:notesTextViewPr>
    <p:cViewPr>
      <p:scale>
        <a:sx n="1" d="1"/>
        <a:sy n="1" d="1"/>
      </p:scale>
      <p:origin x="0" y="0"/>
    </p:cViewPr>
  </p:notesTextViewPr>
  <p:sorterViewPr>
    <p:cViewPr>
      <p:scale>
        <a:sx n="100" d="100"/>
        <a:sy n="100" d="100"/>
      </p:scale>
      <p:origin x="0" y="-1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BC341-5079-412C-BAFB-FFB98221A03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CF5C030-DEAE-4608-8DA1-B2EBB401BEC9}">
      <dgm:prSet/>
      <dgm:spPr/>
      <dgm:t>
        <a:bodyPr/>
        <a:lstStyle/>
        <a:p>
          <a:r>
            <a:rPr lang="en-US"/>
            <a:t>Sentient entities deal with it</a:t>
          </a:r>
        </a:p>
      </dgm:t>
    </dgm:pt>
    <dgm:pt modelId="{B2DB0865-B121-4B79-9B21-D141A9DA46CC}" type="parTrans" cxnId="{A14B3EBB-2A2E-4CE2-9708-EDC233C3792C}">
      <dgm:prSet/>
      <dgm:spPr/>
      <dgm:t>
        <a:bodyPr/>
        <a:lstStyle/>
        <a:p>
          <a:endParaRPr lang="en-US"/>
        </a:p>
      </dgm:t>
    </dgm:pt>
    <dgm:pt modelId="{174074E3-E616-4A0F-BAC8-D87D34F79560}" type="sibTrans" cxnId="{A14B3EBB-2A2E-4CE2-9708-EDC233C3792C}">
      <dgm:prSet/>
      <dgm:spPr/>
      <dgm:t>
        <a:bodyPr/>
        <a:lstStyle/>
        <a:p>
          <a:endParaRPr lang="en-US"/>
        </a:p>
      </dgm:t>
    </dgm:pt>
    <dgm:pt modelId="{6F4BFCC3-9387-4DAC-AEF9-40E59BCA273D}">
      <dgm:prSet/>
      <dgm:spPr/>
      <dgm:t>
        <a:bodyPr/>
        <a:lstStyle/>
        <a:p>
          <a:r>
            <a:rPr lang="en-US" dirty="0"/>
            <a:t>With </a:t>
          </a:r>
          <a:r>
            <a:rPr lang="en-US" i="1" dirty="0"/>
            <a:t>meaning</a:t>
          </a:r>
          <a:endParaRPr lang="en-US" dirty="0"/>
        </a:p>
      </dgm:t>
    </dgm:pt>
    <dgm:pt modelId="{67A45B65-C0D2-4D6B-9D94-C485A37AAB5D}" type="parTrans" cxnId="{8F5D2116-0762-44EB-B56F-0CF790A58192}">
      <dgm:prSet/>
      <dgm:spPr/>
      <dgm:t>
        <a:bodyPr/>
        <a:lstStyle/>
        <a:p>
          <a:endParaRPr lang="en-US"/>
        </a:p>
      </dgm:t>
    </dgm:pt>
    <dgm:pt modelId="{A9A9935E-2EEB-421F-8954-6E74D88DC601}" type="sibTrans" cxnId="{8F5D2116-0762-44EB-B56F-0CF790A58192}">
      <dgm:prSet/>
      <dgm:spPr/>
      <dgm:t>
        <a:bodyPr/>
        <a:lstStyle/>
        <a:p>
          <a:endParaRPr lang="en-US"/>
        </a:p>
      </dgm:t>
    </dgm:pt>
    <dgm:pt modelId="{5C5EC89B-5320-4EF4-AB80-FCD8D3DD923A}">
      <dgm:prSet/>
      <dgm:spPr/>
      <dgm:t>
        <a:bodyPr/>
        <a:lstStyle/>
        <a:p>
          <a:r>
            <a:rPr lang="en-US"/>
            <a:t>In the physical world we only deal with representations</a:t>
          </a:r>
        </a:p>
      </dgm:t>
    </dgm:pt>
    <dgm:pt modelId="{FB251C85-0392-455D-B11B-01F0908CEE0C}" type="parTrans" cxnId="{8FC36D8E-D7E8-4650-8E30-F6EA64FAD5A6}">
      <dgm:prSet/>
      <dgm:spPr/>
      <dgm:t>
        <a:bodyPr/>
        <a:lstStyle/>
        <a:p>
          <a:endParaRPr lang="en-US"/>
        </a:p>
      </dgm:t>
    </dgm:pt>
    <dgm:pt modelId="{8953F8EB-147A-4775-B5FA-4FE2F5BD4DFB}" type="sibTrans" cxnId="{8FC36D8E-D7E8-4650-8E30-F6EA64FAD5A6}">
      <dgm:prSet/>
      <dgm:spPr/>
      <dgm:t>
        <a:bodyPr/>
        <a:lstStyle/>
        <a:p>
          <a:endParaRPr lang="en-US"/>
        </a:p>
      </dgm:t>
    </dgm:pt>
    <dgm:pt modelId="{63D28E69-75F7-4150-B6E4-28B8407D2979}">
      <dgm:prSet/>
      <dgm:spPr/>
      <dgm:t>
        <a:bodyPr/>
        <a:lstStyle/>
        <a:p>
          <a:r>
            <a:rPr lang="en-US"/>
            <a:t>For</a:t>
          </a:r>
        </a:p>
      </dgm:t>
    </dgm:pt>
    <dgm:pt modelId="{FBAE46AB-9E05-480B-A057-ED875A8A3960}" type="parTrans" cxnId="{FB715688-6C46-4575-8856-9B0501DD23CE}">
      <dgm:prSet/>
      <dgm:spPr/>
      <dgm:t>
        <a:bodyPr/>
        <a:lstStyle/>
        <a:p>
          <a:endParaRPr lang="en-US"/>
        </a:p>
      </dgm:t>
    </dgm:pt>
    <dgm:pt modelId="{0152933D-ADA4-4F1B-A977-9FE0F3156EED}" type="sibTrans" cxnId="{FB715688-6C46-4575-8856-9B0501DD23CE}">
      <dgm:prSet/>
      <dgm:spPr/>
      <dgm:t>
        <a:bodyPr/>
        <a:lstStyle/>
        <a:p>
          <a:endParaRPr lang="en-US"/>
        </a:p>
      </dgm:t>
    </dgm:pt>
    <dgm:pt modelId="{B11AD389-4262-4B54-A8D5-BD8BE5241DE4}">
      <dgm:prSet/>
      <dgm:spPr/>
      <dgm:t>
        <a:bodyPr/>
        <a:lstStyle/>
        <a:p>
          <a:r>
            <a:rPr lang="en-US"/>
            <a:t>Communication</a:t>
          </a:r>
        </a:p>
      </dgm:t>
    </dgm:pt>
    <dgm:pt modelId="{16705506-AADC-465E-A01D-68DC6D843BCF}" type="parTrans" cxnId="{3CFCD014-6872-41B2-983A-D3EE5D0A93B7}">
      <dgm:prSet/>
      <dgm:spPr/>
      <dgm:t>
        <a:bodyPr/>
        <a:lstStyle/>
        <a:p>
          <a:endParaRPr lang="en-US"/>
        </a:p>
      </dgm:t>
    </dgm:pt>
    <dgm:pt modelId="{CB3225DC-DAEF-4E53-A077-19C6523B9181}" type="sibTrans" cxnId="{3CFCD014-6872-41B2-983A-D3EE5D0A93B7}">
      <dgm:prSet/>
      <dgm:spPr/>
      <dgm:t>
        <a:bodyPr/>
        <a:lstStyle/>
        <a:p>
          <a:endParaRPr lang="en-US"/>
        </a:p>
      </dgm:t>
    </dgm:pt>
    <dgm:pt modelId="{8517BD59-B975-4C84-B5A7-A8E1D6D051A6}">
      <dgm:prSet/>
      <dgm:spPr/>
      <dgm:t>
        <a:bodyPr/>
        <a:lstStyle/>
        <a:p>
          <a:r>
            <a:rPr lang="en-US"/>
            <a:t>Storage</a:t>
          </a:r>
        </a:p>
      </dgm:t>
    </dgm:pt>
    <dgm:pt modelId="{7B1F1747-BB34-4378-A5B6-1CDE7FFCA4BD}" type="parTrans" cxnId="{4BE08F2D-59C2-4F1C-A0BB-F0A0205BDB8C}">
      <dgm:prSet/>
      <dgm:spPr/>
      <dgm:t>
        <a:bodyPr/>
        <a:lstStyle/>
        <a:p>
          <a:endParaRPr lang="en-US"/>
        </a:p>
      </dgm:t>
    </dgm:pt>
    <dgm:pt modelId="{5DEB8B91-BFF3-4203-A3DE-292B20F07F8E}" type="sibTrans" cxnId="{4BE08F2D-59C2-4F1C-A0BB-F0A0205BDB8C}">
      <dgm:prSet/>
      <dgm:spPr/>
      <dgm:t>
        <a:bodyPr/>
        <a:lstStyle/>
        <a:p>
          <a:endParaRPr lang="en-US"/>
        </a:p>
      </dgm:t>
    </dgm:pt>
    <dgm:pt modelId="{A2BE355C-A784-481A-9F55-B8E10E0FCD6B}">
      <dgm:prSet/>
      <dgm:spPr/>
      <dgm:t>
        <a:bodyPr/>
        <a:lstStyle/>
        <a:p>
          <a:r>
            <a:rPr lang="en-US"/>
            <a:t>Manipulation</a:t>
          </a:r>
        </a:p>
      </dgm:t>
    </dgm:pt>
    <dgm:pt modelId="{40BF3268-21B2-4B1C-9424-2047F10AA821}" type="parTrans" cxnId="{D84BE9D9-CDE7-4210-A26D-A871C6F38D49}">
      <dgm:prSet/>
      <dgm:spPr/>
      <dgm:t>
        <a:bodyPr/>
        <a:lstStyle/>
        <a:p>
          <a:endParaRPr lang="en-US"/>
        </a:p>
      </dgm:t>
    </dgm:pt>
    <dgm:pt modelId="{8331B4F9-530C-42FC-A8B3-7420CE8922EE}" type="sibTrans" cxnId="{D84BE9D9-CDE7-4210-A26D-A871C6F38D49}">
      <dgm:prSet/>
      <dgm:spPr/>
      <dgm:t>
        <a:bodyPr/>
        <a:lstStyle/>
        <a:p>
          <a:endParaRPr lang="en-US"/>
        </a:p>
      </dgm:t>
    </dgm:pt>
    <dgm:pt modelId="{D9F32EAD-1016-43EA-B53E-E8E5899A6450}">
      <dgm:prSet/>
      <dgm:spPr/>
      <dgm:t>
        <a:bodyPr/>
        <a:lstStyle/>
        <a:p>
          <a:r>
            <a:rPr lang="en-US"/>
            <a:t>Use</a:t>
          </a:r>
        </a:p>
      </dgm:t>
    </dgm:pt>
    <dgm:pt modelId="{B44A752A-3A26-406E-9B0A-54473E4FC130}" type="parTrans" cxnId="{EF1A2E33-0E87-404E-A487-4C1171A88DCA}">
      <dgm:prSet/>
      <dgm:spPr/>
      <dgm:t>
        <a:bodyPr/>
        <a:lstStyle/>
        <a:p>
          <a:endParaRPr lang="en-US"/>
        </a:p>
      </dgm:t>
    </dgm:pt>
    <dgm:pt modelId="{C63F59E9-3BBB-4D8B-8BD5-A3C5214FCFF2}" type="sibTrans" cxnId="{EF1A2E33-0E87-404E-A487-4C1171A88DCA}">
      <dgm:prSet/>
      <dgm:spPr/>
      <dgm:t>
        <a:bodyPr/>
        <a:lstStyle/>
        <a:p>
          <a:endParaRPr lang="en-US"/>
        </a:p>
      </dgm:t>
    </dgm:pt>
    <dgm:pt modelId="{F59AAD91-744D-4991-9361-C1F55F03528D}" type="pres">
      <dgm:prSet presAssocID="{AC1BC341-5079-412C-BAFB-FFB98221A030}" presName="linear" presStyleCnt="0">
        <dgm:presLayoutVars>
          <dgm:dir/>
          <dgm:animLvl val="lvl"/>
          <dgm:resizeHandles val="exact"/>
        </dgm:presLayoutVars>
      </dgm:prSet>
      <dgm:spPr/>
    </dgm:pt>
    <dgm:pt modelId="{CC25414D-ADD9-4554-9BA5-3DB5BBBF611C}" type="pres">
      <dgm:prSet presAssocID="{BCF5C030-DEAE-4608-8DA1-B2EBB401BEC9}" presName="parentLin" presStyleCnt="0"/>
      <dgm:spPr/>
    </dgm:pt>
    <dgm:pt modelId="{1ABE3BBC-2B41-4C00-8B72-50A636EC2C70}" type="pres">
      <dgm:prSet presAssocID="{BCF5C030-DEAE-4608-8DA1-B2EBB401BEC9}" presName="parentLeftMargin" presStyleLbl="node1" presStyleIdx="0" presStyleCnt="2"/>
      <dgm:spPr/>
    </dgm:pt>
    <dgm:pt modelId="{FEF928D4-BC79-4474-9D08-8B2D30E63CC7}" type="pres">
      <dgm:prSet presAssocID="{BCF5C030-DEAE-4608-8DA1-B2EBB401BEC9}" presName="parentText" presStyleLbl="node1" presStyleIdx="0" presStyleCnt="2">
        <dgm:presLayoutVars>
          <dgm:chMax val="0"/>
          <dgm:bulletEnabled val="1"/>
        </dgm:presLayoutVars>
      </dgm:prSet>
      <dgm:spPr/>
    </dgm:pt>
    <dgm:pt modelId="{8CD548A9-3A93-4685-9A22-F9EEADE8B0D6}" type="pres">
      <dgm:prSet presAssocID="{BCF5C030-DEAE-4608-8DA1-B2EBB401BEC9}" presName="negativeSpace" presStyleCnt="0"/>
      <dgm:spPr/>
    </dgm:pt>
    <dgm:pt modelId="{E01525B4-7A73-4C0E-9218-C716837DA45D}" type="pres">
      <dgm:prSet presAssocID="{BCF5C030-DEAE-4608-8DA1-B2EBB401BEC9}" presName="childText" presStyleLbl="conFgAcc1" presStyleIdx="0" presStyleCnt="2">
        <dgm:presLayoutVars>
          <dgm:bulletEnabled val="1"/>
        </dgm:presLayoutVars>
      </dgm:prSet>
      <dgm:spPr/>
    </dgm:pt>
    <dgm:pt modelId="{0198C00A-59D9-452C-93C8-A99ED9DB07B0}" type="pres">
      <dgm:prSet presAssocID="{174074E3-E616-4A0F-BAC8-D87D34F79560}" presName="spaceBetweenRectangles" presStyleCnt="0"/>
      <dgm:spPr/>
    </dgm:pt>
    <dgm:pt modelId="{C6B37180-1443-431A-BB87-32AFBAC928C9}" type="pres">
      <dgm:prSet presAssocID="{5C5EC89B-5320-4EF4-AB80-FCD8D3DD923A}" presName="parentLin" presStyleCnt="0"/>
      <dgm:spPr/>
    </dgm:pt>
    <dgm:pt modelId="{5067C93F-6C1D-4CBB-BBF3-E4A648BDF4C9}" type="pres">
      <dgm:prSet presAssocID="{5C5EC89B-5320-4EF4-AB80-FCD8D3DD923A}" presName="parentLeftMargin" presStyleLbl="node1" presStyleIdx="0" presStyleCnt="2"/>
      <dgm:spPr/>
    </dgm:pt>
    <dgm:pt modelId="{B54811C9-0037-478C-B75D-4F576BD3763B}" type="pres">
      <dgm:prSet presAssocID="{5C5EC89B-5320-4EF4-AB80-FCD8D3DD923A}" presName="parentText" presStyleLbl="node1" presStyleIdx="1" presStyleCnt="2">
        <dgm:presLayoutVars>
          <dgm:chMax val="0"/>
          <dgm:bulletEnabled val="1"/>
        </dgm:presLayoutVars>
      </dgm:prSet>
      <dgm:spPr/>
    </dgm:pt>
    <dgm:pt modelId="{76E92E0A-8515-4ED8-9402-62635AE1961C}" type="pres">
      <dgm:prSet presAssocID="{5C5EC89B-5320-4EF4-AB80-FCD8D3DD923A}" presName="negativeSpace" presStyleCnt="0"/>
      <dgm:spPr/>
    </dgm:pt>
    <dgm:pt modelId="{10FB7CAC-703A-4D87-9BCC-DC3BF2F7041B}" type="pres">
      <dgm:prSet presAssocID="{5C5EC89B-5320-4EF4-AB80-FCD8D3DD923A}" presName="childText" presStyleLbl="conFgAcc1" presStyleIdx="1" presStyleCnt="2">
        <dgm:presLayoutVars>
          <dgm:bulletEnabled val="1"/>
        </dgm:presLayoutVars>
      </dgm:prSet>
      <dgm:spPr/>
    </dgm:pt>
  </dgm:ptLst>
  <dgm:cxnLst>
    <dgm:cxn modelId="{C736A90B-16A3-4F0D-8342-BF5841A1D144}" type="presOf" srcId="{6F4BFCC3-9387-4DAC-AEF9-40E59BCA273D}" destId="{E01525B4-7A73-4C0E-9218-C716837DA45D}" srcOrd="0" destOrd="0" presId="urn:microsoft.com/office/officeart/2005/8/layout/list1"/>
    <dgm:cxn modelId="{3CFCD014-6872-41B2-983A-D3EE5D0A93B7}" srcId="{63D28E69-75F7-4150-B6E4-28B8407D2979}" destId="{B11AD389-4262-4B54-A8D5-BD8BE5241DE4}" srcOrd="0" destOrd="0" parTransId="{16705506-AADC-465E-A01D-68DC6D843BCF}" sibTransId="{CB3225DC-DAEF-4E53-A077-19C6523B9181}"/>
    <dgm:cxn modelId="{8F5D2116-0762-44EB-B56F-0CF790A58192}" srcId="{BCF5C030-DEAE-4608-8DA1-B2EBB401BEC9}" destId="{6F4BFCC3-9387-4DAC-AEF9-40E59BCA273D}" srcOrd="0" destOrd="0" parTransId="{67A45B65-C0D2-4D6B-9D94-C485A37AAB5D}" sibTransId="{A9A9935E-2EEB-421F-8954-6E74D88DC601}"/>
    <dgm:cxn modelId="{4BE08F2D-59C2-4F1C-A0BB-F0A0205BDB8C}" srcId="{63D28E69-75F7-4150-B6E4-28B8407D2979}" destId="{8517BD59-B975-4C84-B5A7-A8E1D6D051A6}" srcOrd="1" destOrd="0" parTransId="{7B1F1747-BB34-4378-A5B6-1CDE7FFCA4BD}" sibTransId="{5DEB8B91-BFF3-4203-A3DE-292B20F07F8E}"/>
    <dgm:cxn modelId="{A3AA5930-85E7-4049-A5E3-908908B1B468}" type="presOf" srcId="{BCF5C030-DEAE-4608-8DA1-B2EBB401BEC9}" destId="{1ABE3BBC-2B41-4C00-8B72-50A636EC2C70}" srcOrd="0" destOrd="0" presId="urn:microsoft.com/office/officeart/2005/8/layout/list1"/>
    <dgm:cxn modelId="{EF1A2E33-0E87-404E-A487-4C1171A88DCA}" srcId="{63D28E69-75F7-4150-B6E4-28B8407D2979}" destId="{D9F32EAD-1016-43EA-B53E-E8E5899A6450}" srcOrd="3" destOrd="0" parTransId="{B44A752A-3A26-406E-9B0A-54473E4FC130}" sibTransId="{C63F59E9-3BBB-4D8B-8BD5-A3C5214FCFF2}"/>
    <dgm:cxn modelId="{A94FD035-837D-4F51-A6E3-7391AD29252B}" type="presOf" srcId="{D9F32EAD-1016-43EA-B53E-E8E5899A6450}" destId="{10FB7CAC-703A-4D87-9BCC-DC3BF2F7041B}" srcOrd="0" destOrd="4" presId="urn:microsoft.com/office/officeart/2005/8/layout/list1"/>
    <dgm:cxn modelId="{923A293D-F080-4F6E-BD42-63D471DF8FC4}" type="presOf" srcId="{BCF5C030-DEAE-4608-8DA1-B2EBB401BEC9}" destId="{FEF928D4-BC79-4474-9D08-8B2D30E63CC7}" srcOrd="1" destOrd="0" presId="urn:microsoft.com/office/officeart/2005/8/layout/list1"/>
    <dgm:cxn modelId="{3DEE9467-569B-44E4-887D-B0F26ACB914A}" type="presOf" srcId="{5C5EC89B-5320-4EF4-AB80-FCD8D3DD923A}" destId="{5067C93F-6C1D-4CBB-BBF3-E4A648BDF4C9}" srcOrd="0" destOrd="0" presId="urn:microsoft.com/office/officeart/2005/8/layout/list1"/>
    <dgm:cxn modelId="{892CFF74-DAEA-41DF-AA9A-4DC94FCB6700}" type="presOf" srcId="{AC1BC341-5079-412C-BAFB-FFB98221A030}" destId="{F59AAD91-744D-4991-9361-C1F55F03528D}" srcOrd="0" destOrd="0" presId="urn:microsoft.com/office/officeart/2005/8/layout/list1"/>
    <dgm:cxn modelId="{FB715688-6C46-4575-8856-9B0501DD23CE}" srcId="{5C5EC89B-5320-4EF4-AB80-FCD8D3DD923A}" destId="{63D28E69-75F7-4150-B6E4-28B8407D2979}" srcOrd="0" destOrd="0" parTransId="{FBAE46AB-9E05-480B-A057-ED875A8A3960}" sibTransId="{0152933D-ADA4-4F1B-A977-9FE0F3156EED}"/>
    <dgm:cxn modelId="{15F4288D-AEB5-4B1B-AD19-627929019F37}" type="presOf" srcId="{8517BD59-B975-4C84-B5A7-A8E1D6D051A6}" destId="{10FB7CAC-703A-4D87-9BCC-DC3BF2F7041B}" srcOrd="0" destOrd="2" presId="urn:microsoft.com/office/officeart/2005/8/layout/list1"/>
    <dgm:cxn modelId="{8FC36D8E-D7E8-4650-8E30-F6EA64FAD5A6}" srcId="{AC1BC341-5079-412C-BAFB-FFB98221A030}" destId="{5C5EC89B-5320-4EF4-AB80-FCD8D3DD923A}" srcOrd="1" destOrd="0" parTransId="{FB251C85-0392-455D-B11B-01F0908CEE0C}" sibTransId="{8953F8EB-147A-4775-B5FA-4FE2F5BD4DFB}"/>
    <dgm:cxn modelId="{BFFDEF9A-9A1D-46CE-8746-F90FB3017D05}" type="presOf" srcId="{B11AD389-4262-4B54-A8D5-BD8BE5241DE4}" destId="{10FB7CAC-703A-4D87-9BCC-DC3BF2F7041B}" srcOrd="0" destOrd="1" presId="urn:microsoft.com/office/officeart/2005/8/layout/list1"/>
    <dgm:cxn modelId="{76DF84AD-0F10-41A5-BC6A-836458F796E6}" type="presOf" srcId="{63D28E69-75F7-4150-B6E4-28B8407D2979}" destId="{10FB7CAC-703A-4D87-9BCC-DC3BF2F7041B}" srcOrd="0" destOrd="0" presId="urn:microsoft.com/office/officeart/2005/8/layout/list1"/>
    <dgm:cxn modelId="{A14B3EBB-2A2E-4CE2-9708-EDC233C3792C}" srcId="{AC1BC341-5079-412C-BAFB-FFB98221A030}" destId="{BCF5C030-DEAE-4608-8DA1-B2EBB401BEC9}" srcOrd="0" destOrd="0" parTransId="{B2DB0865-B121-4B79-9B21-D141A9DA46CC}" sibTransId="{174074E3-E616-4A0F-BAC8-D87D34F79560}"/>
    <dgm:cxn modelId="{D84BE9D9-CDE7-4210-A26D-A871C6F38D49}" srcId="{63D28E69-75F7-4150-B6E4-28B8407D2979}" destId="{A2BE355C-A784-481A-9F55-B8E10E0FCD6B}" srcOrd="2" destOrd="0" parTransId="{40BF3268-21B2-4B1C-9424-2047F10AA821}" sibTransId="{8331B4F9-530C-42FC-A8B3-7420CE8922EE}"/>
    <dgm:cxn modelId="{E9FBCCEE-F5AB-4FC0-9D86-B6440109CFBA}" type="presOf" srcId="{5C5EC89B-5320-4EF4-AB80-FCD8D3DD923A}" destId="{B54811C9-0037-478C-B75D-4F576BD3763B}" srcOrd="1" destOrd="0" presId="urn:microsoft.com/office/officeart/2005/8/layout/list1"/>
    <dgm:cxn modelId="{11120DF1-EBCD-4DA1-B3AA-E97CF7BEDBA9}" type="presOf" srcId="{A2BE355C-A784-481A-9F55-B8E10E0FCD6B}" destId="{10FB7CAC-703A-4D87-9BCC-DC3BF2F7041B}" srcOrd="0" destOrd="3" presId="urn:microsoft.com/office/officeart/2005/8/layout/list1"/>
    <dgm:cxn modelId="{F8901E75-9C20-4883-BDE1-13499ADA80B4}" type="presParOf" srcId="{F59AAD91-744D-4991-9361-C1F55F03528D}" destId="{CC25414D-ADD9-4554-9BA5-3DB5BBBF611C}" srcOrd="0" destOrd="0" presId="urn:microsoft.com/office/officeart/2005/8/layout/list1"/>
    <dgm:cxn modelId="{F2CC4EDC-BE9D-4A43-9B6A-5A25EF7E498C}" type="presParOf" srcId="{CC25414D-ADD9-4554-9BA5-3DB5BBBF611C}" destId="{1ABE3BBC-2B41-4C00-8B72-50A636EC2C70}" srcOrd="0" destOrd="0" presId="urn:microsoft.com/office/officeart/2005/8/layout/list1"/>
    <dgm:cxn modelId="{83CF529D-F267-412C-8592-4436C083285A}" type="presParOf" srcId="{CC25414D-ADD9-4554-9BA5-3DB5BBBF611C}" destId="{FEF928D4-BC79-4474-9D08-8B2D30E63CC7}" srcOrd="1" destOrd="0" presId="urn:microsoft.com/office/officeart/2005/8/layout/list1"/>
    <dgm:cxn modelId="{04A41B08-7467-4145-8CD8-7541B63BE473}" type="presParOf" srcId="{F59AAD91-744D-4991-9361-C1F55F03528D}" destId="{8CD548A9-3A93-4685-9A22-F9EEADE8B0D6}" srcOrd="1" destOrd="0" presId="urn:microsoft.com/office/officeart/2005/8/layout/list1"/>
    <dgm:cxn modelId="{D43D72A6-922C-4F29-9F7F-0BEDABAA32B9}" type="presParOf" srcId="{F59AAD91-744D-4991-9361-C1F55F03528D}" destId="{E01525B4-7A73-4C0E-9218-C716837DA45D}" srcOrd="2" destOrd="0" presId="urn:microsoft.com/office/officeart/2005/8/layout/list1"/>
    <dgm:cxn modelId="{B72EDD3C-7B94-482D-BD01-4A057D2AF7D7}" type="presParOf" srcId="{F59AAD91-744D-4991-9361-C1F55F03528D}" destId="{0198C00A-59D9-452C-93C8-A99ED9DB07B0}" srcOrd="3" destOrd="0" presId="urn:microsoft.com/office/officeart/2005/8/layout/list1"/>
    <dgm:cxn modelId="{2E0A2261-7B4A-444F-A518-320CD4557641}" type="presParOf" srcId="{F59AAD91-744D-4991-9361-C1F55F03528D}" destId="{C6B37180-1443-431A-BB87-32AFBAC928C9}" srcOrd="4" destOrd="0" presId="urn:microsoft.com/office/officeart/2005/8/layout/list1"/>
    <dgm:cxn modelId="{6FBA3218-9841-4172-BCD4-AADB7CC5E0BB}" type="presParOf" srcId="{C6B37180-1443-431A-BB87-32AFBAC928C9}" destId="{5067C93F-6C1D-4CBB-BBF3-E4A648BDF4C9}" srcOrd="0" destOrd="0" presId="urn:microsoft.com/office/officeart/2005/8/layout/list1"/>
    <dgm:cxn modelId="{C0B2210D-696C-47A8-8F13-2D0F4BF7F45F}" type="presParOf" srcId="{C6B37180-1443-431A-BB87-32AFBAC928C9}" destId="{B54811C9-0037-478C-B75D-4F576BD3763B}" srcOrd="1" destOrd="0" presId="urn:microsoft.com/office/officeart/2005/8/layout/list1"/>
    <dgm:cxn modelId="{F9EC14C2-3FCE-4D41-906B-84318BFD2E3B}" type="presParOf" srcId="{F59AAD91-744D-4991-9361-C1F55F03528D}" destId="{76E92E0A-8515-4ED8-9402-62635AE1961C}" srcOrd="5" destOrd="0" presId="urn:microsoft.com/office/officeart/2005/8/layout/list1"/>
    <dgm:cxn modelId="{B3AFF681-D6F4-4834-A418-5F975F3E1D8F}" type="presParOf" srcId="{F59AAD91-744D-4991-9361-C1F55F03528D}" destId="{10FB7CAC-703A-4D87-9BCC-DC3BF2F704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525B4-7A73-4C0E-9218-C716837DA45D}">
      <dsp:nvSpPr>
        <dsp:cNvPr id="0" name=""/>
        <dsp:cNvSpPr/>
      </dsp:nvSpPr>
      <dsp:spPr>
        <a:xfrm>
          <a:off x="0" y="482482"/>
          <a:ext cx="8987404" cy="72292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522" tIns="354076" rIns="6975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With </a:t>
          </a:r>
          <a:r>
            <a:rPr lang="en-US" sz="1700" i="1" kern="1200" dirty="0"/>
            <a:t>meaning</a:t>
          </a:r>
          <a:endParaRPr lang="en-US" sz="1700" kern="1200" dirty="0"/>
        </a:p>
      </dsp:txBody>
      <dsp:txXfrm>
        <a:off x="0" y="482482"/>
        <a:ext cx="8987404" cy="722925"/>
      </dsp:txXfrm>
    </dsp:sp>
    <dsp:sp modelId="{FEF928D4-BC79-4474-9D08-8B2D30E63CC7}">
      <dsp:nvSpPr>
        <dsp:cNvPr id="0" name=""/>
        <dsp:cNvSpPr/>
      </dsp:nvSpPr>
      <dsp:spPr>
        <a:xfrm>
          <a:off x="449370" y="231562"/>
          <a:ext cx="6291182" cy="5018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55650">
            <a:lnSpc>
              <a:spcPct val="90000"/>
            </a:lnSpc>
            <a:spcBef>
              <a:spcPct val="0"/>
            </a:spcBef>
            <a:spcAft>
              <a:spcPct val="35000"/>
            </a:spcAft>
            <a:buNone/>
          </a:pPr>
          <a:r>
            <a:rPr lang="en-US" sz="1700" kern="1200"/>
            <a:t>Sentient entities deal with it</a:t>
          </a:r>
        </a:p>
      </dsp:txBody>
      <dsp:txXfrm>
        <a:off x="473868" y="256060"/>
        <a:ext cx="6242186" cy="452844"/>
      </dsp:txXfrm>
    </dsp:sp>
    <dsp:sp modelId="{10FB7CAC-703A-4D87-9BCC-DC3BF2F7041B}">
      <dsp:nvSpPr>
        <dsp:cNvPr id="0" name=""/>
        <dsp:cNvSpPr/>
      </dsp:nvSpPr>
      <dsp:spPr>
        <a:xfrm>
          <a:off x="0" y="1548128"/>
          <a:ext cx="8987404" cy="187425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522" tIns="354076" rIns="69752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For</a:t>
          </a:r>
        </a:p>
        <a:p>
          <a:pPr marL="342900" lvl="2" indent="-171450" algn="l" defTabSz="755650">
            <a:lnSpc>
              <a:spcPct val="90000"/>
            </a:lnSpc>
            <a:spcBef>
              <a:spcPct val="0"/>
            </a:spcBef>
            <a:spcAft>
              <a:spcPct val="15000"/>
            </a:spcAft>
            <a:buChar char="•"/>
          </a:pPr>
          <a:r>
            <a:rPr lang="en-US" sz="1700" kern="1200"/>
            <a:t>Communication</a:t>
          </a:r>
        </a:p>
        <a:p>
          <a:pPr marL="342900" lvl="2" indent="-171450" algn="l" defTabSz="755650">
            <a:lnSpc>
              <a:spcPct val="90000"/>
            </a:lnSpc>
            <a:spcBef>
              <a:spcPct val="0"/>
            </a:spcBef>
            <a:spcAft>
              <a:spcPct val="15000"/>
            </a:spcAft>
            <a:buChar char="•"/>
          </a:pPr>
          <a:r>
            <a:rPr lang="en-US" sz="1700" kern="1200"/>
            <a:t>Storage</a:t>
          </a:r>
        </a:p>
        <a:p>
          <a:pPr marL="342900" lvl="2" indent="-171450" algn="l" defTabSz="755650">
            <a:lnSpc>
              <a:spcPct val="90000"/>
            </a:lnSpc>
            <a:spcBef>
              <a:spcPct val="0"/>
            </a:spcBef>
            <a:spcAft>
              <a:spcPct val="15000"/>
            </a:spcAft>
            <a:buChar char="•"/>
          </a:pPr>
          <a:r>
            <a:rPr lang="en-US" sz="1700" kern="1200"/>
            <a:t>Manipulation</a:t>
          </a:r>
        </a:p>
        <a:p>
          <a:pPr marL="342900" lvl="2" indent="-171450" algn="l" defTabSz="755650">
            <a:lnSpc>
              <a:spcPct val="90000"/>
            </a:lnSpc>
            <a:spcBef>
              <a:spcPct val="0"/>
            </a:spcBef>
            <a:spcAft>
              <a:spcPct val="15000"/>
            </a:spcAft>
            <a:buChar char="•"/>
          </a:pPr>
          <a:r>
            <a:rPr lang="en-US" sz="1700" kern="1200"/>
            <a:t>Use</a:t>
          </a:r>
        </a:p>
      </dsp:txBody>
      <dsp:txXfrm>
        <a:off x="0" y="1548128"/>
        <a:ext cx="8987404" cy="1874250"/>
      </dsp:txXfrm>
    </dsp:sp>
    <dsp:sp modelId="{B54811C9-0037-478C-B75D-4F576BD3763B}">
      <dsp:nvSpPr>
        <dsp:cNvPr id="0" name=""/>
        <dsp:cNvSpPr/>
      </dsp:nvSpPr>
      <dsp:spPr>
        <a:xfrm>
          <a:off x="449370" y="1297208"/>
          <a:ext cx="6291182" cy="50184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55650">
            <a:lnSpc>
              <a:spcPct val="90000"/>
            </a:lnSpc>
            <a:spcBef>
              <a:spcPct val="0"/>
            </a:spcBef>
            <a:spcAft>
              <a:spcPct val="35000"/>
            </a:spcAft>
            <a:buNone/>
          </a:pPr>
          <a:r>
            <a:rPr lang="en-US" sz="1700" kern="1200"/>
            <a:t>In the physical world we only deal with representations</a:t>
          </a:r>
        </a:p>
      </dsp:txBody>
      <dsp:txXfrm>
        <a:off x="473868" y="1321706"/>
        <a:ext cx="6242186"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193CB-7240-4A67-B335-734324CE09FC}"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08C99-0254-4253-9313-C43E05990DA0}" type="slidenum">
              <a:rPr lang="en-US" smtClean="0"/>
              <a:t>‹#›</a:t>
            </a:fld>
            <a:endParaRPr lang="en-US"/>
          </a:p>
        </p:txBody>
      </p:sp>
    </p:spTree>
    <p:extLst>
      <p:ext uri="{BB962C8B-B14F-4D97-AF65-F5344CB8AC3E}">
        <p14:creationId xmlns:p14="http://schemas.microsoft.com/office/powerpoint/2010/main" val="323258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83971" name="Shape 4"/>
          <p:cNvSpPr>
            <a:spLocks noGrp="1" noChangeArrowheads="1"/>
          </p:cNvSpPr>
          <p:nvPr>
            <p:ph type="sldNum" sz="quarter" idx="5"/>
          </p:nvPr>
        </p:nvSpPr>
        <p:spPr>
          <a:noFill/>
          <a:ln>
            <a:headEnd/>
            <a:tailEnd/>
          </a:ln>
        </p:spPr>
        <p:txBody>
          <a:bodyPr/>
          <a:lstStyle/>
          <a:p>
            <a:fld id="{32F4D7C2-7319-436C-9944-441FDDA23211}" type="slidenum">
              <a:rPr lang="en-US" smtClean="0">
                <a:latin typeface="Arial" pitchFamily="34" charset="0"/>
              </a:rPr>
              <a:pPr/>
              <a:t>23</a:t>
            </a:fld>
            <a:endParaRPr lang="en-US">
              <a:latin typeface="Arial" pitchFamily="34" charset="0"/>
            </a:endParaRPr>
          </a:p>
        </p:txBody>
      </p:sp>
      <p:sp>
        <p:nvSpPr>
          <p:cNvPr id="83972" name="Rectangle 304129"/>
          <p:cNvSpPr>
            <a:spLocks noGrp="1" noRot="1" noChangeAspect="1" noChangeArrowheads="1" noTextEdit="1"/>
          </p:cNvSpPr>
          <p:nvPr>
            <p:ph type="sldImg"/>
          </p:nvPr>
        </p:nvSpPr>
        <p:spPr>
          <a:ln cap="flat">
            <a:headEnd type="none" w="med" len="med"/>
            <a:tailEnd type="none" w="med" len="med"/>
          </a:ln>
        </p:spPr>
      </p:sp>
      <p:sp>
        <p:nvSpPr>
          <p:cNvPr id="83973" name="Rectangle 30413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6499" name="Shape 4"/>
          <p:cNvSpPr>
            <a:spLocks noGrp="1" noChangeArrowheads="1"/>
          </p:cNvSpPr>
          <p:nvPr>
            <p:ph type="sldNum" sz="quarter" idx="5"/>
          </p:nvPr>
        </p:nvSpPr>
        <p:spPr>
          <a:noFill/>
          <a:ln>
            <a:headEnd/>
            <a:tailEnd/>
          </a:ln>
        </p:spPr>
        <p:txBody>
          <a:bodyPr/>
          <a:lstStyle/>
          <a:p>
            <a:fld id="{91FBBE68-23B8-4C18-BF50-F9458DF42AC5}" type="slidenum">
              <a:rPr lang="en-US" smtClean="0">
                <a:latin typeface="Arial" pitchFamily="34" charset="0"/>
              </a:rPr>
              <a:pPr/>
              <a:t>30</a:t>
            </a:fld>
            <a:endParaRPr lang="en-US">
              <a:latin typeface="Arial" pitchFamily="34" charset="0"/>
            </a:endParaRPr>
          </a:p>
        </p:txBody>
      </p:sp>
      <p:sp>
        <p:nvSpPr>
          <p:cNvPr id="106500" name="Rectangle 167937"/>
          <p:cNvSpPr>
            <a:spLocks noGrp="1" noRot="1" noChangeAspect="1" noChangeArrowheads="1" noTextEdit="1"/>
          </p:cNvSpPr>
          <p:nvPr>
            <p:ph type="sldImg"/>
          </p:nvPr>
        </p:nvSpPr>
        <p:spPr>
          <a:ln cap="flat">
            <a:headEnd type="none" w="med" len="med"/>
            <a:tailEnd type="none" w="med" len="med"/>
          </a:ln>
        </p:spPr>
      </p:sp>
      <p:sp>
        <p:nvSpPr>
          <p:cNvPr id="106501" name="Rectangle 16793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7523" name="Shape 4"/>
          <p:cNvSpPr>
            <a:spLocks noGrp="1" noChangeArrowheads="1"/>
          </p:cNvSpPr>
          <p:nvPr>
            <p:ph type="sldNum" sz="quarter" idx="5"/>
          </p:nvPr>
        </p:nvSpPr>
        <p:spPr>
          <a:noFill/>
          <a:ln>
            <a:headEnd/>
            <a:tailEnd/>
          </a:ln>
        </p:spPr>
        <p:txBody>
          <a:bodyPr/>
          <a:lstStyle/>
          <a:p>
            <a:fld id="{19C5F32F-1126-4A2E-B350-C4A4047B0BE2}" type="slidenum">
              <a:rPr lang="en-US" smtClean="0">
                <a:latin typeface="Arial" pitchFamily="34" charset="0"/>
              </a:rPr>
              <a:pPr/>
              <a:t>31</a:t>
            </a:fld>
            <a:endParaRPr lang="en-US">
              <a:latin typeface="Arial" pitchFamily="34" charset="0"/>
            </a:endParaRPr>
          </a:p>
        </p:txBody>
      </p:sp>
      <p:sp>
        <p:nvSpPr>
          <p:cNvPr id="107524" name="Rectangle 323585"/>
          <p:cNvSpPr>
            <a:spLocks noGrp="1" noRot="1" noChangeAspect="1" noChangeArrowheads="1" noTextEdit="1"/>
          </p:cNvSpPr>
          <p:nvPr>
            <p:ph type="sldImg"/>
          </p:nvPr>
        </p:nvSpPr>
        <p:spPr>
          <a:ln cap="flat">
            <a:headEnd type="none" w="med" len="med"/>
            <a:tailEnd type="none" w="med" len="med"/>
          </a:ln>
        </p:spPr>
      </p:sp>
      <p:sp>
        <p:nvSpPr>
          <p:cNvPr id="107525" name="Rectangle 323586"/>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8547" name="Shape 4"/>
          <p:cNvSpPr>
            <a:spLocks noGrp="1" noChangeArrowheads="1"/>
          </p:cNvSpPr>
          <p:nvPr>
            <p:ph type="sldNum" sz="quarter" idx="5"/>
          </p:nvPr>
        </p:nvSpPr>
        <p:spPr>
          <a:noFill/>
          <a:ln>
            <a:headEnd/>
            <a:tailEnd/>
          </a:ln>
        </p:spPr>
        <p:txBody>
          <a:bodyPr/>
          <a:lstStyle/>
          <a:p>
            <a:fld id="{546BD2D9-00DE-4932-8D42-97BB40821F6C}" type="slidenum">
              <a:rPr lang="en-US" smtClean="0">
                <a:latin typeface="Arial" pitchFamily="34" charset="0"/>
              </a:rPr>
              <a:pPr/>
              <a:t>32</a:t>
            </a:fld>
            <a:endParaRPr lang="en-US">
              <a:latin typeface="Arial" pitchFamily="34" charset="0"/>
            </a:endParaRPr>
          </a:p>
        </p:txBody>
      </p:sp>
      <p:sp>
        <p:nvSpPr>
          <p:cNvPr id="108548" name="Rectangle 324609"/>
          <p:cNvSpPr>
            <a:spLocks noGrp="1" noRot="1" noChangeAspect="1" noChangeArrowheads="1" noTextEdit="1"/>
          </p:cNvSpPr>
          <p:nvPr>
            <p:ph type="sldImg"/>
          </p:nvPr>
        </p:nvSpPr>
        <p:spPr>
          <a:ln cap="flat">
            <a:headEnd type="none" w="med" len="med"/>
            <a:tailEnd type="none" w="med" len="med"/>
          </a:ln>
        </p:spPr>
      </p:sp>
      <p:sp>
        <p:nvSpPr>
          <p:cNvPr id="108549" name="Rectangle 32461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9571" name="Shape 4"/>
          <p:cNvSpPr>
            <a:spLocks noGrp="1" noChangeArrowheads="1"/>
          </p:cNvSpPr>
          <p:nvPr>
            <p:ph type="sldNum" sz="quarter" idx="5"/>
          </p:nvPr>
        </p:nvSpPr>
        <p:spPr>
          <a:noFill/>
          <a:ln>
            <a:headEnd/>
            <a:tailEnd/>
          </a:ln>
        </p:spPr>
        <p:txBody>
          <a:bodyPr/>
          <a:lstStyle/>
          <a:p>
            <a:fld id="{B8BFCEE9-45F5-4C4D-A80E-BE4E07A11F20}" type="slidenum">
              <a:rPr lang="en-US" smtClean="0">
                <a:latin typeface="Arial" pitchFamily="34" charset="0"/>
              </a:rPr>
              <a:pPr/>
              <a:t>33</a:t>
            </a:fld>
            <a:endParaRPr lang="en-US">
              <a:latin typeface="Arial" pitchFamily="34" charset="0"/>
            </a:endParaRPr>
          </a:p>
        </p:txBody>
      </p:sp>
      <p:sp>
        <p:nvSpPr>
          <p:cNvPr id="109572" name="Rectangle 325633"/>
          <p:cNvSpPr>
            <a:spLocks noGrp="1" noRot="1" noChangeAspect="1" noChangeArrowheads="1" noTextEdit="1"/>
          </p:cNvSpPr>
          <p:nvPr>
            <p:ph type="sldImg"/>
          </p:nvPr>
        </p:nvSpPr>
        <p:spPr>
          <a:ln cap="flat">
            <a:headEnd type="none" w="med" len="med"/>
            <a:tailEnd type="none" w="med" len="med"/>
          </a:ln>
        </p:spPr>
      </p:sp>
      <p:sp>
        <p:nvSpPr>
          <p:cNvPr id="109573" name="Rectangle 325634"/>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10595" name="Shape 4"/>
          <p:cNvSpPr>
            <a:spLocks noGrp="1" noChangeArrowheads="1"/>
          </p:cNvSpPr>
          <p:nvPr>
            <p:ph type="sldNum" sz="quarter" idx="5"/>
          </p:nvPr>
        </p:nvSpPr>
        <p:spPr>
          <a:noFill/>
          <a:ln>
            <a:headEnd/>
            <a:tailEnd/>
          </a:ln>
        </p:spPr>
        <p:txBody>
          <a:bodyPr/>
          <a:lstStyle/>
          <a:p>
            <a:fld id="{E729C9D6-B3B6-4126-B5A7-8EF50F11EBAC}" type="slidenum">
              <a:rPr lang="en-US" smtClean="0">
                <a:latin typeface="Arial" pitchFamily="34" charset="0"/>
              </a:rPr>
              <a:pPr/>
              <a:t>34</a:t>
            </a:fld>
            <a:endParaRPr lang="en-US">
              <a:latin typeface="Arial" pitchFamily="34" charset="0"/>
            </a:endParaRPr>
          </a:p>
        </p:txBody>
      </p:sp>
      <p:sp>
        <p:nvSpPr>
          <p:cNvPr id="110596" name="Rectangle 326657"/>
          <p:cNvSpPr>
            <a:spLocks noGrp="1" noRot="1" noChangeAspect="1" noChangeArrowheads="1" noTextEdit="1"/>
          </p:cNvSpPr>
          <p:nvPr>
            <p:ph type="sldImg"/>
          </p:nvPr>
        </p:nvSpPr>
        <p:spPr>
          <a:ln cap="flat">
            <a:headEnd type="none" w="med" len="med"/>
            <a:tailEnd type="none" w="med" len="med"/>
          </a:ln>
        </p:spPr>
      </p:sp>
      <p:sp>
        <p:nvSpPr>
          <p:cNvPr id="110597" name="Rectangle 32665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65954"/>
          <p:cNvSpPr>
            <a:spLocks noGrp="1" noChangeArrowheads="1"/>
          </p:cNvSpPr>
          <p:nvPr>
            <p:ph type="dt" sz="half" idx="10"/>
          </p:nvPr>
        </p:nvSpPr>
        <p:spPr/>
        <p:txBody>
          <a:bodyPr/>
          <a:lstStyle>
            <a:lvl1pPr>
              <a:defRPr/>
            </a:lvl1pPr>
          </a:lstStyle>
          <a:p>
            <a:pPr>
              <a:defRPr/>
            </a:pPr>
            <a:r>
              <a:rPr lang="en-US"/>
              <a:t>Jan 2013</a:t>
            </a:r>
          </a:p>
        </p:txBody>
      </p:sp>
      <p:sp>
        <p:nvSpPr>
          <p:cNvPr id="5" name="Rectangle 16595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65956"/>
          <p:cNvSpPr>
            <a:spLocks noGrp="1" noChangeArrowheads="1"/>
          </p:cNvSpPr>
          <p:nvPr>
            <p:ph type="sldNum" sz="quarter" idx="12"/>
          </p:nvPr>
        </p:nvSpPr>
        <p:spPr/>
        <p:txBody>
          <a:bodyPr/>
          <a:lstStyle>
            <a:lvl1pPr>
              <a:defRPr/>
            </a:lvl1pPr>
          </a:lstStyle>
          <a:p>
            <a:pPr>
              <a:defRPr/>
            </a:pPr>
            <a:fld id="{634221F4-B32F-40F8-98D4-5631BC26E294}" type="slidenum">
              <a:rPr lang="en-US"/>
              <a:pPr>
                <a:defRPr/>
              </a:pPr>
              <a:t>‹#›</a:t>
            </a:fld>
            <a:endParaRPr lang="en-US"/>
          </a:p>
        </p:txBody>
      </p:sp>
    </p:spTree>
    <p:extLst>
      <p:ext uri="{BB962C8B-B14F-4D97-AF65-F5344CB8AC3E}">
        <p14:creationId xmlns:p14="http://schemas.microsoft.com/office/powerpoint/2010/main" val="396421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7BC4-0418-4E4C-9159-75D980288A1B}"/>
              </a:ext>
            </a:extLst>
          </p:cNvPr>
          <p:cNvSpPr>
            <a:spLocks noGrp="1"/>
          </p:cNvSpPr>
          <p:nvPr>
            <p:ph type="ctrTitle"/>
          </p:nvPr>
        </p:nvSpPr>
        <p:spPr/>
        <p:txBody>
          <a:bodyPr/>
          <a:lstStyle/>
          <a:p>
            <a:r>
              <a:rPr lang="en-US" dirty="0"/>
              <a:t>Information Dynamics</a:t>
            </a:r>
          </a:p>
        </p:txBody>
      </p:sp>
      <p:sp>
        <p:nvSpPr>
          <p:cNvPr id="3" name="Subtitle 2">
            <a:extLst>
              <a:ext uri="{FF2B5EF4-FFF2-40B4-BE49-F238E27FC236}">
                <a16:creationId xmlns:a16="http://schemas.microsoft.com/office/drawing/2014/main" id="{DA55DF74-C48E-410C-8B2A-F61DA6DD8E31}"/>
              </a:ext>
            </a:extLst>
          </p:cNvPr>
          <p:cNvSpPr>
            <a:spLocks noGrp="1"/>
          </p:cNvSpPr>
          <p:nvPr>
            <p:ph type="subTitle" idx="1"/>
          </p:nvPr>
        </p:nvSpPr>
        <p:spPr/>
        <p:txBody>
          <a:bodyPr/>
          <a:lstStyle/>
          <a:p>
            <a:r>
              <a:rPr lang="en-US" dirty="0"/>
              <a:t>Ashok Agrawala</a:t>
            </a:r>
          </a:p>
        </p:txBody>
      </p:sp>
    </p:spTree>
    <p:extLst>
      <p:ext uri="{BB962C8B-B14F-4D97-AF65-F5344CB8AC3E}">
        <p14:creationId xmlns:p14="http://schemas.microsoft.com/office/powerpoint/2010/main" val="62056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4135-6DC7-45CE-A883-607F337DA5B2}"/>
              </a:ext>
            </a:extLst>
          </p:cNvPr>
          <p:cNvSpPr>
            <a:spLocks noGrp="1"/>
          </p:cNvSpPr>
          <p:nvPr>
            <p:ph type="title"/>
          </p:nvPr>
        </p:nvSpPr>
        <p:spPr/>
        <p:txBody>
          <a:bodyPr/>
          <a:lstStyle/>
          <a:p>
            <a:r>
              <a:rPr lang="en-US" dirty="0"/>
              <a:t>Biological Information</a:t>
            </a:r>
          </a:p>
        </p:txBody>
      </p:sp>
      <p:sp>
        <p:nvSpPr>
          <p:cNvPr id="3" name="Content Placeholder 2">
            <a:extLst>
              <a:ext uri="{FF2B5EF4-FFF2-40B4-BE49-F238E27FC236}">
                <a16:creationId xmlns:a16="http://schemas.microsoft.com/office/drawing/2014/main" id="{F54B7818-84B2-4759-8E4B-D4DD8F85B3A6}"/>
              </a:ext>
            </a:extLst>
          </p:cNvPr>
          <p:cNvSpPr>
            <a:spLocks noGrp="1"/>
          </p:cNvSpPr>
          <p:nvPr>
            <p:ph idx="1"/>
          </p:nvPr>
        </p:nvSpPr>
        <p:spPr>
          <a:xfrm>
            <a:off x="1697223" y="1833282"/>
            <a:ext cx="3417141" cy="3777622"/>
          </a:xfrm>
        </p:spPr>
        <p:txBody>
          <a:bodyPr/>
          <a:lstStyle/>
          <a:p>
            <a:r>
              <a:rPr lang="en-US" dirty="0"/>
              <a:t>Biological</a:t>
            </a:r>
          </a:p>
          <a:p>
            <a:r>
              <a:rPr lang="en-US" dirty="0"/>
              <a:t>Genetic</a:t>
            </a:r>
          </a:p>
          <a:p>
            <a:r>
              <a:rPr lang="en-US" dirty="0"/>
              <a:t>DNA and genetic code</a:t>
            </a:r>
          </a:p>
          <a:p>
            <a:r>
              <a:rPr lang="en-US" dirty="0"/>
              <a:t>Neural Information</a:t>
            </a:r>
          </a:p>
        </p:txBody>
      </p:sp>
      <p:pic>
        <p:nvPicPr>
          <p:cNvPr id="5" name="Picture 4">
            <a:extLst>
              <a:ext uri="{FF2B5EF4-FFF2-40B4-BE49-F238E27FC236}">
                <a16:creationId xmlns:a16="http://schemas.microsoft.com/office/drawing/2014/main" id="{CEA0FBC8-E97B-424A-9347-D8CC1052B1DC}"/>
              </a:ext>
            </a:extLst>
          </p:cNvPr>
          <p:cNvPicPr>
            <a:picLocks noChangeAspect="1"/>
          </p:cNvPicPr>
          <p:nvPr/>
        </p:nvPicPr>
        <p:blipFill>
          <a:blip r:embed="rId2"/>
          <a:stretch>
            <a:fillRect/>
          </a:stretch>
        </p:blipFill>
        <p:spPr>
          <a:xfrm>
            <a:off x="5295737" y="1297711"/>
            <a:ext cx="6324925" cy="4540483"/>
          </a:xfrm>
          <a:prstGeom prst="rect">
            <a:avLst/>
          </a:prstGeom>
        </p:spPr>
      </p:pic>
    </p:spTree>
    <p:extLst>
      <p:ext uri="{BB962C8B-B14F-4D97-AF65-F5344CB8AC3E}">
        <p14:creationId xmlns:p14="http://schemas.microsoft.com/office/powerpoint/2010/main" val="370701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DFC6-F3FD-45A1-B072-0893DFB728F6}"/>
              </a:ext>
            </a:extLst>
          </p:cNvPr>
          <p:cNvSpPr>
            <a:spLocks noGrp="1"/>
          </p:cNvSpPr>
          <p:nvPr>
            <p:ph type="title"/>
          </p:nvPr>
        </p:nvSpPr>
        <p:spPr/>
        <p:txBody>
          <a:bodyPr/>
          <a:lstStyle/>
          <a:p>
            <a:r>
              <a:rPr lang="en-US" dirty="0"/>
              <a:t>Genetic Information</a:t>
            </a:r>
          </a:p>
        </p:txBody>
      </p:sp>
      <p:pic>
        <p:nvPicPr>
          <p:cNvPr id="5" name="Picture 4">
            <a:extLst>
              <a:ext uri="{FF2B5EF4-FFF2-40B4-BE49-F238E27FC236}">
                <a16:creationId xmlns:a16="http://schemas.microsoft.com/office/drawing/2014/main" id="{FED4A884-40E7-4CD8-8CA7-AEFD3364AF62}"/>
              </a:ext>
            </a:extLst>
          </p:cNvPr>
          <p:cNvPicPr>
            <a:picLocks noChangeAspect="1"/>
          </p:cNvPicPr>
          <p:nvPr/>
        </p:nvPicPr>
        <p:blipFill>
          <a:blip r:embed="rId2"/>
          <a:stretch>
            <a:fillRect/>
          </a:stretch>
        </p:blipFill>
        <p:spPr>
          <a:xfrm>
            <a:off x="3339342" y="1685997"/>
            <a:ext cx="6589070" cy="3821333"/>
          </a:xfrm>
          <a:prstGeom prst="rect">
            <a:avLst/>
          </a:prstGeom>
        </p:spPr>
      </p:pic>
    </p:spTree>
    <p:extLst>
      <p:ext uri="{BB962C8B-B14F-4D97-AF65-F5344CB8AC3E}">
        <p14:creationId xmlns:p14="http://schemas.microsoft.com/office/powerpoint/2010/main" val="290704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B643-864D-43AC-9183-526121FA6775}"/>
              </a:ext>
            </a:extLst>
          </p:cNvPr>
          <p:cNvSpPr>
            <a:spLocks noGrp="1"/>
          </p:cNvSpPr>
          <p:nvPr>
            <p:ph type="title"/>
          </p:nvPr>
        </p:nvSpPr>
        <p:spPr/>
        <p:txBody>
          <a:bodyPr/>
          <a:lstStyle/>
          <a:p>
            <a:r>
              <a:rPr lang="en-US" dirty="0"/>
              <a:t>Economic Information</a:t>
            </a:r>
            <a:br>
              <a:rPr lang="en-US" dirty="0"/>
            </a:br>
            <a:endParaRPr lang="en-US" dirty="0"/>
          </a:p>
        </p:txBody>
      </p:sp>
      <p:pic>
        <p:nvPicPr>
          <p:cNvPr id="5" name="Content Placeholder 4">
            <a:extLst>
              <a:ext uri="{FF2B5EF4-FFF2-40B4-BE49-F238E27FC236}">
                <a16:creationId xmlns:a16="http://schemas.microsoft.com/office/drawing/2014/main" id="{D2E37F1C-EF30-4156-A039-FE80D1E39ECD}"/>
              </a:ext>
            </a:extLst>
          </p:cNvPr>
          <p:cNvPicPr>
            <a:picLocks noGrp="1" noChangeAspect="1"/>
          </p:cNvPicPr>
          <p:nvPr>
            <p:ph idx="1"/>
          </p:nvPr>
        </p:nvPicPr>
        <p:blipFill>
          <a:blip r:embed="rId2"/>
          <a:stretch>
            <a:fillRect/>
          </a:stretch>
        </p:blipFill>
        <p:spPr>
          <a:xfrm>
            <a:off x="3864287" y="2133600"/>
            <a:ext cx="6365252" cy="3778250"/>
          </a:xfrm>
        </p:spPr>
      </p:pic>
    </p:spTree>
    <p:extLst>
      <p:ext uri="{BB962C8B-B14F-4D97-AF65-F5344CB8AC3E}">
        <p14:creationId xmlns:p14="http://schemas.microsoft.com/office/powerpoint/2010/main" val="9696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9FDD-BCF6-4F4C-B991-C6F7B85A420C}"/>
              </a:ext>
            </a:extLst>
          </p:cNvPr>
          <p:cNvSpPr>
            <a:spLocks noGrp="1"/>
          </p:cNvSpPr>
          <p:nvPr>
            <p:ph type="title"/>
          </p:nvPr>
        </p:nvSpPr>
        <p:spPr/>
        <p:txBody>
          <a:bodyPr/>
          <a:lstStyle/>
          <a:p>
            <a:r>
              <a:rPr lang="en-US" dirty="0"/>
              <a:t>Information</a:t>
            </a:r>
          </a:p>
        </p:txBody>
      </p:sp>
      <p:sp>
        <p:nvSpPr>
          <p:cNvPr id="3" name="Content Placeholder 2">
            <a:extLst>
              <a:ext uri="{FF2B5EF4-FFF2-40B4-BE49-F238E27FC236}">
                <a16:creationId xmlns:a16="http://schemas.microsoft.com/office/drawing/2014/main" id="{FE212202-7E6D-4DE2-8FD3-39ADD57990E5}"/>
              </a:ext>
            </a:extLst>
          </p:cNvPr>
          <p:cNvSpPr>
            <a:spLocks noGrp="1"/>
          </p:cNvSpPr>
          <p:nvPr>
            <p:ph idx="1"/>
          </p:nvPr>
        </p:nvSpPr>
        <p:spPr/>
        <p:txBody>
          <a:bodyPr/>
          <a:lstStyle/>
          <a:p>
            <a:r>
              <a:rPr lang="en-US" dirty="0"/>
              <a:t>C = A + B</a:t>
            </a:r>
          </a:p>
          <a:p>
            <a:r>
              <a:rPr lang="en-US" dirty="0"/>
              <a:t>Newton’s First Laws of Motion</a:t>
            </a:r>
          </a:p>
          <a:p>
            <a:pPr lvl="1"/>
            <a:r>
              <a:rPr lang="en-US" b="1" i="0" dirty="0">
                <a:solidFill>
                  <a:srgbClr val="202124"/>
                </a:solidFill>
                <a:effectLst/>
                <a:latin typeface="Roboto" panose="02000000000000000000" pitchFamily="2" charset="0"/>
              </a:rPr>
              <a:t>An object at rest stays at rest</a:t>
            </a:r>
            <a:r>
              <a:rPr lang="en-US" b="0" i="0" dirty="0">
                <a:solidFill>
                  <a:srgbClr val="202124"/>
                </a:solidFill>
                <a:effectLst/>
                <a:latin typeface="Roboto" panose="02000000000000000000" pitchFamily="2" charset="0"/>
              </a:rPr>
              <a:t> and an object in motion stays in motion with the same speed and in the same direction unless acted upon by an unbalanced force.</a:t>
            </a:r>
            <a:endParaRPr lang="en-US" dirty="0"/>
          </a:p>
          <a:p>
            <a:pPr lvl="1"/>
            <a:endParaRPr lang="en-US" dirty="0"/>
          </a:p>
        </p:txBody>
      </p:sp>
    </p:spTree>
    <p:extLst>
      <p:ext uri="{BB962C8B-B14F-4D97-AF65-F5344CB8AC3E}">
        <p14:creationId xmlns:p14="http://schemas.microsoft.com/office/powerpoint/2010/main" val="85255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k lessons of January 6 Capitol assault – Harvard Gazette">
            <a:extLst>
              <a:ext uri="{FF2B5EF4-FFF2-40B4-BE49-F238E27FC236}">
                <a16:creationId xmlns:a16="http://schemas.microsoft.com/office/drawing/2014/main" id="{A53F64B2-496B-435E-875E-41B09EC1D1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54" y="0"/>
            <a:ext cx="5667375" cy="377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BAC2F34-254E-4CA5-8285-BA22C7E4CB04}"/>
              </a:ext>
            </a:extLst>
          </p:cNvPr>
          <p:cNvPicPr>
            <a:picLocks noChangeAspect="1"/>
          </p:cNvPicPr>
          <p:nvPr/>
        </p:nvPicPr>
        <p:blipFill>
          <a:blip r:embed="rId3"/>
          <a:stretch>
            <a:fillRect/>
          </a:stretch>
        </p:blipFill>
        <p:spPr>
          <a:xfrm>
            <a:off x="6036049" y="0"/>
            <a:ext cx="5667375" cy="3780139"/>
          </a:xfrm>
          <a:prstGeom prst="rect">
            <a:avLst/>
          </a:prstGeom>
        </p:spPr>
      </p:pic>
      <p:pic>
        <p:nvPicPr>
          <p:cNvPr id="5" name="Picture 4">
            <a:extLst>
              <a:ext uri="{FF2B5EF4-FFF2-40B4-BE49-F238E27FC236}">
                <a16:creationId xmlns:a16="http://schemas.microsoft.com/office/drawing/2014/main" id="{C264AAB6-5E88-4B77-8D2B-939435D4DC2A}"/>
              </a:ext>
            </a:extLst>
          </p:cNvPr>
          <p:cNvPicPr>
            <a:picLocks noChangeAspect="1"/>
          </p:cNvPicPr>
          <p:nvPr/>
        </p:nvPicPr>
        <p:blipFill>
          <a:blip r:embed="rId4"/>
          <a:stretch>
            <a:fillRect/>
          </a:stretch>
        </p:blipFill>
        <p:spPr>
          <a:xfrm>
            <a:off x="192554" y="3697941"/>
            <a:ext cx="5617883" cy="3160059"/>
          </a:xfrm>
          <a:prstGeom prst="rect">
            <a:avLst/>
          </a:prstGeom>
        </p:spPr>
      </p:pic>
      <p:pic>
        <p:nvPicPr>
          <p:cNvPr id="6" name="Picture 5">
            <a:extLst>
              <a:ext uri="{FF2B5EF4-FFF2-40B4-BE49-F238E27FC236}">
                <a16:creationId xmlns:a16="http://schemas.microsoft.com/office/drawing/2014/main" id="{85F1000D-A99E-41BE-B008-DADC9A550413}"/>
              </a:ext>
            </a:extLst>
          </p:cNvPr>
          <p:cNvPicPr>
            <a:picLocks noChangeAspect="1"/>
          </p:cNvPicPr>
          <p:nvPr/>
        </p:nvPicPr>
        <p:blipFill>
          <a:blip r:embed="rId5"/>
          <a:stretch>
            <a:fillRect/>
          </a:stretch>
        </p:blipFill>
        <p:spPr>
          <a:xfrm>
            <a:off x="6535499" y="3778250"/>
            <a:ext cx="4668473" cy="3113835"/>
          </a:xfrm>
          <a:prstGeom prst="rect">
            <a:avLst/>
          </a:prstGeom>
        </p:spPr>
      </p:pic>
    </p:spTree>
    <p:extLst>
      <p:ext uri="{BB962C8B-B14F-4D97-AF65-F5344CB8AC3E}">
        <p14:creationId xmlns:p14="http://schemas.microsoft.com/office/powerpoint/2010/main" val="380736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D7B9BD-F26C-4034-885C-E8B30E81E814}"/>
              </a:ext>
            </a:extLst>
          </p:cNvPr>
          <p:cNvSpPr>
            <a:spLocks noGrp="1"/>
          </p:cNvSpPr>
          <p:nvPr>
            <p:ph type="title"/>
          </p:nvPr>
        </p:nvSpPr>
        <p:spPr>
          <a:xfrm>
            <a:off x="1794897" y="624110"/>
            <a:ext cx="9712998" cy="1280890"/>
          </a:xfrm>
        </p:spPr>
        <p:txBody>
          <a:bodyPr>
            <a:normAutofit/>
          </a:bodyPr>
          <a:lstStyle/>
          <a:p>
            <a:r>
              <a:rPr lang="en-US" dirty="0"/>
              <a:t>Information and Representations</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38C7CC1B-1645-43A2-8CC2-29DA9D637D54}"/>
              </a:ext>
            </a:extLst>
          </p:cNvPr>
          <p:cNvGraphicFramePr>
            <a:graphicFrameLocks noGrp="1"/>
          </p:cNvGraphicFramePr>
          <p:nvPr>
            <p:ph idx="1"/>
            <p:extLst>
              <p:ext uri="{D42A27DB-BD31-4B8C-83A1-F6EECF244321}">
                <p14:modId xmlns:p14="http://schemas.microsoft.com/office/powerpoint/2010/main" val="392646613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59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BF16-6917-4C69-992C-50E3B4154F14}"/>
              </a:ext>
            </a:extLst>
          </p:cNvPr>
          <p:cNvSpPr>
            <a:spLocks noGrp="1"/>
          </p:cNvSpPr>
          <p:nvPr>
            <p:ph type="title"/>
          </p:nvPr>
        </p:nvSpPr>
        <p:spPr/>
        <p:txBody>
          <a:bodyPr/>
          <a:lstStyle/>
          <a:p>
            <a:r>
              <a:rPr lang="en-US" dirty="0"/>
              <a:t>Sentient Being</a:t>
            </a:r>
          </a:p>
        </p:txBody>
      </p:sp>
      <p:sp>
        <p:nvSpPr>
          <p:cNvPr id="3" name="Content Placeholder 2">
            <a:extLst>
              <a:ext uri="{FF2B5EF4-FFF2-40B4-BE49-F238E27FC236}">
                <a16:creationId xmlns:a16="http://schemas.microsoft.com/office/drawing/2014/main" id="{4FC2B2D8-4103-4085-8EF9-53A79AE12A55}"/>
              </a:ext>
            </a:extLst>
          </p:cNvPr>
          <p:cNvSpPr>
            <a:spLocks noGrp="1"/>
          </p:cNvSpPr>
          <p:nvPr>
            <p:ph idx="1"/>
          </p:nvPr>
        </p:nvSpPr>
        <p:spPr>
          <a:xfrm>
            <a:off x="2366576" y="1425934"/>
            <a:ext cx="8915400" cy="4243346"/>
          </a:xfrm>
        </p:spPr>
        <p:txBody>
          <a:bodyPr>
            <a:normAutofit fontScale="77500" lnSpcReduction="20000"/>
          </a:bodyPr>
          <a:lstStyle/>
          <a:p>
            <a:r>
              <a:rPr lang="en-US" dirty="0"/>
              <a:t>Large collection of information</a:t>
            </a:r>
          </a:p>
          <a:p>
            <a:r>
              <a:rPr lang="en-US" dirty="0"/>
              <a:t>Large collection if interrelationships among individual information items</a:t>
            </a:r>
          </a:p>
          <a:p>
            <a:pPr lvl="1"/>
            <a:r>
              <a:rPr lang="en-US" dirty="0"/>
              <a:t>Collection of all of it – Perceived Reality - knowledge</a:t>
            </a:r>
          </a:p>
          <a:p>
            <a:r>
              <a:rPr lang="en-US" dirty="0"/>
              <a:t>Acquiring</a:t>
            </a:r>
          </a:p>
          <a:p>
            <a:pPr lvl="1"/>
            <a:r>
              <a:rPr lang="en-US" dirty="0"/>
              <a:t>Through Senses </a:t>
            </a:r>
          </a:p>
          <a:p>
            <a:pPr lvl="1"/>
            <a:r>
              <a:rPr lang="en-US" dirty="0"/>
              <a:t>Deductions using prior information</a:t>
            </a:r>
          </a:p>
          <a:p>
            <a:r>
              <a:rPr lang="en-US" dirty="0"/>
              <a:t>Processing</a:t>
            </a:r>
          </a:p>
          <a:p>
            <a:pPr lvl="1"/>
            <a:r>
              <a:rPr lang="en-US" dirty="0"/>
              <a:t>Accessing</a:t>
            </a:r>
          </a:p>
          <a:p>
            <a:pPr lvl="1"/>
            <a:r>
              <a:rPr lang="en-US" dirty="0"/>
              <a:t>Exploring known relationships</a:t>
            </a:r>
          </a:p>
          <a:p>
            <a:pPr lvl="1"/>
            <a:r>
              <a:rPr lang="en-US" dirty="0"/>
              <a:t>Deducing new ones</a:t>
            </a:r>
          </a:p>
          <a:p>
            <a:pPr lvl="1"/>
            <a:r>
              <a:rPr lang="en-US" dirty="0"/>
              <a:t>Initiating actions</a:t>
            </a:r>
          </a:p>
          <a:p>
            <a:r>
              <a:rPr lang="en-US" dirty="0"/>
              <a:t>Actions</a:t>
            </a:r>
          </a:p>
          <a:p>
            <a:pPr lvl="1"/>
            <a:r>
              <a:rPr lang="en-US" dirty="0"/>
              <a:t>Decision – What action to take and when</a:t>
            </a:r>
          </a:p>
          <a:p>
            <a:pPr lvl="1"/>
            <a:r>
              <a:rPr lang="en-US" dirty="0"/>
              <a:t>Actuation – initiating the action</a:t>
            </a:r>
          </a:p>
          <a:p>
            <a:pPr lvl="1"/>
            <a:r>
              <a:rPr lang="en-US" dirty="0"/>
              <a:t>Execution – using physical parts of the body</a:t>
            </a:r>
          </a:p>
          <a:p>
            <a:pPr lvl="1"/>
            <a:endParaRPr lang="en-US" dirty="0"/>
          </a:p>
        </p:txBody>
      </p:sp>
    </p:spTree>
    <p:extLst>
      <p:ext uri="{BB962C8B-B14F-4D97-AF65-F5344CB8AC3E}">
        <p14:creationId xmlns:p14="http://schemas.microsoft.com/office/powerpoint/2010/main" val="226997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4671-A5AD-4AF2-B427-AA048C1A658D}"/>
              </a:ext>
            </a:extLst>
          </p:cNvPr>
          <p:cNvSpPr>
            <a:spLocks noGrp="1"/>
          </p:cNvSpPr>
          <p:nvPr>
            <p:ph type="title"/>
          </p:nvPr>
        </p:nvSpPr>
        <p:spPr/>
        <p:txBody>
          <a:bodyPr/>
          <a:lstStyle/>
          <a:p>
            <a:r>
              <a:rPr lang="en-US" dirty="0"/>
              <a:t>Meaning</a:t>
            </a:r>
          </a:p>
        </p:txBody>
      </p:sp>
      <p:sp>
        <p:nvSpPr>
          <p:cNvPr id="3" name="Content Placeholder 2">
            <a:extLst>
              <a:ext uri="{FF2B5EF4-FFF2-40B4-BE49-F238E27FC236}">
                <a16:creationId xmlns:a16="http://schemas.microsoft.com/office/drawing/2014/main" id="{4E0243AE-97D1-4C30-B96A-D59EDD0AB4F7}"/>
              </a:ext>
            </a:extLst>
          </p:cNvPr>
          <p:cNvSpPr>
            <a:spLocks noGrp="1"/>
          </p:cNvSpPr>
          <p:nvPr>
            <p:ph idx="1"/>
          </p:nvPr>
        </p:nvSpPr>
        <p:spPr/>
        <p:txBody>
          <a:bodyPr/>
          <a:lstStyle/>
          <a:p>
            <a:r>
              <a:rPr lang="en-US" dirty="0"/>
              <a:t>Derived in context</a:t>
            </a:r>
          </a:p>
          <a:p>
            <a:r>
              <a:rPr lang="en-US" dirty="0"/>
              <a:t>Context reflects ALL the interrelationships this information item has with all other information items</a:t>
            </a:r>
          </a:p>
          <a:p>
            <a:r>
              <a:rPr lang="en-US" dirty="0"/>
              <a:t>Deriving meaning is required to integrate any information with prior information/perceived reality/knowledge</a:t>
            </a:r>
          </a:p>
          <a:p>
            <a:r>
              <a:rPr lang="en-US" dirty="0"/>
              <a:t>If a relationship can not be established with a new information item then it may be kept as an isolated item</a:t>
            </a:r>
          </a:p>
          <a:p>
            <a:endParaRPr lang="en-US" dirty="0"/>
          </a:p>
        </p:txBody>
      </p:sp>
    </p:spTree>
    <p:extLst>
      <p:ext uri="{BB962C8B-B14F-4D97-AF65-F5344CB8AC3E}">
        <p14:creationId xmlns:p14="http://schemas.microsoft.com/office/powerpoint/2010/main" val="43566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4E9B-3793-43AD-845A-8776108206B4}"/>
              </a:ext>
            </a:extLst>
          </p:cNvPr>
          <p:cNvSpPr>
            <a:spLocks noGrp="1"/>
          </p:cNvSpPr>
          <p:nvPr>
            <p:ph type="title"/>
          </p:nvPr>
        </p:nvSpPr>
        <p:spPr>
          <a:xfrm>
            <a:off x="2592925" y="624110"/>
            <a:ext cx="8911687" cy="823027"/>
          </a:xfrm>
        </p:spPr>
        <p:txBody>
          <a:bodyPr/>
          <a:lstStyle/>
          <a:p>
            <a:r>
              <a:rPr lang="en-US" dirty="0"/>
              <a:t>Context</a:t>
            </a:r>
          </a:p>
        </p:txBody>
      </p:sp>
      <p:sp>
        <p:nvSpPr>
          <p:cNvPr id="3" name="Content Placeholder 2">
            <a:extLst>
              <a:ext uri="{FF2B5EF4-FFF2-40B4-BE49-F238E27FC236}">
                <a16:creationId xmlns:a16="http://schemas.microsoft.com/office/drawing/2014/main" id="{5E234233-3565-4852-B806-9ABBB7FBD2D3}"/>
              </a:ext>
            </a:extLst>
          </p:cNvPr>
          <p:cNvSpPr>
            <a:spLocks noGrp="1"/>
          </p:cNvSpPr>
          <p:nvPr>
            <p:ph idx="1"/>
          </p:nvPr>
        </p:nvSpPr>
        <p:spPr>
          <a:xfrm>
            <a:off x="2589212" y="2133600"/>
            <a:ext cx="6757546" cy="3777622"/>
          </a:xfrm>
        </p:spPr>
        <p:txBody>
          <a:bodyPr/>
          <a:lstStyle/>
          <a:p>
            <a:r>
              <a:rPr lang="en-US" dirty="0"/>
              <a:t>All interrelationships </a:t>
            </a:r>
          </a:p>
          <a:p>
            <a:r>
              <a:rPr lang="en-US" dirty="0"/>
              <a:t>Any question you ask is exploring another relationship</a:t>
            </a:r>
          </a:p>
          <a:p>
            <a:r>
              <a:rPr lang="en-US" dirty="0"/>
              <a:t>Relationships are information items also</a:t>
            </a:r>
          </a:p>
          <a:p>
            <a:pPr lvl="1"/>
            <a:r>
              <a:rPr lang="en-US" dirty="0"/>
              <a:t>Standard graph theoretic models may not work</a:t>
            </a:r>
          </a:p>
          <a:p>
            <a:pPr lvl="1"/>
            <a:endParaRPr lang="en-US" dirty="0"/>
          </a:p>
          <a:p>
            <a:r>
              <a:rPr lang="en-US" dirty="0">
                <a:solidFill>
                  <a:srgbClr val="FF0000"/>
                </a:solidFill>
              </a:rPr>
              <a:t>Models</a:t>
            </a:r>
          </a:p>
          <a:p>
            <a:pPr lvl="1"/>
            <a:r>
              <a:rPr lang="en-US" dirty="0"/>
              <a:t>Collection of interrelationships</a:t>
            </a:r>
          </a:p>
          <a:p>
            <a:pPr lvl="1"/>
            <a:r>
              <a:rPr lang="en-US" dirty="0"/>
              <a:t>Used in all decision making</a:t>
            </a:r>
          </a:p>
          <a:p>
            <a:pPr lvl="2"/>
            <a:r>
              <a:rPr lang="en-US" dirty="0"/>
              <a:t>Which may lead to actuation of actions</a:t>
            </a:r>
          </a:p>
        </p:txBody>
      </p:sp>
    </p:spTree>
    <p:extLst>
      <p:ext uri="{BB962C8B-B14F-4D97-AF65-F5344CB8AC3E}">
        <p14:creationId xmlns:p14="http://schemas.microsoft.com/office/powerpoint/2010/main" val="353336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09C8-4E76-4B44-8793-485548FAF31C}"/>
              </a:ext>
            </a:extLst>
          </p:cNvPr>
          <p:cNvSpPr>
            <a:spLocks noGrp="1"/>
          </p:cNvSpPr>
          <p:nvPr>
            <p:ph type="title"/>
          </p:nvPr>
        </p:nvSpPr>
        <p:spPr>
          <a:xfrm>
            <a:off x="2592925" y="624110"/>
            <a:ext cx="8911687" cy="815076"/>
          </a:xfrm>
        </p:spPr>
        <p:txBody>
          <a:bodyPr/>
          <a:lstStyle/>
          <a:p>
            <a:r>
              <a:rPr lang="en-US" dirty="0"/>
              <a:t>Models</a:t>
            </a:r>
          </a:p>
        </p:txBody>
      </p:sp>
      <p:sp>
        <p:nvSpPr>
          <p:cNvPr id="3" name="Content Placeholder 2">
            <a:extLst>
              <a:ext uri="{FF2B5EF4-FFF2-40B4-BE49-F238E27FC236}">
                <a16:creationId xmlns:a16="http://schemas.microsoft.com/office/drawing/2014/main" id="{8006565D-1404-49F2-824B-3C21A46B51A8}"/>
              </a:ext>
            </a:extLst>
          </p:cNvPr>
          <p:cNvSpPr>
            <a:spLocks noGrp="1"/>
          </p:cNvSpPr>
          <p:nvPr>
            <p:ph idx="1"/>
          </p:nvPr>
        </p:nvSpPr>
        <p:spPr/>
        <p:txBody>
          <a:bodyPr/>
          <a:lstStyle/>
          <a:p>
            <a:r>
              <a:rPr lang="en-US" dirty="0"/>
              <a:t>Each sentient being has a very large number of such models</a:t>
            </a:r>
          </a:p>
          <a:p>
            <a:r>
              <a:rPr lang="en-US" dirty="0"/>
              <a:t>Some models may be static</a:t>
            </a:r>
          </a:p>
          <a:p>
            <a:r>
              <a:rPr lang="en-US" dirty="0"/>
              <a:t>Others may be refined</a:t>
            </a:r>
          </a:p>
          <a:p>
            <a:r>
              <a:rPr lang="en-US" dirty="0"/>
              <a:t>An expert is one who understand more interrelationships in a field – has better models</a:t>
            </a:r>
          </a:p>
        </p:txBody>
      </p:sp>
    </p:spTree>
    <p:extLst>
      <p:ext uri="{BB962C8B-B14F-4D97-AF65-F5344CB8AC3E}">
        <p14:creationId xmlns:p14="http://schemas.microsoft.com/office/powerpoint/2010/main" val="224102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FA77-D90F-4B5E-B200-6C7A0F8D0BF8}"/>
              </a:ext>
            </a:extLst>
          </p:cNvPr>
          <p:cNvSpPr>
            <a:spLocks noGrp="1"/>
          </p:cNvSpPr>
          <p:nvPr>
            <p:ph type="title"/>
          </p:nvPr>
        </p:nvSpPr>
        <p:spPr/>
        <p:txBody>
          <a:bodyPr/>
          <a:lstStyle/>
          <a:p>
            <a:r>
              <a:rPr lang="en-US" dirty="0"/>
              <a:t>What is information???</a:t>
            </a:r>
          </a:p>
        </p:txBody>
      </p:sp>
    </p:spTree>
    <p:extLst>
      <p:ext uri="{BB962C8B-B14F-4D97-AF65-F5344CB8AC3E}">
        <p14:creationId xmlns:p14="http://schemas.microsoft.com/office/powerpoint/2010/main" val="369665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B2D7-6951-4406-ACF1-60E48B23CF88}"/>
              </a:ext>
            </a:extLst>
          </p:cNvPr>
          <p:cNvSpPr>
            <a:spLocks noGrp="1"/>
          </p:cNvSpPr>
          <p:nvPr>
            <p:ph type="title"/>
          </p:nvPr>
        </p:nvSpPr>
        <p:spPr/>
        <p:txBody>
          <a:bodyPr/>
          <a:lstStyle/>
          <a:p>
            <a:r>
              <a:rPr lang="en-US" dirty="0"/>
              <a:t>Perceived Reality</a:t>
            </a:r>
          </a:p>
        </p:txBody>
      </p:sp>
      <p:sp>
        <p:nvSpPr>
          <p:cNvPr id="3" name="Content Placeholder 2">
            <a:extLst>
              <a:ext uri="{FF2B5EF4-FFF2-40B4-BE49-F238E27FC236}">
                <a16:creationId xmlns:a16="http://schemas.microsoft.com/office/drawing/2014/main" id="{DED95581-839A-4D2C-B3B9-532244BBE05A}"/>
              </a:ext>
            </a:extLst>
          </p:cNvPr>
          <p:cNvSpPr>
            <a:spLocks noGrp="1"/>
          </p:cNvSpPr>
          <p:nvPr>
            <p:ph idx="1"/>
          </p:nvPr>
        </p:nvSpPr>
        <p:spPr/>
        <p:txBody>
          <a:bodyPr/>
          <a:lstStyle/>
          <a:p>
            <a:r>
              <a:rPr lang="en-US" dirty="0"/>
              <a:t>Collection of all information, models, and interrelationships</a:t>
            </a:r>
          </a:p>
          <a:p>
            <a:r>
              <a:rPr lang="en-US" dirty="0"/>
              <a:t>Model of </a:t>
            </a:r>
          </a:p>
          <a:p>
            <a:pPr lvl="1"/>
            <a:r>
              <a:rPr lang="en-US" dirty="0"/>
              <a:t>External world</a:t>
            </a:r>
          </a:p>
          <a:p>
            <a:pPr lvl="1"/>
            <a:r>
              <a:rPr lang="en-US" dirty="0"/>
              <a:t>Individuals</a:t>
            </a:r>
          </a:p>
          <a:p>
            <a:pPr lvl="1"/>
            <a:r>
              <a:rPr lang="en-US" dirty="0"/>
              <a:t>Self</a:t>
            </a:r>
          </a:p>
          <a:p>
            <a:pPr lvl="1"/>
            <a:r>
              <a:rPr lang="en-US" dirty="0"/>
              <a:t>Activities</a:t>
            </a:r>
          </a:p>
          <a:p>
            <a:pPr lvl="1"/>
            <a:r>
              <a:rPr lang="en-US" dirty="0"/>
              <a:t>….</a:t>
            </a:r>
          </a:p>
        </p:txBody>
      </p:sp>
    </p:spTree>
    <p:extLst>
      <p:ext uri="{BB962C8B-B14F-4D97-AF65-F5344CB8AC3E}">
        <p14:creationId xmlns:p14="http://schemas.microsoft.com/office/powerpoint/2010/main" val="226542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7743-F211-4438-BDAB-CB55E043EE0D}"/>
              </a:ext>
            </a:extLst>
          </p:cNvPr>
          <p:cNvSpPr>
            <a:spLocks noGrp="1"/>
          </p:cNvSpPr>
          <p:nvPr>
            <p:ph type="title"/>
          </p:nvPr>
        </p:nvSpPr>
        <p:spPr/>
        <p:txBody>
          <a:bodyPr/>
          <a:lstStyle/>
          <a:p>
            <a:r>
              <a:rPr lang="en-US" dirty="0"/>
              <a:t>Interaction among Sentient Beings</a:t>
            </a:r>
          </a:p>
        </p:txBody>
      </p:sp>
      <p:sp>
        <p:nvSpPr>
          <p:cNvPr id="3" name="Content Placeholder 2">
            <a:extLst>
              <a:ext uri="{FF2B5EF4-FFF2-40B4-BE49-F238E27FC236}">
                <a16:creationId xmlns:a16="http://schemas.microsoft.com/office/drawing/2014/main" id="{49CFC909-79B8-42F0-B3C4-E747E9B975B2}"/>
              </a:ext>
            </a:extLst>
          </p:cNvPr>
          <p:cNvSpPr>
            <a:spLocks noGrp="1"/>
          </p:cNvSpPr>
          <p:nvPr>
            <p:ph idx="1"/>
          </p:nvPr>
        </p:nvSpPr>
        <p:spPr>
          <a:xfrm>
            <a:off x="2589212" y="2133600"/>
            <a:ext cx="6916572" cy="3777622"/>
          </a:xfrm>
        </p:spPr>
        <p:txBody>
          <a:bodyPr/>
          <a:lstStyle/>
          <a:p>
            <a:r>
              <a:rPr lang="en-US" dirty="0"/>
              <a:t>Primarily through exchange of information</a:t>
            </a:r>
          </a:p>
          <a:p>
            <a:r>
              <a:rPr lang="en-US" dirty="0"/>
              <a:t>Some interaction may be through physical means also</a:t>
            </a:r>
          </a:p>
        </p:txBody>
      </p:sp>
    </p:spTree>
    <p:extLst>
      <p:ext uri="{BB962C8B-B14F-4D97-AF65-F5344CB8AC3E}">
        <p14:creationId xmlns:p14="http://schemas.microsoft.com/office/powerpoint/2010/main" val="121449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FB49-32E6-4A64-ADC0-83DCC673857B}"/>
              </a:ext>
            </a:extLst>
          </p:cNvPr>
          <p:cNvSpPr>
            <a:spLocks noGrp="1"/>
          </p:cNvSpPr>
          <p:nvPr>
            <p:ph type="title"/>
          </p:nvPr>
        </p:nvSpPr>
        <p:spPr>
          <a:xfrm>
            <a:off x="1687669" y="624110"/>
            <a:ext cx="4137059" cy="1280890"/>
          </a:xfrm>
        </p:spPr>
        <p:txBody>
          <a:bodyPr>
            <a:normAutofit/>
          </a:bodyPr>
          <a:lstStyle/>
          <a:p>
            <a:r>
              <a:rPr lang="en-US" sz="3200" dirty="0"/>
              <a:t>Exchange of information</a:t>
            </a:r>
          </a:p>
        </p:txBody>
      </p:sp>
      <p:sp>
        <p:nvSpPr>
          <p:cNvPr id="3" name="Content Placeholder 2">
            <a:extLst>
              <a:ext uri="{FF2B5EF4-FFF2-40B4-BE49-F238E27FC236}">
                <a16:creationId xmlns:a16="http://schemas.microsoft.com/office/drawing/2014/main" id="{4E9ABA2F-CA0B-4490-9FAF-D75FEC13A9E2}"/>
              </a:ext>
            </a:extLst>
          </p:cNvPr>
          <p:cNvSpPr>
            <a:spLocks noGrp="1"/>
          </p:cNvSpPr>
          <p:nvPr>
            <p:ph idx="1"/>
          </p:nvPr>
        </p:nvSpPr>
        <p:spPr>
          <a:xfrm>
            <a:off x="1857373" y="2819400"/>
            <a:ext cx="4140772" cy="3777622"/>
          </a:xfrm>
        </p:spPr>
        <p:txBody>
          <a:bodyPr>
            <a:normAutofit/>
          </a:bodyPr>
          <a:lstStyle/>
          <a:p>
            <a:r>
              <a:rPr lang="en-US" dirty="0">
                <a:solidFill>
                  <a:srgbClr val="000000"/>
                </a:solidFill>
              </a:rPr>
              <a:t>Only through representations</a:t>
            </a:r>
          </a:p>
          <a:p>
            <a:endParaRPr lang="en-US" dirty="0">
              <a:solidFill>
                <a:srgbClr val="000000"/>
              </a:solidFill>
            </a:endParaRPr>
          </a:p>
        </p:txBody>
      </p:sp>
      <p:pic>
        <p:nvPicPr>
          <p:cNvPr id="7" name="Graphic 6" descr="Transfer">
            <a:extLst>
              <a:ext uri="{FF2B5EF4-FFF2-40B4-BE49-F238E27FC236}">
                <a16:creationId xmlns:a16="http://schemas.microsoft.com/office/drawing/2014/main" id="{31E5E6C1-D012-45FC-A140-77374EB737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194303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47819">
            <a:extLst>
              <a:ext uri="{FF2B5EF4-FFF2-40B4-BE49-F238E27FC236}">
                <a16:creationId xmlns:a16="http://schemas.microsoft.com/office/drawing/2014/main" id="{4AFF8F7A-202D-46C5-B324-744EAC353658}"/>
              </a:ext>
            </a:extLst>
          </p:cNvPr>
          <p:cNvSpPr>
            <a:spLocks noChangeArrowheads="1"/>
          </p:cNvSpPr>
          <p:nvPr/>
        </p:nvSpPr>
        <p:spPr bwMode="auto">
          <a:xfrm>
            <a:off x="5963480" y="1855788"/>
            <a:ext cx="3555737" cy="2971800"/>
          </a:xfrm>
          <a:prstGeom prst="rect">
            <a:avLst/>
          </a:prstGeom>
          <a:solidFill>
            <a:schemeClr val="bg2"/>
          </a:solidFill>
          <a:ln w="9525" algn="ctr">
            <a:solidFill>
              <a:schemeClr val="tx1"/>
            </a:solidFill>
            <a:miter lim="800000"/>
            <a:headEnd/>
            <a:tailEnd/>
          </a:ln>
        </p:spPr>
        <p:txBody>
          <a:bodyPr wrap="none" anchor="ctr"/>
          <a:lstStyle/>
          <a:p>
            <a:pPr algn="ctr"/>
            <a:r>
              <a:rPr lang="en-US"/>
              <a:t>Sentient Entity</a:t>
            </a:r>
          </a:p>
        </p:txBody>
      </p:sp>
      <p:sp>
        <p:nvSpPr>
          <p:cNvPr id="18435" name="Rectangle 247819"/>
          <p:cNvSpPr>
            <a:spLocks noChangeArrowheads="1"/>
          </p:cNvSpPr>
          <p:nvPr/>
        </p:nvSpPr>
        <p:spPr bwMode="auto">
          <a:xfrm>
            <a:off x="2407743" y="1855788"/>
            <a:ext cx="3555737" cy="2971800"/>
          </a:xfrm>
          <a:prstGeom prst="rect">
            <a:avLst/>
          </a:prstGeom>
          <a:solidFill>
            <a:srgbClr val="FFFF00"/>
          </a:solidFill>
          <a:ln w="9525" algn="ctr">
            <a:solidFill>
              <a:schemeClr val="tx1"/>
            </a:solidFill>
            <a:miter lim="800000"/>
            <a:headEnd/>
            <a:tailEnd/>
          </a:ln>
        </p:spPr>
        <p:txBody>
          <a:bodyPr wrap="none" anchor="ctr"/>
          <a:lstStyle/>
          <a:p>
            <a:pPr algn="ctr"/>
            <a:r>
              <a:rPr lang="en-US"/>
              <a:t>Sentient Entity</a:t>
            </a:r>
          </a:p>
        </p:txBody>
      </p:sp>
      <p:sp>
        <p:nvSpPr>
          <p:cNvPr id="18436" name="Shape 247809"/>
          <p:cNvSpPr>
            <a:spLocks noGrp="1" noChangeArrowheads="1"/>
          </p:cNvSpPr>
          <p:nvPr>
            <p:ph type="title"/>
          </p:nvPr>
        </p:nvSpPr>
        <p:spPr>
          <a:xfrm>
            <a:off x="2067446" y="258126"/>
            <a:ext cx="8911687" cy="706440"/>
          </a:xfrm>
        </p:spPr>
        <p:txBody>
          <a:bodyPr anchor="b"/>
          <a:lstStyle/>
          <a:p>
            <a:pPr defTabSz="914400"/>
            <a:r>
              <a:rPr lang="en-US" dirty="0"/>
              <a:t>Information Communication</a:t>
            </a:r>
          </a:p>
        </p:txBody>
      </p:sp>
      <p:sp>
        <p:nvSpPr>
          <p:cNvPr id="18437" name="Rectangle 247810"/>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38" name="Rectangle 247811"/>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18439" name="Rectangle 247812"/>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40" name="Rectangle 247813"/>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8441" name="Straight Arrow Connector 247814"/>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8442" name="Straight Arrow Connector 247815"/>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8443" name="Straight Arrow Connector 247816"/>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247818" name="Oval 247817"/>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247819" name="Oval 247818"/>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18"/>
                                        </p:tgtEl>
                                        <p:attrNameLst>
                                          <p:attrName>style.visibility</p:attrName>
                                        </p:attrNameLst>
                                      </p:cBhvr>
                                      <p:to>
                                        <p:strVal val="visible"/>
                                      </p:to>
                                    </p:set>
                                    <p:animEffect transition="in" filter="blinds(horizontal)">
                                      <p:cBhvr>
                                        <p:cTn id="7" dur="500"/>
                                        <p:tgtEl>
                                          <p:spTgt spid="247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9"/>
                                        </p:tgtEl>
                                        <p:attrNameLst>
                                          <p:attrName>style.visibility</p:attrName>
                                        </p:attrNameLst>
                                      </p:cBhvr>
                                      <p:to>
                                        <p:strVal val="visible"/>
                                      </p:to>
                                    </p:set>
                                    <p:animEffect transition="in" filter="blinds(horizontal)">
                                      <p:cBhvr>
                                        <p:cTn id="10" dur="500"/>
                                        <p:tgtEl>
                                          <p:spTgt spid="247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8" grpId="0" animBg="1"/>
      <p:bldP spid="2478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1DD8-E75C-44ED-8930-945526597EA2}"/>
              </a:ext>
            </a:extLst>
          </p:cNvPr>
          <p:cNvSpPr>
            <a:spLocks noGrp="1"/>
          </p:cNvSpPr>
          <p:nvPr>
            <p:ph type="title"/>
          </p:nvPr>
        </p:nvSpPr>
        <p:spPr/>
        <p:txBody>
          <a:bodyPr/>
          <a:lstStyle/>
          <a:p>
            <a:r>
              <a:rPr lang="en-US" dirty="0"/>
              <a:t>Representations</a:t>
            </a:r>
          </a:p>
        </p:txBody>
      </p:sp>
      <p:sp>
        <p:nvSpPr>
          <p:cNvPr id="3" name="Text Placeholder 2">
            <a:extLst>
              <a:ext uri="{FF2B5EF4-FFF2-40B4-BE49-F238E27FC236}">
                <a16:creationId xmlns:a16="http://schemas.microsoft.com/office/drawing/2014/main" id="{E6E981FD-E46B-4950-89FE-DC086163E773}"/>
              </a:ext>
            </a:extLst>
          </p:cNvPr>
          <p:cNvSpPr>
            <a:spLocks noGrp="1"/>
          </p:cNvSpPr>
          <p:nvPr>
            <p:ph type="body" idx="1"/>
          </p:nvPr>
        </p:nvSpPr>
        <p:spPr/>
        <p:txBody>
          <a:bodyPr/>
          <a:lstStyle/>
          <a:p>
            <a:r>
              <a:rPr lang="en-US" dirty="0"/>
              <a:t>All “Information” in physical world is the representations which are meaningful to sentient beings</a:t>
            </a:r>
          </a:p>
          <a:p>
            <a:r>
              <a:rPr lang="en-US" dirty="0"/>
              <a:t>Representations are created as arrangements of energy or matter</a:t>
            </a:r>
          </a:p>
          <a:p>
            <a:pPr lvl="1"/>
            <a:r>
              <a:rPr lang="en-US" dirty="0"/>
              <a:t>Ink spread on paper</a:t>
            </a:r>
          </a:p>
          <a:p>
            <a:pPr lvl="1"/>
            <a:r>
              <a:rPr lang="en-US" dirty="0"/>
              <a:t>Chalk on a board</a:t>
            </a:r>
          </a:p>
          <a:p>
            <a:pPr lvl="1"/>
            <a:r>
              <a:rPr lang="en-US" dirty="0"/>
              <a:t>Bits in a memory cell</a:t>
            </a:r>
          </a:p>
          <a:p>
            <a:pPr lvl="1"/>
            <a:r>
              <a:rPr lang="en-US" dirty="0"/>
              <a:t>Sound waves</a:t>
            </a:r>
          </a:p>
          <a:p>
            <a:pPr lvl="1"/>
            <a:r>
              <a:rPr lang="en-US" dirty="0"/>
              <a:t>Pictures </a:t>
            </a:r>
          </a:p>
          <a:p>
            <a:pPr lvl="1"/>
            <a:r>
              <a:rPr lang="en-US" dirty="0"/>
              <a:t>…</a:t>
            </a:r>
          </a:p>
          <a:p>
            <a:r>
              <a:rPr lang="en-US" dirty="0"/>
              <a:t>Many representations of any information item</a:t>
            </a:r>
          </a:p>
          <a:p>
            <a:pPr lvl="1"/>
            <a:endParaRPr lang="en-US" dirty="0"/>
          </a:p>
        </p:txBody>
      </p:sp>
    </p:spTree>
    <p:extLst>
      <p:ext uri="{BB962C8B-B14F-4D97-AF65-F5344CB8AC3E}">
        <p14:creationId xmlns:p14="http://schemas.microsoft.com/office/powerpoint/2010/main" val="248317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3D7E-AFF9-4FC3-A6FC-B6E69C85352E}"/>
              </a:ext>
            </a:extLst>
          </p:cNvPr>
          <p:cNvSpPr>
            <a:spLocks noGrp="1"/>
          </p:cNvSpPr>
          <p:nvPr>
            <p:ph type="title"/>
          </p:nvPr>
        </p:nvSpPr>
        <p:spPr/>
        <p:txBody>
          <a:bodyPr/>
          <a:lstStyle/>
          <a:p>
            <a:r>
              <a:rPr lang="en-US" dirty="0"/>
              <a:t>Use of Representations</a:t>
            </a:r>
          </a:p>
        </p:txBody>
      </p:sp>
      <p:sp>
        <p:nvSpPr>
          <p:cNvPr id="3" name="Text Placeholder 2">
            <a:extLst>
              <a:ext uri="{FF2B5EF4-FFF2-40B4-BE49-F238E27FC236}">
                <a16:creationId xmlns:a16="http://schemas.microsoft.com/office/drawing/2014/main" id="{12E7759C-7D4D-4C25-9CD9-986227AF9BE5}"/>
              </a:ext>
            </a:extLst>
          </p:cNvPr>
          <p:cNvSpPr>
            <a:spLocks noGrp="1"/>
          </p:cNvSpPr>
          <p:nvPr>
            <p:ph type="body" idx="1"/>
          </p:nvPr>
        </p:nvSpPr>
        <p:spPr/>
        <p:txBody>
          <a:bodyPr>
            <a:normAutofit lnSpcReduction="10000"/>
          </a:bodyPr>
          <a:lstStyle/>
          <a:p>
            <a:r>
              <a:rPr lang="en-US" dirty="0"/>
              <a:t>Storage</a:t>
            </a:r>
          </a:p>
          <a:p>
            <a:pPr lvl="1"/>
            <a:r>
              <a:rPr lang="en-US" dirty="0"/>
              <a:t>Keep the arrangement of matter or energy in a container</a:t>
            </a:r>
          </a:p>
          <a:p>
            <a:pPr lvl="1"/>
            <a:r>
              <a:rPr lang="en-US" dirty="0"/>
              <a:t>Very few interrelationships are retained</a:t>
            </a:r>
          </a:p>
          <a:p>
            <a:r>
              <a:rPr lang="en-US" dirty="0"/>
              <a:t>Movement</a:t>
            </a:r>
          </a:p>
          <a:p>
            <a:pPr lvl="1"/>
            <a:r>
              <a:rPr lang="en-US" dirty="0"/>
              <a:t>Transfer the representation directly or indirectly – so that at the receiving end a corresponding representation can be created</a:t>
            </a:r>
          </a:p>
          <a:p>
            <a:r>
              <a:rPr lang="en-US" dirty="0"/>
              <a:t>Manipulation</a:t>
            </a:r>
          </a:p>
          <a:p>
            <a:pPr lvl="1"/>
            <a:r>
              <a:rPr lang="en-US" dirty="0"/>
              <a:t>Transform them through physical operations</a:t>
            </a:r>
          </a:p>
          <a:p>
            <a:pPr lvl="2"/>
            <a:r>
              <a:rPr lang="en-US" dirty="0"/>
              <a:t>Addition, multiplication, …</a:t>
            </a:r>
          </a:p>
          <a:p>
            <a:pPr lvl="2"/>
            <a:r>
              <a:rPr lang="en-US" dirty="0"/>
              <a:t>Photoshop</a:t>
            </a:r>
          </a:p>
          <a:p>
            <a:pPr lvl="2"/>
            <a:r>
              <a:rPr lang="en-US" dirty="0"/>
              <a:t>…</a:t>
            </a:r>
          </a:p>
        </p:txBody>
      </p:sp>
    </p:spTree>
    <p:extLst>
      <p:ext uri="{BB962C8B-B14F-4D97-AF65-F5344CB8AC3E}">
        <p14:creationId xmlns:p14="http://schemas.microsoft.com/office/powerpoint/2010/main" val="397371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6164-CA6C-424C-9C10-65D550DC90E7}"/>
              </a:ext>
            </a:extLst>
          </p:cNvPr>
          <p:cNvSpPr>
            <a:spLocks noGrp="1"/>
          </p:cNvSpPr>
          <p:nvPr>
            <p:ph type="title"/>
          </p:nvPr>
        </p:nvSpPr>
        <p:spPr/>
        <p:txBody>
          <a:bodyPr/>
          <a:lstStyle/>
          <a:p>
            <a:r>
              <a:rPr lang="en-US" dirty="0"/>
              <a:t>Manipulation of Representations</a:t>
            </a:r>
          </a:p>
        </p:txBody>
      </p:sp>
      <p:sp>
        <p:nvSpPr>
          <p:cNvPr id="3" name="Text Placeholder 2">
            <a:extLst>
              <a:ext uri="{FF2B5EF4-FFF2-40B4-BE49-F238E27FC236}">
                <a16:creationId xmlns:a16="http://schemas.microsoft.com/office/drawing/2014/main" id="{3A879679-9410-4BA0-8C77-509886C6B83C}"/>
              </a:ext>
            </a:extLst>
          </p:cNvPr>
          <p:cNvSpPr>
            <a:spLocks noGrp="1"/>
          </p:cNvSpPr>
          <p:nvPr>
            <p:ph type="body" idx="1"/>
          </p:nvPr>
        </p:nvSpPr>
        <p:spPr>
          <a:xfrm>
            <a:off x="2436751" y="2775527"/>
            <a:ext cx="3141952" cy="3886200"/>
          </a:xfrm>
        </p:spPr>
        <p:txBody>
          <a:bodyPr/>
          <a:lstStyle/>
          <a:p>
            <a:r>
              <a:rPr lang="en-US" dirty="0"/>
              <a:t>Physical operations on representations which may be meaningful</a:t>
            </a:r>
          </a:p>
          <a:p>
            <a:endParaRPr lang="en-US" dirty="0"/>
          </a:p>
        </p:txBody>
      </p:sp>
      <p:sp>
        <p:nvSpPr>
          <p:cNvPr id="4" name="Rectangle 84995">
            <a:extLst>
              <a:ext uri="{FF2B5EF4-FFF2-40B4-BE49-F238E27FC236}">
                <a16:creationId xmlns:a16="http://schemas.microsoft.com/office/drawing/2014/main" id="{940C8348-59DF-434E-8B4A-734FD165D0CF}"/>
              </a:ext>
            </a:extLst>
          </p:cNvPr>
          <p:cNvSpPr>
            <a:spLocks noChangeArrowheads="1"/>
          </p:cNvSpPr>
          <p:nvPr/>
        </p:nvSpPr>
        <p:spPr bwMode="auto">
          <a:xfrm>
            <a:off x="6206704" y="3463639"/>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010</a:t>
            </a:r>
          </a:p>
        </p:txBody>
      </p:sp>
      <p:sp>
        <p:nvSpPr>
          <p:cNvPr id="5" name="Rectangle 84996">
            <a:extLst>
              <a:ext uri="{FF2B5EF4-FFF2-40B4-BE49-F238E27FC236}">
                <a16:creationId xmlns:a16="http://schemas.microsoft.com/office/drawing/2014/main" id="{4BF2FE33-971E-478B-AB9E-DA52C7B932A1}"/>
              </a:ext>
            </a:extLst>
          </p:cNvPr>
          <p:cNvSpPr>
            <a:spLocks noChangeArrowheads="1"/>
          </p:cNvSpPr>
          <p:nvPr/>
        </p:nvSpPr>
        <p:spPr bwMode="auto">
          <a:xfrm>
            <a:off x="6206704" y="4449477"/>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011</a:t>
            </a:r>
          </a:p>
        </p:txBody>
      </p:sp>
      <p:sp>
        <p:nvSpPr>
          <p:cNvPr id="6" name="Rectangle 84997">
            <a:extLst>
              <a:ext uri="{FF2B5EF4-FFF2-40B4-BE49-F238E27FC236}">
                <a16:creationId xmlns:a16="http://schemas.microsoft.com/office/drawing/2014/main" id="{DBDA6BB8-3EDD-4724-9E22-44544F097481}"/>
              </a:ext>
            </a:extLst>
          </p:cNvPr>
          <p:cNvSpPr>
            <a:spLocks noChangeArrowheads="1"/>
          </p:cNvSpPr>
          <p:nvPr/>
        </p:nvSpPr>
        <p:spPr bwMode="auto">
          <a:xfrm>
            <a:off x="9662691" y="3955764"/>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101</a:t>
            </a:r>
          </a:p>
        </p:txBody>
      </p:sp>
      <p:sp>
        <p:nvSpPr>
          <p:cNvPr id="7" name="Rectangle 84998">
            <a:extLst>
              <a:ext uri="{FF2B5EF4-FFF2-40B4-BE49-F238E27FC236}">
                <a16:creationId xmlns:a16="http://schemas.microsoft.com/office/drawing/2014/main" id="{91A6B80F-4644-46C4-BE7D-4658A1AB31A3}"/>
              </a:ext>
            </a:extLst>
          </p:cNvPr>
          <p:cNvSpPr>
            <a:spLocks noChangeArrowheads="1"/>
          </p:cNvSpPr>
          <p:nvPr/>
        </p:nvSpPr>
        <p:spPr bwMode="auto">
          <a:xfrm>
            <a:off x="7938666" y="3944652"/>
            <a:ext cx="857250" cy="384175"/>
          </a:xfrm>
          <a:prstGeom prst="rect">
            <a:avLst/>
          </a:prstGeom>
          <a:solidFill>
            <a:srgbClr val="0070C0"/>
          </a:solidFill>
          <a:ln w="28575" algn="ctr">
            <a:solidFill>
              <a:schemeClr val="tx1"/>
            </a:solidFill>
            <a:miter lim="800000"/>
            <a:headEnd/>
            <a:tailEnd/>
          </a:ln>
        </p:spPr>
        <p:txBody>
          <a:bodyPr wrap="none" anchor="ctr"/>
          <a:lstStyle/>
          <a:p>
            <a:pPr algn="ctr"/>
            <a:r>
              <a:rPr lang="en-US" sz="1600" dirty="0">
                <a:solidFill>
                  <a:schemeClr val="bg1"/>
                </a:solidFill>
                <a:latin typeface="Arial" pitchFamily="34" charset="0"/>
              </a:rPr>
              <a:t>Adder</a:t>
            </a:r>
          </a:p>
        </p:txBody>
      </p:sp>
      <p:sp>
        <p:nvSpPr>
          <p:cNvPr id="8" name="Straight Connector 84999">
            <a:extLst>
              <a:ext uri="{FF2B5EF4-FFF2-40B4-BE49-F238E27FC236}">
                <a16:creationId xmlns:a16="http://schemas.microsoft.com/office/drawing/2014/main" id="{418D1368-3AFD-4075-98B5-341FAB0B3AFD}"/>
              </a:ext>
            </a:extLst>
          </p:cNvPr>
          <p:cNvSpPr>
            <a:spLocks noChangeShapeType="1"/>
          </p:cNvSpPr>
          <p:nvPr/>
        </p:nvSpPr>
        <p:spPr bwMode="auto">
          <a:xfrm>
            <a:off x="7087766" y="3650964"/>
            <a:ext cx="857250" cy="392113"/>
          </a:xfrm>
          <a:prstGeom prst="line">
            <a:avLst/>
          </a:prstGeom>
          <a:noFill/>
          <a:ln w="9525" algn="ctr">
            <a:solidFill>
              <a:schemeClr val="tx1"/>
            </a:solidFill>
            <a:round/>
            <a:headEnd/>
            <a:tailEnd type="triangle" w="med" len="med"/>
          </a:ln>
        </p:spPr>
        <p:txBody>
          <a:bodyPr/>
          <a:lstStyle/>
          <a:p>
            <a:endParaRPr lang="en-US"/>
          </a:p>
        </p:txBody>
      </p:sp>
      <p:sp>
        <p:nvSpPr>
          <p:cNvPr id="9" name="Straight Connector 85000">
            <a:extLst>
              <a:ext uri="{FF2B5EF4-FFF2-40B4-BE49-F238E27FC236}">
                <a16:creationId xmlns:a16="http://schemas.microsoft.com/office/drawing/2014/main" id="{B14FE03C-0FED-4AF0-BB7B-09A91A46F0E5}"/>
              </a:ext>
            </a:extLst>
          </p:cNvPr>
          <p:cNvSpPr>
            <a:spLocks noChangeShapeType="1"/>
          </p:cNvSpPr>
          <p:nvPr/>
        </p:nvSpPr>
        <p:spPr bwMode="auto">
          <a:xfrm flipV="1">
            <a:off x="7063954" y="4247864"/>
            <a:ext cx="881062" cy="423863"/>
          </a:xfrm>
          <a:prstGeom prst="line">
            <a:avLst/>
          </a:prstGeom>
          <a:noFill/>
          <a:ln w="9525" algn="ctr">
            <a:solidFill>
              <a:schemeClr val="tx1"/>
            </a:solidFill>
            <a:round/>
            <a:headEnd/>
            <a:tailEnd type="triangle" w="med" len="med"/>
          </a:ln>
        </p:spPr>
        <p:txBody>
          <a:bodyPr/>
          <a:lstStyle/>
          <a:p>
            <a:endParaRPr lang="en-US"/>
          </a:p>
        </p:txBody>
      </p:sp>
      <p:sp>
        <p:nvSpPr>
          <p:cNvPr id="10" name="Straight Connector 85001">
            <a:extLst>
              <a:ext uri="{FF2B5EF4-FFF2-40B4-BE49-F238E27FC236}">
                <a16:creationId xmlns:a16="http://schemas.microsoft.com/office/drawing/2014/main" id="{FB41E9FC-B919-4E3D-8590-68FFEEAE2619}"/>
              </a:ext>
            </a:extLst>
          </p:cNvPr>
          <p:cNvSpPr>
            <a:spLocks noChangeShapeType="1"/>
          </p:cNvSpPr>
          <p:nvPr/>
        </p:nvSpPr>
        <p:spPr bwMode="auto">
          <a:xfrm>
            <a:off x="8794329" y="4133564"/>
            <a:ext cx="873125" cy="0"/>
          </a:xfrm>
          <a:prstGeom prst="line">
            <a:avLst/>
          </a:prstGeom>
          <a:noFill/>
          <a:ln w="9525" algn="ctr">
            <a:solidFill>
              <a:schemeClr val="tx1"/>
            </a:solidFill>
            <a:round/>
            <a:headEnd/>
            <a:tailEnd type="triangle" w="med" len="med"/>
          </a:ln>
        </p:spPr>
        <p:txBody>
          <a:bodyPr/>
          <a:lstStyle/>
          <a:p>
            <a:endParaRPr lang="en-US"/>
          </a:p>
        </p:txBody>
      </p:sp>
      <p:sp>
        <p:nvSpPr>
          <p:cNvPr id="11" name="TextBox 85002">
            <a:extLst>
              <a:ext uri="{FF2B5EF4-FFF2-40B4-BE49-F238E27FC236}">
                <a16:creationId xmlns:a16="http://schemas.microsoft.com/office/drawing/2014/main" id="{2DF6D314-8941-452C-9038-75E450144027}"/>
              </a:ext>
            </a:extLst>
          </p:cNvPr>
          <p:cNvSpPr txBox="1">
            <a:spLocks noChangeArrowheads="1"/>
          </p:cNvSpPr>
          <p:nvPr/>
        </p:nvSpPr>
        <p:spPr bwMode="auto">
          <a:xfrm>
            <a:off x="8008516" y="2795302"/>
            <a:ext cx="989013" cy="336550"/>
          </a:xfrm>
          <a:prstGeom prst="rect">
            <a:avLst/>
          </a:prstGeom>
          <a:noFill/>
          <a:ln w="9525">
            <a:noFill/>
            <a:miter lim="800000"/>
            <a:headEnd/>
            <a:tailEnd/>
          </a:ln>
        </p:spPr>
        <p:txBody>
          <a:bodyPr wrap="none">
            <a:spAutoFit/>
          </a:bodyPr>
          <a:lstStyle/>
          <a:p>
            <a:r>
              <a:rPr lang="en-US" sz="1600">
                <a:latin typeface="Arial" pitchFamily="34" charset="0"/>
              </a:rPr>
              <a:t>2 + 3 = 5</a:t>
            </a:r>
          </a:p>
        </p:txBody>
      </p:sp>
    </p:spTree>
    <p:extLst>
      <p:ext uri="{BB962C8B-B14F-4D97-AF65-F5344CB8AC3E}">
        <p14:creationId xmlns:p14="http://schemas.microsoft.com/office/powerpoint/2010/main" val="178280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605B-0BE2-4B5E-B6B5-C44F029049BB}"/>
              </a:ext>
            </a:extLst>
          </p:cNvPr>
          <p:cNvSpPr>
            <a:spLocks noGrp="1"/>
          </p:cNvSpPr>
          <p:nvPr>
            <p:ph type="title"/>
          </p:nvPr>
        </p:nvSpPr>
        <p:spPr/>
        <p:txBody>
          <a:bodyPr/>
          <a:lstStyle/>
          <a:p>
            <a:r>
              <a:rPr lang="en-US" dirty="0"/>
              <a:t>Meaningful Manipulations</a:t>
            </a:r>
          </a:p>
        </p:txBody>
      </p:sp>
      <p:sp>
        <p:nvSpPr>
          <p:cNvPr id="5" name="Rectangle 247819">
            <a:extLst>
              <a:ext uri="{FF2B5EF4-FFF2-40B4-BE49-F238E27FC236}">
                <a16:creationId xmlns:a16="http://schemas.microsoft.com/office/drawing/2014/main" id="{AD9BA7FD-DD5D-40B2-8380-D9D9EA241230}"/>
              </a:ext>
            </a:extLst>
          </p:cNvPr>
          <p:cNvSpPr>
            <a:spLocks noChangeArrowheads="1"/>
          </p:cNvSpPr>
          <p:nvPr/>
        </p:nvSpPr>
        <p:spPr bwMode="auto">
          <a:xfrm>
            <a:off x="2407743" y="1855788"/>
            <a:ext cx="7664512" cy="2971800"/>
          </a:xfrm>
          <a:prstGeom prst="rect">
            <a:avLst/>
          </a:prstGeom>
          <a:solidFill>
            <a:srgbClr val="FFFF00"/>
          </a:solidFill>
          <a:ln w="9525" algn="ctr">
            <a:solidFill>
              <a:schemeClr val="tx1"/>
            </a:solidFill>
            <a:miter lim="800000"/>
            <a:headEnd/>
            <a:tailEnd/>
          </a:ln>
        </p:spPr>
        <p:txBody>
          <a:bodyPr wrap="none" anchor="ctr"/>
          <a:lstStyle/>
          <a:p>
            <a:pPr algn="ctr"/>
            <a:r>
              <a:rPr lang="en-US" dirty="0"/>
              <a:t>Sentient Entity</a:t>
            </a:r>
          </a:p>
        </p:txBody>
      </p:sp>
      <p:sp>
        <p:nvSpPr>
          <p:cNvPr id="6" name="Rectangle 247810">
            <a:extLst>
              <a:ext uri="{FF2B5EF4-FFF2-40B4-BE49-F238E27FC236}">
                <a16:creationId xmlns:a16="http://schemas.microsoft.com/office/drawing/2014/main" id="{6B1E61A5-8F83-41CF-9742-06C4B46B69F1}"/>
              </a:ext>
            </a:extLst>
          </p:cNvPr>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7" name="Rectangle 247811">
            <a:extLst>
              <a:ext uri="{FF2B5EF4-FFF2-40B4-BE49-F238E27FC236}">
                <a16:creationId xmlns:a16="http://schemas.microsoft.com/office/drawing/2014/main" id="{CB53CAF8-FDA3-43D8-A68E-C8B48885E1E6}"/>
              </a:ext>
            </a:extLst>
          </p:cNvPr>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8" name="Rectangle 247812">
            <a:extLst>
              <a:ext uri="{FF2B5EF4-FFF2-40B4-BE49-F238E27FC236}">
                <a16:creationId xmlns:a16="http://schemas.microsoft.com/office/drawing/2014/main" id="{5DD18864-B015-4D5A-A00E-15874A5E2FC6}"/>
              </a:ext>
            </a:extLst>
          </p:cNvPr>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9" name="Rectangle 247813">
            <a:extLst>
              <a:ext uri="{FF2B5EF4-FFF2-40B4-BE49-F238E27FC236}">
                <a16:creationId xmlns:a16="http://schemas.microsoft.com/office/drawing/2014/main" id="{5890152C-03EC-4FE4-8F4E-650D7486D006}"/>
              </a:ext>
            </a:extLst>
          </p:cNvPr>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0" name="Straight Arrow Connector 247814">
            <a:extLst>
              <a:ext uri="{FF2B5EF4-FFF2-40B4-BE49-F238E27FC236}">
                <a16:creationId xmlns:a16="http://schemas.microsoft.com/office/drawing/2014/main" id="{72A37EDD-832F-40C3-B72F-5DB4010649AE}"/>
              </a:ext>
            </a:extLst>
          </p:cNvPr>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1" name="Straight Arrow Connector 247815">
            <a:extLst>
              <a:ext uri="{FF2B5EF4-FFF2-40B4-BE49-F238E27FC236}">
                <a16:creationId xmlns:a16="http://schemas.microsoft.com/office/drawing/2014/main" id="{367D202E-9F90-4794-B35D-8E77115876B3}"/>
              </a:ext>
            </a:extLst>
          </p:cNvPr>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2" name="Straight Arrow Connector 247816">
            <a:extLst>
              <a:ext uri="{FF2B5EF4-FFF2-40B4-BE49-F238E27FC236}">
                <a16:creationId xmlns:a16="http://schemas.microsoft.com/office/drawing/2014/main" id="{63A89F09-6DB9-4C14-8627-2B5AB8C385C8}"/>
              </a:ext>
            </a:extLst>
          </p:cNvPr>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13" name="Oval 12">
            <a:extLst>
              <a:ext uri="{FF2B5EF4-FFF2-40B4-BE49-F238E27FC236}">
                <a16:creationId xmlns:a16="http://schemas.microsoft.com/office/drawing/2014/main" id="{7D7415BF-F522-4953-810D-1F576B65C6BB}"/>
              </a:ext>
            </a:extLst>
          </p:cNvPr>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4" name="Oval 13">
            <a:extLst>
              <a:ext uri="{FF2B5EF4-FFF2-40B4-BE49-F238E27FC236}">
                <a16:creationId xmlns:a16="http://schemas.microsoft.com/office/drawing/2014/main" id="{081370F8-66ED-4881-A9D7-8CE7338D19B4}"/>
              </a:ext>
            </a:extLst>
          </p:cNvPr>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5" name="Rectangle 14">
            <a:extLst>
              <a:ext uri="{FF2B5EF4-FFF2-40B4-BE49-F238E27FC236}">
                <a16:creationId xmlns:a16="http://schemas.microsoft.com/office/drawing/2014/main" id="{0D1F4B00-C95D-4964-B62D-E5D90E5A4741}"/>
              </a:ext>
            </a:extLst>
          </p:cNvPr>
          <p:cNvSpPr/>
          <p:nvPr/>
        </p:nvSpPr>
        <p:spPr>
          <a:xfrm>
            <a:off x="5564909" y="5287818"/>
            <a:ext cx="1242291" cy="4306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sp>
        <p:nvSpPr>
          <p:cNvPr id="16" name="Rectangle 15">
            <a:extLst>
              <a:ext uri="{FF2B5EF4-FFF2-40B4-BE49-F238E27FC236}">
                <a16:creationId xmlns:a16="http://schemas.microsoft.com/office/drawing/2014/main" id="{6213E438-E8B4-45D6-A5BD-56617C4A3ECE}"/>
              </a:ext>
            </a:extLst>
          </p:cNvPr>
          <p:cNvSpPr/>
          <p:nvPr/>
        </p:nvSpPr>
        <p:spPr>
          <a:xfrm>
            <a:off x="5444693" y="2255984"/>
            <a:ext cx="1242291" cy="4306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cxnSp>
        <p:nvCxnSpPr>
          <p:cNvPr id="18" name="Straight Arrow Connector 17">
            <a:extLst>
              <a:ext uri="{FF2B5EF4-FFF2-40B4-BE49-F238E27FC236}">
                <a16:creationId xmlns:a16="http://schemas.microsoft.com/office/drawing/2014/main" id="{5BB48BD1-7449-45E3-94A5-38424087AA22}"/>
              </a:ext>
            </a:extLst>
          </p:cNvPr>
          <p:cNvCxnSpPr>
            <a:stCxn id="7" idx="3"/>
            <a:endCxn id="16" idx="1"/>
          </p:cNvCxnSpPr>
          <p:nvPr/>
        </p:nvCxnSpPr>
        <p:spPr>
          <a:xfrm flipV="1">
            <a:off x="4630739" y="2471307"/>
            <a:ext cx="813954" cy="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2F412DA-EFFA-4DD5-AEB8-056711D951F8}"/>
              </a:ext>
            </a:extLst>
          </p:cNvPr>
          <p:cNvCxnSpPr>
            <a:cxnSpLocks/>
            <a:stCxn id="16" idx="3"/>
          </p:cNvCxnSpPr>
          <p:nvPr/>
        </p:nvCxnSpPr>
        <p:spPr>
          <a:xfrm>
            <a:off x="6686984" y="2471307"/>
            <a:ext cx="81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F04C-6DA8-46E3-874B-5D2C553872BC}"/>
              </a:ext>
            </a:extLst>
          </p:cNvPr>
          <p:cNvSpPr>
            <a:spLocks noGrp="1"/>
          </p:cNvSpPr>
          <p:nvPr>
            <p:ph type="title"/>
          </p:nvPr>
        </p:nvSpPr>
        <p:spPr/>
        <p:txBody>
          <a:bodyPr/>
          <a:lstStyle/>
          <a:p>
            <a:r>
              <a:rPr lang="en-US" dirty="0"/>
              <a:t>Information Manipulation in Computers</a:t>
            </a:r>
          </a:p>
        </p:txBody>
      </p:sp>
      <p:sp>
        <p:nvSpPr>
          <p:cNvPr id="3" name="Text Placeholder 2">
            <a:extLst>
              <a:ext uri="{FF2B5EF4-FFF2-40B4-BE49-F238E27FC236}">
                <a16:creationId xmlns:a16="http://schemas.microsoft.com/office/drawing/2014/main" id="{8800CF4C-F6F8-4370-BC35-B74424DF4166}"/>
              </a:ext>
            </a:extLst>
          </p:cNvPr>
          <p:cNvSpPr>
            <a:spLocks noGrp="1"/>
          </p:cNvSpPr>
          <p:nvPr>
            <p:ph type="body" idx="1"/>
          </p:nvPr>
        </p:nvSpPr>
        <p:spPr/>
        <p:txBody>
          <a:bodyPr/>
          <a:lstStyle/>
          <a:p>
            <a:r>
              <a:rPr lang="en-US" dirty="0"/>
              <a:t>All representations in computers are in the form of bits</a:t>
            </a:r>
          </a:p>
          <a:p>
            <a:r>
              <a:rPr lang="en-US" dirty="0"/>
              <a:t>There is no meaning of bits or collection of bits that is available in or to the computer – only to the designer</a:t>
            </a:r>
          </a:p>
          <a:p>
            <a:r>
              <a:rPr lang="en-US" dirty="0"/>
              <a:t>Computer Operations</a:t>
            </a:r>
          </a:p>
          <a:p>
            <a:pPr lvl="1"/>
            <a:r>
              <a:rPr lang="en-US" dirty="0"/>
              <a:t>Arithmetic and Logic operations</a:t>
            </a:r>
          </a:p>
          <a:p>
            <a:pPr lvl="1"/>
            <a:r>
              <a:rPr lang="en-US" dirty="0"/>
              <a:t>Move bits individually or in groups</a:t>
            </a:r>
          </a:p>
          <a:p>
            <a:pPr lvl="1"/>
            <a:r>
              <a:rPr lang="en-US" dirty="0"/>
              <a:t>Control the movement of bits using some bit(s) as triggers</a:t>
            </a:r>
          </a:p>
          <a:p>
            <a:r>
              <a:rPr lang="en-US" dirty="0"/>
              <a:t>Complex manipulations are done as a sequence of simple ones</a:t>
            </a:r>
          </a:p>
          <a:p>
            <a:r>
              <a:rPr lang="en-US" dirty="0"/>
              <a:t>The sequence is defined by a program which is also represented as bits which are used to “guide” the movement of bits during the execution</a:t>
            </a:r>
          </a:p>
        </p:txBody>
      </p:sp>
    </p:spTree>
    <p:extLst>
      <p:ext uri="{BB962C8B-B14F-4D97-AF65-F5344CB8AC3E}">
        <p14:creationId xmlns:p14="http://schemas.microsoft.com/office/powerpoint/2010/main" val="38743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FCDC-D9B9-47DD-85CF-270705A9A700}"/>
              </a:ext>
            </a:extLst>
          </p:cNvPr>
          <p:cNvSpPr>
            <a:spLocks noGrp="1"/>
          </p:cNvSpPr>
          <p:nvPr>
            <p:ph type="title"/>
          </p:nvPr>
        </p:nvSpPr>
        <p:spPr/>
        <p:txBody>
          <a:bodyPr/>
          <a:lstStyle/>
          <a:p>
            <a:r>
              <a:rPr lang="en-US" dirty="0"/>
              <a:t>Communications</a:t>
            </a:r>
          </a:p>
        </p:txBody>
      </p:sp>
      <p:sp>
        <p:nvSpPr>
          <p:cNvPr id="3" name="Text Placeholder 2">
            <a:extLst>
              <a:ext uri="{FF2B5EF4-FFF2-40B4-BE49-F238E27FC236}">
                <a16:creationId xmlns:a16="http://schemas.microsoft.com/office/drawing/2014/main" id="{E7ABB881-BE3D-44CB-9D1F-E5E7F6B05D02}"/>
              </a:ext>
            </a:extLst>
          </p:cNvPr>
          <p:cNvSpPr>
            <a:spLocks noGrp="1"/>
          </p:cNvSpPr>
          <p:nvPr>
            <p:ph type="body" idx="1"/>
          </p:nvPr>
        </p:nvSpPr>
        <p:spPr/>
        <p:txBody>
          <a:bodyPr/>
          <a:lstStyle/>
          <a:p>
            <a:r>
              <a:rPr lang="en-US" dirty="0"/>
              <a:t>Move representations from a sender to a receiver with no errors</a:t>
            </a:r>
          </a:p>
          <a:p>
            <a:r>
              <a:rPr lang="en-US" dirty="0"/>
              <a:t>May transform one or more times in the process</a:t>
            </a:r>
          </a:p>
          <a:p>
            <a:pPr lvl="1"/>
            <a:r>
              <a:rPr lang="en-US" dirty="0"/>
              <a:t>Compression</a:t>
            </a:r>
          </a:p>
          <a:p>
            <a:pPr lvl="1"/>
            <a:r>
              <a:rPr lang="en-US" dirty="0"/>
              <a:t>Encryption</a:t>
            </a:r>
          </a:p>
          <a:p>
            <a:pPr lvl="1"/>
            <a:r>
              <a:rPr lang="en-US" dirty="0"/>
              <a:t>…</a:t>
            </a:r>
          </a:p>
          <a:p>
            <a:r>
              <a:rPr lang="en-US" dirty="0"/>
              <a:t>Protocol</a:t>
            </a:r>
          </a:p>
          <a:p>
            <a:pPr lvl="1"/>
            <a:r>
              <a:rPr lang="en-US" dirty="0"/>
              <a:t>Each side has an implicit or explicit model of the other side</a:t>
            </a:r>
          </a:p>
          <a:p>
            <a:pPr lvl="2"/>
            <a:r>
              <a:rPr lang="en-US" dirty="0"/>
              <a:t>“When I send this, I expect to receive this”</a:t>
            </a:r>
          </a:p>
          <a:p>
            <a:pPr marL="0" indent="0">
              <a:buNone/>
            </a:pPr>
            <a:endParaRPr lang="en-US" dirty="0"/>
          </a:p>
        </p:txBody>
      </p:sp>
    </p:spTree>
    <p:extLst>
      <p:ext uri="{BB962C8B-B14F-4D97-AF65-F5344CB8AC3E}">
        <p14:creationId xmlns:p14="http://schemas.microsoft.com/office/powerpoint/2010/main" val="275434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DDF01-F362-48A5-9316-875644B6AC57}"/>
              </a:ext>
            </a:extLst>
          </p:cNvPr>
          <p:cNvSpPr>
            <a:spLocks noGrp="1"/>
          </p:cNvSpPr>
          <p:nvPr>
            <p:ph type="title"/>
          </p:nvPr>
        </p:nvSpPr>
        <p:spPr>
          <a:xfrm>
            <a:off x="649224" y="645106"/>
            <a:ext cx="6574536" cy="1259894"/>
          </a:xfrm>
        </p:spPr>
        <p:txBody>
          <a:bodyPr>
            <a:normAutofit/>
          </a:bodyPr>
          <a:lstStyle/>
          <a:p>
            <a:r>
              <a:rPr lang="en-US" dirty="0"/>
              <a:t>Information</a:t>
            </a:r>
          </a:p>
        </p:txBody>
      </p:sp>
      <p:sp>
        <p:nvSpPr>
          <p:cNvPr id="13" name="Rectangle 1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9B423A1B-51B0-42A4-97AB-242D88C22CA0}"/>
              </a:ext>
            </a:extLst>
          </p:cNvPr>
          <p:cNvSpPr>
            <a:spLocks noGrp="1"/>
          </p:cNvSpPr>
          <p:nvPr>
            <p:ph idx="1"/>
          </p:nvPr>
        </p:nvSpPr>
        <p:spPr>
          <a:xfrm>
            <a:off x="683789" y="3391923"/>
            <a:ext cx="6574535" cy="2809322"/>
          </a:xfrm>
        </p:spPr>
        <p:txBody>
          <a:bodyPr>
            <a:normAutofit/>
          </a:bodyPr>
          <a:lstStyle/>
          <a:p>
            <a:r>
              <a:rPr lang="en-US" sz="1400" dirty="0"/>
              <a:t>1) technical problems concerning the quantification of information and dealt with by Shannon’s theory; </a:t>
            </a:r>
          </a:p>
          <a:p>
            <a:r>
              <a:rPr lang="en-US" sz="1400" dirty="0"/>
              <a:t>2) semantic problems relating to meaning and truth; and </a:t>
            </a:r>
          </a:p>
          <a:p>
            <a:r>
              <a:rPr lang="en-US" sz="1400" dirty="0"/>
              <a:t>3) what he called ‘influential’ problems concerning the impact and effectiveness of information on human behavior, which he thought had to play an equally important role.</a:t>
            </a:r>
          </a:p>
          <a:p>
            <a:endParaRPr lang="en-US" sz="1400" dirty="0"/>
          </a:p>
        </p:txBody>
      </p:sp>
      <p:pic>
        <p:nvPicPr>
          <p:cNvPr id="4" name="Content Placeholder 3" descr="Graphical user interface&#10;&#10;Description automatically generated with medium confidence">
            <a:extLst>
              <a:ext uri="{FF2B5EF4-FFF2-40B4-BE49-F238E27FC236}">
                <a16:creationId xmlns:a16="http://schemas.microsoft.com/office/drawing/2014/main" id="{F6824D6E-FC76-43F0-ADA6-47EE64E7EABB}"/>
              </a:ext>
            </a:extLst>
          </p:cNvPr>
          <p:cNvPicPr>
            <a:picLocks noChangeAspect="1"/>
          </p:cNvPicPr>
          <p:nvPr/>
        </p:nvPicPr>
        <p:blipFill>
          <a:blip r:embed="rId2"/>
          <a:stretch>
            <a:fillRect/>
          </a:stretch>
        </p:blipFill>
        <p:spPr>
          <a:xfrm>
            <a:off x="7899775" y="645106"/>
            <a:ext cx="3306080" cy="5247747"/>
          </a:xfrm>
          <a:prstGeom prst="rect">
            <a:avLst/>
          </a:prstGeom>
        </p:spPr>
      </p:pic>
      <p:sp>
        <p:nvSpPr>
          <p:cNvPr id="15"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2BF7EE-C676-438C-B4C7-F71CA8790651}"/>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
        <p:nvSpPr>
          <p:cNvPr id="6" name="TextBox 5">
            <a:extLst>
              <a:ext uri="{FF2B5EF4-FFF2-40B4-BE49-F238E27FC236}">
                <a16:creationId xmlns:a16="http://schemas.microsoft.com/office/drawing/2014/main" id="{39CF6AFC-D339-4C21-8D8E-1541144E8415}"/>
              </a:ext>
            </a:extLst>
          </p:cNvPr>
          <p:cNvSpPr txBox="1"/>
          <p:nvPr/>
        </p:nvSpPr>
        <p:spPr>
          <a:xfrm>
            <a:off x="986145" y="1240120"/>
            <a:ext cx="6361037" cy="1277273"/>
          </a:xfrm>
          <a:prstGeom prst="rect">
            <a:avLst/>
          </a:prstGeom>
          <a:noFill/>
        </p:spPr>
        <p:txBody>
          <a:bodyPr wrap="none" rtlCol="0">
            <a:spAutoFit/>
          </a:bodyPr>
          <a:lstStyle/>
          <a:p>
            <a:r>
              <a:rPr lang="en-US" sz="1100" dirty="0"/>
              <a:t>Shannon:</a:t>
            </a:r>
          </a:p>
          <a:p>
            <a:endParaRPr lang="en-US" sz="1100" dirty="0"/>
          </a:p>
          <a:p>
            <a:r>
              <a:rPr lang="en-US" sz="1100" dirty="0"/>
              <a:t>The word ‘information’ has been given different meanings by various writers in the general </a:t>
            </a:r>
          </a:p>
          <a:p>
            <a:r>
              <a:rPr lang="en-US" sz="1100" dirty="0"/>
              <a:t>field of information theory. It is likely that at least a number of these will prove sufficiently </a:t>
            </a:r>
          </a:p>
          <a:p>
            <a:r>
              <a:rPr lang="en-US" sz="1100" dirty="0"/>
              <a:t>useful in certain applications to deserve further study and permanent recognition. </a:t>
            </a:r>
          </a:p>
          <a:p>
            <a:r>
              <a:rPr lang="en-US" sz="1100" b="1" i="1" dirty="0"/>
              <a:t>It is hardly to be expected that a single concept of information would satisfactorily </a:t>
            </a:r>
          </a:p>
          <a:p>
            <a:r>
              <a:rPr lang="en-US" sz="1100" b="1" i="1" dirty="0"/>
              <a:t>account for the numerous possible applications of this general field,</a:t>
            </a:r>
            <a:endParaRPr lang="en-US" sz="1100" dirty="0"/>
          </a:p>
        </p:txBody>
      </p:sp>
    </p:spTree>
    <p:extLst>
      <p:ext uri="{BB962C8B-B14F-4D97-AF65-F5344CB8AC3E}">
        <p14:creationId xmlns:p14="http://schemas.microsoft.com/office/powerpoint/2010/main" val="101238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7"/>
          <p:cNvSpPr>
            <a:spLocks noGrp="1"/>
          </p:cNvSpPr>
          <p:nvPr>
            <p:ph type="dt" sz="quarter" idx="10"/>
          </p:nvPr>
        </p:nvSpPr>
        <p:spPr>
          <a:noFill/>
          <a:ln>
            <a:headEnd/>
            <a:tailEnd/>
          </a:ln>
        </p:spPr>
        <p:txBody>
          <a:bodyPr/>
          <a:lstStyle/>
          <a:p>
            <a:r>
              <a:rPr lang="en-US"/>
              <a:t>Jan 2013</a:t>
            </a:r>
          </a:p>
        </p:txBody>
      </p:sp>
      <p:sp>
        <p:nvSpPr>
          <p:cNvPr id="40963" name="Shape 30721"/>
          <p:cNvSpPr>
            <a:spLocks noGrp="1" noChangeArrowheads="1"/>
          </p:cNvSpPr>
          <p:nvPr>
            <p:ph type="title"/>
          </p:nvPr>
        </p:nvSpPr>
        <p:spPr/>
        <p:txBody>
          <a:bodyPr anchor="b"/>
          <a:lstStyle/>
          <a:p>
            <a:pPr defTabSz="914400"/>
            <a:r>
              <a:rPr lang="en-US"/>
              <a:t>Implications of Information Movement</a:t>
            </a:r>
          </a:p>
        </p:txBody>
      </p:sp>
      <p:sp>
        <p:nvSpPr>
          <p:cNvPr id="40964" name="Shape 30722"/>
          <p:cNvSpPr>
            <a:spLocks noGrp="1" noChangeArrowheads="1"/>
          </p:cNvSpPr>
          <p:nvPr>
            <p:ph type="body" idx="1"/>
          </p:nvPr>
        </p:nvSpPr>
        <p:spPr/>
        <p:txBody>
          <a:bodyPr/>
          <a:lstStyle/>
          <a:p>
            <a:pPr defTabSz="914400"/>
            <a:r>
              <a:rPr lang="en-US" sz="2400"/>
              <a:t>Moving information from location x to location y takes time t</a:t>
            </a:r>
            <a:r>
              <a:rPr lang="en-US" sz="2400" baseline="-25000"/>
              <a:t>xy</a:t>
            </a:r>
          </a:p>
          <a:p>
            <a:pPr defTabSz="914400"/>
            <a:r>
              <a:rPr lang="en-US" sz="2400"/>
              <a:t>At y we can only get information from x which is at least t</a:t>
            </a:r>
            <a:r>
              <a:rPr lang="en-US" sz="2400" baseline="-25000"/>
              <a:t>xy</a:t>
            </a:r>
            <a:r>
              <a:rPr lang="en-US" sz="2400"/>
              <a:t> old</a:t>
            </a:r>
          </a:p>
          <a:p>
            <a:pPr defTabSz="914400"/>
            <a:endParaRPr lang="en-US" sz="2400"/>
          </a:p>
        </p:txBody>
      </p:sp>
      <p:sp>
        <p:nvSpPr>
          <p:cNvPr id="40965" name="Oval 30723"/>
          <p:cNvSpPr>
            <a:spLocks noChangeArrowheads="1"/>
          </p:cNvSpPr>
          <p:nvPr/>
        </p:nvSpPr>
        <p:spPr bwMode="auto">
          <a:xfrm>
            <a:off x="5981700" y="4914900"/>
            <a:ext cx="609600" cy="609600"/>
          </a:xfrm>
          <a:prstGeom prst="ellipse">
            <a:avLst/>
          </a:prstGeom>
          <a:no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
        <p:nvSpPr>
          <p:cNvPr id="40966" name="Oval 30724"/>
          <p:cNvSpPr>
            <a:spLocks noChangeArrowheads="1"/>
          </p:cNvSpPr>
          <p:nvPr/>
        </p:nvSpPr>
        <p:spPr bwMode="auto">
          <a:xfrm>
            <a:off x="5562600" y="4495800"/>
            <a:ext cx="1447800" cy="1447800"/>
          </a:xfrm>
          <a:prstGeom prst="ellipse">
            <a:avLst/>
          </a:prstGeom>
          <a:noFill/>
          <a:ln w="28575" algn="ctr">
            <a:solidFill>
              <a:schemeClr val="bg2"/>
            </a:solidFill>
            <a:round/>
            <a:headEnd/>
            <a:tailEnd/>
          </a:ln>
        </p:spPr>
        <p:txBody>
          <a:bodyPr wrap="none" anchor="ctr"/>
          <a:lstStyle/>
          <a:p>
            <a:endParaRPr lang="en-US">
              <a:solidFill>
                <a:srgbClr val="000000"/>
              </a:solidFill>
              <a:latin typeface="Arial" pitchFamily="34" charset="0"/>
            </a:endParaRPr>
          </a:p>
        </p:txBody>
      </p:sp>
      <p:sp>
        <p:nvSpPr>
          <p:cNvPr id="40967" name="Oval 30725"/>
          <p:cNvSpPr>
            <a:spLocks noChangeArrowheads="1"/>
          </p:cNvSpPr>
          <p:nvPr/>
        </p:nvSpPr>
        <p:spPr bwMode="auto">
          <a:xfrm>
            <a:off x="5257800" y="4191000"/>
            <a:ext cx="2057400" cy="2057400"/>
          </a:xfrm>
          <a:prstGeom prst="ellipse">
            <a:avLst/>
          </a:prstGeom>
          <a:noFill/>
          <a:ln w="76200" algn="ctr">
            <a:solidFill>
              <a:schemeClr val="folHlink"/>
            </a:solidFill>
            <a:round/>
            <a:headEnd/>
            <a:tailEnd/>
          </a:ln>
        </p:spPr>
        <p:txBody>
          <a:bodyPr wrap="none" anchor="ctr"/>
          <a:lstStyle/>
          <a:p>
            <a:endParaRPr lang="en-US">
              <a:solidFill>
                <a:srgbClr val="000000"/>
              </a:solidFill>
              <a:latin typeface="Arial" pitchFamily="34" charset="0"/>
            </a:endParaRPr>
          </a:p>
        </p:txBody>
      </p:sp>
      <p:sp>
        <p:nvSpPr>
          <p:cNvPr id="40968" name="Oval 30726"/>
          <p:cNvSpPr>
            <a:spLocks noChangeArrowheads="1"/>
          </p:cNvSpPr>
          <p:nvPr/>
        </p:nvSpPr>
        <p:spPr bwMode="auto">
          <a:xfrm>
            <a:off x="6248400" y="5181600"/>
            <a:ext cx="76200" cy="76200"/>
          </a:xfrm>
          <a:prstGeom prst="ellipse">
            <a:avLst/>
          </a:prstGeom>
          <a:solidFill>
            <a:schemeClr val="accent1"/>
          </a:solid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3"/>
          <p:cNvSpPr>
            <a:spLocks noGrp="1"/>
          </p:cNvSpPr>
          <p:nvPr>
            <p:ph type="dt" sz="quarter" idx="10"/>
          </p:nvPr>
        </p:nvSpPr>
        <p:spPr>
          <a:noFill/>
          <a:ln>
            <a:headEnd/>
            <a:tailEnd/>
          </a:ln>
        </p:spPr>
        <p:txBody>
          <a:bodyPr/>
          <a:lstStyle/>
          <a:p>
            <a:r>
              <a:rPr lang="en-US"/>
              <a:t>Jan 2013</a:t>
            </a:r>
          </a:p>
        </p:txBody>
      </p:sp>
      <p:sp>
        <p:nvSpPr>
          <p:cNvPr id="41987" name="Shape 252929"/>
          <p:cNvSpPr>
            <a:spLocks noGrp="1" noChangeArrowheads="1"/>
          </p:cNvSpPr>
          <p:nvPr>
            <p:ph type="title"/>
          </p:nvPr>
        </p:nvSpPr>
        <p:spPr/>
        <p:txBody>
          <a:bodyPr anchor="b"/>
          <a:lstStyle/>
          <a:p>
            <a:pPr defTabSz="914400"/>
            <a:r>
              <a:rPr lang="en-US"/>
              <a:t>Information Uncertainty Principle-1</a:t>
            </a:r>
          </a:p>
        </p:txBody>
      </p:sp>
      <p:sp>
        <p:nvSpPr>
          <p:cNvPr id="41988" name="Shape 252930"/>
          <p:cNvSpPr>
            <a:spLocks noGrp="1" noChangeArrowheads="1"/>
          </p:cNvSpPr>
          <p:nvPr>
            <p:ph type="body" idx="1"/>
          </p:nvPr>
        </p:nvSpPr>
        <p:spPr/>
        <p:txBody>
          <a:bodyPr/>
          <a:lstStyle/>
          <a:p>
            <a:pPr defTabSz="914400">
              <a:lnSpc>
                <a:spcPct val="90000"/>
              </a:lnSpc>
            </a:pPr>
            <a:r>
              <a:rPr lang="en-US" sz="2000" dirty="0"/>
              <a:t>The perceived reality at any location </a:t>
            </a:r>
            <a:r>
              <a:rPr lang="en-US" sz="2000" dirty="0">
                <a:solidFill>
                  <a:srgbClr val="FF0000"/>
                </a:solidFill>
              </a:rPr>
              <a:t>CAN NOT</a:t>
            </a:r>
            <a:r>
              <a:rPr lang="en-US" sz="2000" dirty="0"/>
              <a:t> be the same as the actual reality at any remote location of the global reality</a:t>
            </a:r>
          </a:p>
          <a:p>
            <a:pPr lvl="1" defTabSz="914400">
              <a:lnSpc>
                <a:spcPct val="90000"/>
              </a:lnSpc>
            </a:pPr>
            <a:r>
              <a:rPr lang="en-US" dirty="0"/>
              <a:t>Due to the transmission and processing delays</a:t>
            </a:r>
          </a:p>
          <a:p>
            <a:pPr defTabSz="914400">
              <a:lnSpc>
                <a:spcPct val="90000"/>
              </a:lnSpc>
            </a:pPr>
            <a:r>
              <a:rPr lang="en-US" sz="2000" dirty="0"/>
              <a:t>It is not sufficient to receive the information</a:t>
            </a:r>
          </a:p>
          <a:p>
            <a:pPr lvl="1" defTabSz="914400">
              <a:lnSpc>
                <a:spcPct val="90000"/>
              </a:lnSpc>
            </a:pPr>
            <a:r>
              <a:rPr lang="en-US" dirty="0"/>
              <a:t>It must be interpreted and processed to integrate it with the current perceived reality</a:t>
            </a:r>
          </a:p>
          <a:p>
            <a:pPr defTabSz="914400">
              <a:lnSpc>
                <a:spcPct val="90000"/>
              </a:lnSpc>
            </a:pPr>
            <a:r>
              <a:rPr lang="en-US" sz="2000" dirty="0"/>
              <a:t>Perceived reality at a location may be </a:t>
            </a:r>
            <a:r>
              <a:rPr lang="en-US" sz="2000" dirty="0">
                <a:solidFill>
                  <a:srgbClr val="FF0000"/>
                </a:solidFill>
              </a:rPr>
              <a:t>consistent</a:t>
            </a:r>
            <a:r>
              <a:rPr lang="en-US" sz="2000" dirty="0"/>
              <a:t> with global/remote reality but can not be the </a:t>
            </a:r>
            <a:r>
              <a:rPr lang="en-US" sz="2000" dirty="0">
                <a:solidFill>
                  <a:srgbClr val="FF0000"/>
                </a:solidFill>
              </a:rPr>
              <a:t>same</a:t>
            </a:r>
          </a:p>
          <a:p>
            <a:pPr defTabSz="914400">
              <a:lnSpc>
                <a:spcPct val="90000"/>
              </a:lnSpc>
            </a:pPr>
            <a:r>
              <a:rPr lang="en-US" sz="2000" dirty="0"/>
              <a:t>We can never have a complete model of another entity: </a:t>
            </a:r>
          </a:p>
          <a:p>
            <a:pPr lvl="1" defTabSz="914400">
              <a:lnSpc>
                <a:spcPct val="90000"/>
              </a:lnSpc>
            </a:pPr>
            <a:r>
              <a:rPr lang="en-US" dirty="0">
                <a:solidFill>
                  <a:srgbClr val="FF0000"/>
                </a:solidFill>
              </a:rPr>
              <a:t>model abstracts knowledge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3"/>
          <p:cNvSpPr>
            <a:spLocks noGrp="1"/>
          </p:cNvSpPr>
          <p:nvPr>
            <p:ph type="dt" sz="quarter" idx="10"/>
          </p:nvPr>
        </p:nvSpPr>
        <p:spPr>
          <a:noFill/>
          <a:ln>
            <a:headEnd/>
            <a:tailEnd/>
          </a:ln>
        </p:spPr>
        <p:txBody>
          <a:bodyPr/>
          <a:lstStyle/>
          <a:p>
            <a:r>
              <a:rPr lang="en-US"/>
              <a:t>Jan 2013</a:t>
            </a:r>
          </a:p>
        </p:txBody>
      </p:sp>
      <p:sp>
        <p:nvSpPr>
          <p:cNvPr id="43011" name="Shape 253953"/>
          <p:cNvSpPr>
            <a:spLocks noGrp="1" noChangeArrowheads="1"/>
          </p:cNvSpPr>
          <p:nvPr>
            <p:ph type="title"/>
          </p:nvPr>
        </p:nvSpPr>
        <p:spPr/>
        <p:txBody>
          <a:bodyPr anchor="b"/>
          <a:lstStyle/>
          <a:p>
            <a:pPr defTabSz="914400"/>
            <a:r>
              <a:rPr lang="en-US"/>
              <a:t>Information Uncertainty Principle - 2</a:t>
            </a:r>
          </a:p>
        </p:txBody>
      </p:sp>
      <p:sp>
        <p:nvSpPr>
          <p:cNvPr id="43012" name="Shape 253954"/>
          <p:cNvSpPr>
            <a:spLocks noGrp="1" noChangeArrowheads="1"/>
          </p:cNvSpPr>
          <p:nvPr>
            <p:ph type="body" idx="1"/>
          </p:nvPr>
        </p:nvSpPr>
        <p:spPr>
          <a:xfrm>
            <a:off x="2370139" y="2181225"/>
            <a:ext cx="8110537" cy="4191000"/>
          </a:xfrm>
        </p:spPr>
        <p:txBody>
          <a:bodyPr/>
          <a:lstStyle/>
          <a:p>
            <a:pPr defTabSz="914400"/>
            <a:r>
              <a:rPr lang="en-US" sz="2400"/>
              <a:t>Due to finite precision of measurement and representations we can never have complete and precise knowledge of any quantifiable information</a:t>
            </a:r>
          </a:p>
          <a:p>
            <a:pPr defTabSz="914400"/>
            <a:endParaRPr lang="en-US" sz="2400"/>
          </a:p>
          <a:p>
            <a:pPr defTabSz="914400"/>
            <a:r>
              <a:rPr lang="en-US" sz="2400"/>
              <a:t>We deal with this uncertainty all the time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3"/>
          <p:cNvSpPr>
            <a:spLocks noGrp="1"/>
          </p:cNvSpPr>
          <p:nvPr>
            <p:ph type="dt" sz="quarter" idx="10"/>
          </p:nvPr>
        </p:nvSpPr>
        <p:spPr>
          <a:noFill/>
          <a:ln>
            <a:headEnd/>
            <a:tailEnd/>
          </a:ln>
        </p:spPr>
        <p:txBody>
          <a:bodyPr/>
          <a:lstStyle/>
          <a:p>
            <a:r>
              <a:rPr lang="en-US"/>
              <a:t>Jan 2013</a:t>
            </a:r>
          </a:p>
        </p:txBody>
      </p:sp>
      <p:sp>
        <p:nvSpPr>
          <p:cNvPr id="44035" name="Shape 99329"/>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4036" name="Shape 99330"/>
          <p:cNvSpPr>
            <a:spLocks noGrp="1" noChangeArrowheads="1"/>
          </p:cNvSpPr>
          <p:nvPr>
            <p:ph type="body" idx="1"/>
          </p:nvPr>
        </p:nvSpPr>
        <p:spPr/>
        <p:txBody>
          <a:bodyPr/>
          <a:lstStyle/>
          <a:p>
            <a:pPr defTabSz="914400"/>
            <a:r>
              <a:rPr lang="en-US" sz="2400"/>
              <a:t>Implicit understanding of the value</a:t>
            </a:r>
          </a:p>
          <a:p>
            <a:pPr defTabSz="914400"/>
            <a:r>
              <a:rPr lang="en-US" sz="2400"/>
              <a:t>Is entity/agent specific</a:t>
            </a:r>
          </a:p>
          <a:p>
            <a:pPr defTabSz="914400"/>
            <a:r>
              <a:rPr lang="en-US" sz="2400"/>
              <a:t>Use in selecting – deciding among options for processing and taking action</a:t>
            </a:r>
          </a:p>
          <a:p>
            <a:pPr defTabSz="914400"/>
            <a:r>
              <a:rPr lang="en-US" sz="2400"/>
              <a:t>Value of information changes with time</a:t>
            </a:r>
          </a:p>
          <a:p>
            <a:pPr lvl="1" defTabSz="914400"/>
            <a:r>
              <a:rPr lang="en-US" sz="2000"/>
              <a:t>Different for each agent</a:t>
            </a:r>
          </a:p>
          <a:p>
            <a:pPr lvl="1" defTabSz="914400"/>
            <a:r>
              <a:rPr lang="en-US" sz="2000"/>
              <a:t>Depends on his perceived reality</a:t>
            </a:r>
          </a:p>
          <a:p>
            <a:pPr lvl="1" defTabSz="914400"/>
            <a:r>
              <a:rPr lang="en-US" sz="2000"/>
              <a:t>Can not assign a fixed ordinal scale to the value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
          <p:cNvSpPr>
            <a:spLocks noGrp="1"/>
          </p:cNvSpPr>
          <p:nvPr>
            <p:ph type="dt" sz="quarter" idx="10"/>
          </p:nvPr>
        </p:nvSpPr>
        <p:spPr>
          <a:noFill/>
          <a:ln>
            <a:headEnd/>
            <a:tailEnd/>
          </a:ln>
        </p:spPr>
        <p:txBody>
          <a:bodyPr/>
          <a:lstStyle/>
          <a:p>
            <a:r>
              <a:rPr lang="en-US"/>
              <a:t>Jan 2013</a:t>
            </a:r>
          </a:p>
        </p:txBody>
      </p:sp>
      <p:sp>
        <p:nvSpPr>
          <p:cNvPr id="45059" name="Shape 31745"/>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5060" name="Shape 31746"/>
          <p:cNvSpPr>
            <a:spLocks noGrp="1" noChangeArrowheads="1"/>
          </p:cNvSpPr>
          <p:nvPr>
            <p:ph type="body" idx="1"/>
          </p:nvPr>
        </p:nvSpPr>
        <p:spPr/>
        <p:txBody>
          <a:bodyPr/>
          <a:lstStyle/>
          <a:p>
            <a:pPr defTabSz="914400">
              <a:lnSpc>
                <a:spcPct val="80000"/>
              </a:lnSpc>
            </a:pPr>
            <a:r>
              <a:rPr lang="en-US" sz="2400"/>
              <a:t>Value may be captured by uncertainty models</a:t>
            </a:r>
          </a:p>
          <a:p>
            <a:pPr defTabSz="914400">
              <a:lnSpc>
                <a:spcPct val="80000"/>
              </a:lnSpc>
            </a:pPr>
            <a:endParaRPr lang="en-US" sz="2400"/>
          </a:p>
          <a:p>
            <a:pPr defTabSz="914400">
              <a:lnSpc>
                <a:spcPct val="80000"/>
              </a:lnSpc>
            </a:pPr>
            <a:r>
              <a:rPr lang="en-US" sz="2400"/>
              <a:t>Example – queue length at a router</a:t>
            </a:r>
          </a:p>
          <a:p>
            <a:pPr lvl="1" defTabSz="914400">
              <a:lnSpc>
                <a:spcPct val="80000"/>
              </a:lnSpc>
            </a:pPr>
            <a:r>
              <a:rPr lang="en-US" sz="2000"/>
              <a:t>The knowledge of the queue length at time t may be precise</a:t>
            </a:r>
          </a:p>
          <a:p>
            <a:pPr lvl="1" defTabSz="914400">
              <a:lnSpc>
                <a:spcPct val="80000"/>
              </a:lnSpc>
            </a:pPr>
            <a:r>
              <a:rPr lang="en-US" sz="2000"/>
              <a:t>The knowledge at a later time given the value at t will have a variance which will increase with time</a:t>
            </a:r>
          </a:p>
          <a:p>
            <a:pPr lvl="1" defTabSz="914400">
              <a:lnSpc>
                <a:spcPct val="80000"/>
              </a:lnSpc>
            </a:pPr>
            <a:r>
              <a:rPr lang="en-US" sz="2000"/>
              <a:t>When we want to know the value of queue length from some other location, the information movement delay increases the variance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6EDB-0CF9-432D-9918-4E0F81B950FB}"/>
              </a:ext>
            </a:extLst>
          </p:cNvPr>
          <p:cNvSpPr>
            <a:spLocks noGrp="1"/>
          </p:cNvSpPr>
          <p:nvPr>
            <p:ph type="title"/>
          </p:nvPr>
        </p:nvSpPr>
        <p:spPr/>
        <p:txBody>
          <a:bodyPr/>
          <a:lstStyle/>
          <a:p>
            <a:r>
              <a:rPr lang="en-US" dirty="0"/>
              <a:t>Ultimate User of all IT is some Sentient Being</a:t>
            </a:r>
          </a:p>
        </p:txBody>
      </p:sp>
      <p:sp>
        <p:nvSpPr>
          <p:cNvPr id="3" name="Text Placeholder 2">
            <a:extLst>
              <a:ext uri="{FF2B5EF4-FFF2-40B4-BE49-F238E27FC236}">
                <a16:creationId xmlns:a16="http://schemas.microsoft.com/office/drawing/2014/main" id="{285353B3-CE87-431C-8390-FB443556BCDB}"/>
              </a:ext>
            </a:extLst>
          </p:cNvPr>
          <p:cNvSpPr>
            <a:spLocks noGrp="1"/>
          </p:cNvSpPr>
          <p:nvPr>
            <p:ph type="body" idx="1"/>
          </p:nvPr>
        </p:nvSpPr>
        <p:spPr/>
        <p:txBody>
          <a:bodyPr/>
          <a:lstStyle/>
          <a:p>
            <a:r>
              <a:rPr lang="en-US" dirty="0"/>
              <a:t>What is HCI ?</a:t>
            </a:r>
          </a:p>
          <a:p>
            <a:pPr lvl="1"/>
            <a:endParaRPr lang="en-US" dirty="0"/>
          </a:p>
          <a:p>
            <a:endParaRPr lang="en-US" dirty="0"/>
          </a:p>
        </p:txBody>
      </p:sp>
    </p:spTree>
    <p:extLst>
      <p:ext uri="{BB962C8B-B14F-4D97-AF65-F5344CB8AC3E}">
        <p14:creationId xmlns:p14="http://schemas.microsoft.com/office/powerpoint/2010/main" val="86596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8520-D3D2-4423-AD6E-8CD0AF52A7FF}"/>
              </a:ext>
            </a:extLst>
          </p:cNvPr>
          <p:cNvSpPr>
            <a:spLocks noGrp="1"/>
          </p:cNvSpPr>
          <p:nvPr>
            <p:ph type="title"/>
          </p:nvPr>
        </p:nvSpPr>
        <p:spPr/>
        <p:txBody>
          <a:bodyPr/>
          <a:lstStyle/>
          <a:p>
            <a:r>
              <a:rPr lang="en-US" dirty="0"/>
              <a:t>Definition of Information</a:t>
            </a:r>
          </a:p>
        </p:txBody>
      </p:sp>
      <p:sp>
        <p:nvSpPr>
          <p:cNvPr id="3" name="Content Placeholder 2">
            <a:extLst>
              <a:ext uri="{FF2B5EF4-FFF2-40B4-BE49-F238E27FC236}">
                <a16:creationId xmlns:a16="http://schemas.microsoft.com/office/drawing/2014/main" id="{7A0992A1-9FAE-4648-9990-C37C2BFF9506}"/>
              </a:ext>
            </a:extLst>
          </p:cNvPr>
          <p:cNvSpPr>
            <a:spLocks noGrp="1"/>
          </p:cNvSpPr>
          <p:nvPr>
            <p:ph idx="1"/>
          </p:nvPr>
        </p:nvSpPr>
        <p:spPr/>
        <p:txBody>
          <a:bodyPr/>
          <a:lstStyle/>
          <a:p>
            <a:r>
              <a:rPr lang="en-US" dirty="0"/>
              <a:t>General Definition of Information (GDI) – Data + meaning</a:t>
            </a:r>
          </a:p>
          <a:p>
            <a:r>
              <a:rPr lang="en-US" b="1" dirty="0"/>
              <a:t>Data Based Definition</a:t>
            </a:r>
          </a:p>
          <a:p>
            <a:pPr lvl="1"/>
            <a:r>
              <a:rPr lang="en-US" dirty="0"/>
              <a:t>GDI σ is an instance of information, understood as semantic content,</a:t>
            </a:r>
          </a:p>
          <a:p>
            <a:pPr lvl="1"/>
            <a:r>
              <a:rPr lang="en-US" dirty="0"/>
              <a:t>if and only if: </a:t>
            </a:r>
          </a:p>
          <a:p>
            <a:pPr lvl="2"/>
            <a:r>
              <a:rPr lang="en-US" dirty="0" err="1"/>
              <a:t>GDI.l</a:t>
            </a:r>
            <a:r>
              <a:rPr lang="en-US" dirty="0"/>
              <a:t>) a consists of n data, for n ≥ 1; </a:t>
            </a:r>
          </a:p>
          <a:p>
            <a:pPr lvl="2"/>
            <a:r>
              <a:rPr lang="en-US" dirty="0"/>
              <a:t>GDI.2) the data are well formed; </a:t>
            </a:r>
          </a:p>
          <a:p>
            <a:pPr lvl="2"/>
            <a:r>
              <a:rPr lang="en-US" dirty="0"/>
              <a:t>GDI.3) the well-formed data are </a:t>
            </a:r>
            <a:r>
              <a:rPr lang="en-US" dirty="0">
                <a:solidFill>
                  <a:srgbClr val="FF0000"/>
                </a:solidFill>
              </a:rPr>
              <a:t>meaningful</a:t>
            </a:r>
            <a:r>
              <a:rPr lang="en-US" dirty="0"/>
              <a:t>.</a:t>
            </a:r>
          </a:p>
          <a:p>
            <a:pPr lvl="1"/>
            <a:endParaRPr lang="en-US" dirty="0"/>
          </a:p>
          <a:p>
            <a:r>
              <a:rPr lang="en-US" dirty="0"/>
              <a:t>Data must comply with the meanings (semantics) of the chosen system, code or language.</a:t>
            </a:r>
          </a:p>
          <a:p>
            <a:endParaRPr lang="en-US" dirty="0"/>
          </a:p>
        </p:txBody>
      </p:sp>
      <p:sp>
        <p:nvSpPr>
          <p:cNvPr id="4" name="TextBox 3">
            <a:extLst>
              <a:ext uri="{FF2B5EF4-FFF2-40B4-BE49-F238E27FC236}">
                <a16:creationId xmlns:a16="http://schemas.microsoft.com/office/drawing/2014/main" id="{86595251-3246-40E6-B7BD-F320F344C1BA}"/>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Tree>
    <p:extLst>
      <p:ext uri="{BB962C8B-B14F-4D97-AF65-F5344CB8AC3E}">
        <p14:creationId xmlns:p14="http://schemas.microsoft.com/office/powerpoint/2010/main" val="392639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98E4-1533-4426-97D8-0EC48553A61B}"/>
              </a:ext>
            </a:extLst>
          </p:cNvPr>
          <p:cNvSpPr>
            <a:spLocks noGrp="1"/>
          </p:cNvSpPr>
          <p:nvPr>
            <p:ph type="title"/>
          </p:nvPr>
        </p:nvSpPr>
        <p:spPr/>
        <p:txBody>
          <a:bodyPr/>
          <a:lstStyle/>
          <a:p>
            <a:r>
              <a:rPr lang="en-US" dirty="0"/>
              <a:t>Types of data/information</a:t>
            </a:r>
          </a:p>
        </p:txBody>
      </p:sp>
      <p:sp>
        <p:nvSpPr>
          <p:cNvPr id="3" name="Content Placeholder 2">
            <a:extLst>
              <a:ext uri="{FF2B5EF4-FFF2-40B4-BE49-F238E27FC236}">
                <a16:creationId xmlns:a16="http://schemas.microsoft.com/office/drawing/2014/main" id="{9DE2A305-A796-43AD-B970-D0E93430EE7A}"/>
              </a:ext>
            </a:extLst>
          </p:cNvPr>
          <p:cNvSpPr>
            <a:spLocks noGrp="1"/>
          </p:cNvSpPr>
          <p:nvPr>
            <p:ph idx="1"/>
          </p:nvPr>
        </p:nvSpPr>
        <p:spPr>
          <a:xfrm>
            <a:off x="2244071" y="2043953"/>
            <a:ext cx="4318094" cy="3777622"/>
          </a:xfrm>
        </p:spPr>
        <p:txBody>
          <a:bodyPr/>
          <a:lstStyle/>
          <a:p>
            <a:r>
              <a:rPr lang="en-US" dirty="0"/>
              <a:t>Primary Data</a:t>
            </a:r>
          </a:p>
          <a:p>
            <a:r>
              <a:rPr lang="en-US" dirty="0"/>
              <a:t>Secondary Data</a:t>
            </a:r>
          </a:p>
          <a:p>
            <a:r>
              <a:rPr lang="en-US" dirty="0"/>
              <a:t>Meta Data</a:t>
            </a:r>
          </a:p>
          <a:p>
            <a:r>
              <a:rPr lang="en-US" dirty="0"/>
              <a:t>Operational Data</a:t>
            </a:r>
          </a:p>
          <a:p>
            <a:r>
              <a:rPr lang="en-US" dirty="0"/>
              <a:t>Derivative Data</a:t>
            </a:r>
          </a:p>
          <a:p>
            <a:r>
              <a:rPr lang="en-US" dirty="0"/>
              <a:t>Environmental Data/information</a:t>
            </a:r>
          </a:p>
          <a:p>
            <a:r>
              <a:rPr lang="en-US" dirty="0"/>
              <a:t>Information as Semantic Content</a:t>
            </a:r>
          </a:p>
          <a:p>
            <a:pPr lvl="1"/>
            <a:r>
              <a:rPr lang="en-US" dirty="0"/>
              <a:t>Instructional</a:t>
            </a:r>
          </a:p>
          <a:p>
            <a:pPr lvl="1"/>
            <a:r>
              <a:rPr lang="en-US" dirty="0"/>
              <a:t>Factual</a:t>
            </a:r>
          </a:p>
        </p:txBody>
      </p:sp>
      <p:pic>
        <p:nvPicPr>
          <p:cNvPr id="5" name="Picture 4">
            <a:extLst>
              <a:ext uri="{FF2B5EF4-FFF2-40B4-BE49-F238E27FC236}">
                <a16:creationId xmlns:a16="http://schemas.microsoft.com/office/drawing/2014/main" id="{3F9C6293-8BC6-4E7B-9A9D-750239A24C10}"/>
              </a:ext>
            </a:extLst>
          </p:cNvPr>
          <p:cNvPicPr>
            <a:picLocks noChangeAspect="1"/>
          </p:cNvPicPr>
          <p:nvPr/>
        </p:nvPicPr>
        <p:blipFill>
          <a:blip r:embed="rId2"/>
          <a:stretch>
            <a:fillRect/>
          </a:stretch>
        </p:blipFill>
        <p:spPr>
          <a:xfrm>
            <a:off x="6710625" y="2278225"/>
            <a:ext cx="5251801" cy="3024399"/>
          </a:xfrm>
          <a:prstGeom prst="rect">
            <a:avLst/>
          </a:prstGeom>
        </p:spPr>
      </p:pic>
    </p:spTree>
    <p:extLst>
      <p:ext uri="{BB962C8B-B14F-4D97-AF65-F5344CB8AC3E}">
        <p14:creationId xmlns:p14="http://schemas.microsoft.com/office/powerpoint/2010/main" val="141227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6CE-92A6-48A4-BD4B-2779E5CCBF2E}"/>
              </a:ext>
            </a:extLst>
          </p:cNvPr>
          <p:cNvSpPr>
            <a:spLocks noGrp="1"/>
          </p:cNvSpPr>
          <p:nvPr>
            <p:ph type="title"/>
          </p:nvPr>
        </p:nvSpPr>
        <p:spPr/>
        <p:txBody>
          <a:bodyPr/>
          <a:lstStyle/>
          <a:p>
            <a:r>
              <a:rPr lang="en-US" dirty="0"/>
              <a:t>Information Cycle</a:t>
            </a:r>
          </a:p>
        </p:txBody>
      </p:sp>
      <p:pic>
        <p:nvPicPr>
          <p:cNvPr id="5" name="Content Placeholder 4">
            <a:extLst>
              <a:ext uri="{FF2B5EF4-FFF2-40B4-BE49-F238E27FC236}">
                <a16:creationId xmlns:a16="http://schemas.microsoft.com/office/drawing/2014/main" id="{1DD52D32-8128-4918-9606-2AD14F6B92CC}"/>
              </a:ext>
            </a:extLst>
          </p:cNvPr>
          <p:cNvPicPr>
            <a:picLocks noGrp="1" noChangeAspect="1"/>
          </p:cNvPicPr>
          <p:nvPr>
            <p:ph idx="1"/>
          </p:nvPr>
        </p:nvPicPr>
        <p:blipFill>
          <a:blip r:embed="rId2"/>
          <a:stretch>
            <a:fillRect/>
          </a:stretch>
        </p:blipFill>
        <p:spPr>
          <a:xfrm>
            <a:off x="3698196" y="1698811"/>
            <a:ext cx="4312822" cy="3778250"/>
          </a:xfrm>
        </p:spPr>
      </p:pic>
    </p:spTree>
    <p:extLst>
      <p:ext uri="{BB962C8B-B14F-4D97-AF65-F5344CB8AC3E}">
        <p14:creationId xmlns:p14="http://schemas.microsoft.com/office/powerpoint/2010/main" val="98242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7943-9B0F-403F-A74B-F78DDA0A6CA3}"/>
              </a:ext>
            </a:extLst>
          </p:cNvPr>
          <p:cNvSpPr>
            <a:spLocks noGrp="1"/>
          </p:cNvSpPr>
          <p:nvPr>
            <p:ph type="title"/>
          </p:nvPr>
        </p:nvSpPr>
        <p:spPr/>
        <p:txBody>
          <a:bodyPr/>
          <a:lstStyle/>
          <a:p>
            <a:r>
              <a:rPr lang="en-US" dirty="0"/>
              <a:t>Shannon – Information theory</a:t>
            </a:r>
          </a:p>
        </p:txBody>
      </p:sp>
      <p:sp>
        <p:nvSpPr>
          <p:cNvPr id="3" name="Content Placeholder 2">
            <a:extLst>
              <a:ext uri="{FF2B5EF4-FFF2-40B4-BE49-F238E27FC236}">
                <a16:creationId xmlns:a16="http://schemas.microsoft.com/office/drawing/2014/main" id="{406F7555-B581-464D-A59B-82331826E882}"/>
              </a:ext>
            </a:extLst>
          </p:cNvPr>
          <p:cNvSpPr>
            <a:spLocks noGrp="1"/>
          </p:cNvSpPr>
          <p:nvPr>
            <p:ph idx="1"/>
          </p:nvPr>
        </p:nvSpPr>
        <p:spPr/>
        <p:txBody>
          <a:bodyPr>
            <a:normAutofit/>
          </a:bodyPr>
          <a:lstStyle/>
          <a:p>
            <a:r>
              <a:rPr lang="en-US" dirty="0"/>
              <a:t>Mathematical theory of communication</a:t>
            </a:r>
          </a:p>
          <a:p>
            <a:pPr lvl="1"/>
            <a:r>
              <a:rPr lang="en-US" sz="1400" i="1" dirty="0"/>
              <a:t>The mathematical theory of communication deals with the carriers of information, symbols and signals, not with information itself. That is, information is the measure of your freedom of choice when you select a message. - Weaver</a:t>
            </a:r>
          </a:p>
          <a:p>
            <a:r>
              <a:rPr lang="en-US" dirty="0"/>
              <a:t>Entropy</a:t>
            </a:r>
          </a:p>
          <a:p>
            <a:pPr lvl="1"/>
            <a:r>
              <a:rPr lang="en-US" sz="1200" i="1" dirty="0"/>
              <a:t>You should call it entropy for two reasons: first, the function is already in use in thermodynamics under the same name; second, and more importantly, most people don’t know what entropy really is, and if you use the word entropy in an argument you will win every time. – von Neumann</a:t>
            </a:r>
          </a:p>
          <a:p>
            <a:r>
              <a:rPr lang="en-US" sz="1400" dirty="0"/>
              <a:t>Entropy is a measure of </a:t>
            </a:r>
          </a:p>
          <a:p>
            <a:pPr lvl="1"/>
            <a:r>
              <a:rPr lang="en-US" sz="1200" dirty="0"/>
              <a:t>The average amount of information per symbol produced by the informer, or</a:t>
            </a:r>
          </a:p>
          <a:p>
            <a:pPr lvl="1"/>
            <a:r>
              <a:rPr lang="en-US" sz="1200" dirty="0"/>
              <a:t>The corresponding average amount of data deficit (Shannon’s uncertainty) that the </a:t>
            </a:r>
            <a:r>
              <a:rPr lang="en-US" sz="1200" dirty="0" err="1"/>
              <a:t>informee</a:t>
            </a:r>
            <a:r>
              <a:rPr lang="en-US" sz="1200" dirty="0"/>
              <a:t> has before the inspection of the output of the informer, or</a:t>
            </a:r>
          </a:p>
          <a:p>
            <a:pPr lvl="1"/>
            <a:r>
              <a:rPr lang="en-US" sz="1200" dirty="0"/>
              <a:t>The corresponding informational potentiality of the same source, that is its </a:t>
            </a:r>
            <a:r>
              <a:rPr lang="en-US" sz="1200" i="1" dirty="0"/>
              <a:t>informational entropy</a:t>
            </a:r>
          </a:p>
        </p:txBody>
      </p:sp>
      <p:sp>
        <p:nvSpPr>
          <p:cNvPr id="4" name="TextBox 3">
            <a:extLst>
              <a:ext uri="{FF2B5EF4-FFF2-40B4-BE49-F238E27FC236}">
                <a16:creationId xmlns:a16="http://schemas.microsoft.com/office/drawing/2014/main" id="{B6F71A13-EA59-47C0-B577-6A42944AF69F}"/>
              </a:ext>
            </a:extLst>
          </p:cNvPr>
          <p:cNvSpPr txBox="1"/>
          <p:nvPr/>
        </p:nvSpPr>
        <p:spPr>
          <a:xfrm>
            <a:off x="2293951" y="6452483"/>
            <a:ext cx="8731878" cy="461665"/>
          </a:xfrm>
          <a:prstGeom prst="rect">
            <a:avLst/>
          </a:prstGeom>
          <a:noFill/>
        </p:spPr>
        <p:txBody>
          <a:bodyPr wrap="none" rtlCol="0">
            <a:spAutoFit/>
          </a:bodyPr>
          <a:lstStyle/>
          <a:p>
            <a:r>
              <a:rPr lang="en-US" sz="1200" dirty="0" err="1"/>
              <a:t>Floridi</a:t>
            </a:r>
            <a:r>
              <a:rPr lang="en-US" sz="1200" dirty="0"/>
              <a:t>, Luciano. Information: A Very Short Introduction (Very Short Introductions) (p. 45). OUP Oxford. Kindle Edition. </a:t>
            </a:r>
          </a:p>
          <a:p>
            <a:endParaRPr lang="en-US" sz="1200" dirty="0"/>
          </a:p>
        </p:txBody>
      </p:sp>
    </p:spTree>
    <p:extLst>
      <p:ext uri="{BB962C8B-B14F-4D97-AF65-F5344CB8AC3E}">
        <p14:creationId xmlns:p14="http://schemas.microsoft.com/office/powerpoint/2010/main" val="286986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D519-4FC0-48BB-B5F2-4E196C608E69}"/>
              </a:ext>
            </a:extLst>
          </p:cNvPr>
          <p:cNvSpPr>
            <a:spLocks noGrp="1"/>
          </p:cNvSpPr>
          <p:nvPr>
            <p:ph type="title"/>
          </p:nvPr>
        </p:nvSpPr>
        <p:spPr/>
        <p:txBody>
          <a:bodyPr/>
          <a:lstStyle/>
          <a:p>
            <a:r>
              <a:rPr lang="en-US" dirty="0"/>
              <a:t>Semantic Information</a:t>
            </a:r>
          </a:p>
        </p:txBody>
      </p:sp>
      <p:pic>
        <p:nvPicPr>
          <p:cNvPr id="6" name="Picture 5">
            <a:extLst>
              <a:ext uri="{FF2B5EF4-FFF2-40B4-BE49-F238E27FC236}">
                <a16:creationId xmlns:a16="http://schemas.microsoft.com/office/drawing/2014/main" id="{2B84EDC7-94B1-4D49-9F49-774599A640CA}"/>
              </a:ext>
            </a:extLst>
          </p:cNvPr>
          <p:cNvPicPr>
            <a:picLocks noChangeAspect="1"/>
          </p:cNvPicPr>
          <p:nvPr/>
        </p:nvPicPr>
        <p:blipFill>
          <a:blip r:embed="rId2"/>
          <a:stretch>
            <a:fillRect/>
          </a:stretch>
        </p:blipFill>
        <p:spPr>
          <a:xfrm>
            <a:off x="2723971" y="1710316"/>
            <a:ext cx="7370288" cy="4236704"/>
          </a:xfrm>
          <a:prstGeom prst="rect">
            <a:avLst/>
          </a:prstGeom>
        </p:spPr>
      </p:pic>
    </p:spTree>
    <p:extLst>
      <p:ext uri="{BB962C8B-B14F-4D97-AF65-F5344CB8AC3E}">
        <p14:creationId xmlns:p14="http://schemas.microsoft.com/office/powerpoint/2010/main" val="148630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2418C-7857-40F0-8546-8C324C83CE7B}"/>
              </a:ext>
            </a:extLst>
          </p:cNvPr>
          <p:cNvSpPr>
            <a:spLocks noGrp="1"/>
          </p:cNvSpPr>
          <p:nvPr>
            <p:ph type="title"/>
          </p:nvPr>
        </p:nvSpPr>
        <p:spPr>
          <a:xfrm>
            <a:off x="649224" y="645106"/>
            <a:ext cx="6495647" cy="1259894"/>
          </a:xfrm>
        </p:spPr>
        <p:txBody>
          <a:bodyPr>
            <a:normAutofit/>
          </a:bodyPr>
          <a:lstStyle/>
          <a:p>
            <a:r>
              <a:rPr lang="en-US" dirty="0"/>
              <a:t>Physical Information</a:t>
            </a:r>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817F8705-3CC8-4D24-B86F-0134C72A56D1}"/>
              </a:ext>
            </a:extLst>
          </p:cNvPr>
          <p:cNvPicPr>
            <a:picLocks noChangeAspect="1"/>
          </p:cNvPicPr>
          <p:nvPr/>
        </p:nvPicPr>
        <p:blipFill>
          <a:blip r:embed="rId2"/>
          <a:stretch>
            <a:fillRect/>
          </a:stretch>
        </p:blipFill>
        <p:spPr>
          <a:xfrm>
            <a:off x="3584694" y="1470212"/>
            <a:ext cx="7536024" cy="4069450"/>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044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185</TotalTime>
  <Words>1425</Words>
  <Application>Microsoft Office PowerPoint</Application>
  <PresentationFormat>Widescreen</PresentationFormat>
  <Paragraphs>236</Paragraphs>
  <Slides>35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Roboto</vt:lpstr>
      <vt:lpstr>Times New Roman</vt:lpstr>
      <vt:lpstr>Wingdings 3</vt:lpstr>
      <vt:lpstr>Wisp</vt:lpstr>
      <vt:lpstr>Information Dynamics</vt:lpstr>
      <vt:lpstr>What is information???</vt:lpstr>
      <vt:lpstr>Information</vt:lpstr>
      <vt:lpstr>Definition of Information</vt:lpstr>
      <vt:lpstr>Types of data/information</vt:lpstr>
      <vt:lpstr>Information Cycle</vt:lpstr>
      <vt:lpstr>Shannon – Information theory</vt:lpstr>
      <vt:lpstr>Semantic Information</vt:lpstr>
      <vt:lpstr>Physical Information</vt:lpstr>
      <vt:lpstr>Biological Information</vt:lpstr>
      <vt:lpstr>Genetic Information</vt:lpstr>
      <vt:lpstr>Economic Information </vt:lpstr>
      <vt:lpstr>Information</vt:lpstr>
      <vt:lpstr>PowerPoint Presentation</vt:lpstr>
      <vt:lpstr>Information and Representations</vt:lpstr>
      <vt:lpstr>Sentient Being</vt:lpstr>
      <vt:lpstr>Meaning</vt:lpstr>
      <vt:lpstr>Context</vt:lpstr>
      <vt:lpstr>Models</vt:lpstr>
      <vt:lpstr>Perceived Reality</vt:lpstr>
      <vt:lpstr>Interaction among Sentient Beings</vt:lpstr>
      <vt:lpstr>Exchange of information</vt:lpstr>
      <vt:lpstr>Information Communication</vt:lpstr>
      <vt:lpstr>Representations</vt:lpstr>
      <vt:lpstr>Use of Representations</vt:lpstr>
      <vt:lpstr>Manipulation of Representations</vt:lpstr>
      <vt:lpstr>Meaningful Manipulations</vt:lpstr>
      <vt:lpstr>Information Manipulation in Computers</vt:lpstr>
      <vt:lpstr>Communications</vt:lpstr>
      <vt:lpstr>Implications of Information Movement</vt:lpstr>
      <vt:lpstr>Information Uncertainty Principle-1</vt:lpstr>
      <vt:lpstr>Information Uncertainty Principle - 2</vt:lpstr>
      <vt:lpstr>Value of Information</vt:lpstr>
      <vt:lpstr>Value of Information</vt:lpstr>
      <vt:lpstr>Ultimate User of all IT is some Sentient 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Dynamics</dc:title>
  <dc:creator>Ashok K. Agrawala</dc:creator>
  <cp:lastModifiedBy>Ashok Agrawala</cp:lastModifiedBy>
  <cp:revision>6</cp:revision>
  <dcterms:created xsi:type="dcterms:W3CDTF">2022-01-26T19:40:08Z</dcterms:created>
  <dcterms:modified xsi:type="dcterms:W3CDTF">2022-01-27T02:16:06Z</dcterms:modified>
</cp:coreProperties>
</file>