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0"/>
  </p:notesMasterIdLst>
  <p:sldIdLst>
    <p:sldId id="1666" r:id="rId2"/>
    <p:sldId id="1718" r:id="rId3"/>
    <p:sldId id="1712" r:id="rId4"/>
    <p:sldId id="1684" r:id="rId5"/>
    <p:sldId id="1719" r:id="rId6"/>
    <p:sldId id="1713" r:id="rId7"/>
    <p:sldId id="1720" r:id="rId8"/>
    <p:sldId id="1714" r:id="rId9"/>
    <p:sldId id="1715" r:id="rId10"/>
    <p:sldId id="1716" r:id="rId11"/>
    <p:sldId id="1717" r:id="rId12"/>
    <p:sldId id="330" r:id="rId13"/>
    <p:sldId id="1721" r:id="rId14"/>
    <p:sldId id="276" r:id="rId15"/>
    <p:sldId id="1538" r:id="rId16"/>
    <p:sldId id="279" r:id="rId17"/>
    <p:sldId id="282" r:id="rId18"/>
    <p:sldId id="283" r:id="rId19"/>
    <p:sldId id="287" r:id="rId20"/>
    <p:sldId id="291" r:id="rId21"/>
    <p:sldId id="580" r:id="rId22"/>
    <p:sldId id="286" r:id="rId23"/>
    <p:sldId id="289" r:id="rId24"/>
    <p:sldId id="288" r:id="rId25"/>
    <p:sldId id="290" r:id="rId26"/>
    <p:sldId id="1685" r:id="rId27"/>
    <p:sldId id="1686" r:id="rId28"/>
    <p:sldId id="1744" r:id="rId29"/>
    <p:sldId id="1723" r:id="rId30"/>
    <p:sldId id="1724" r:id="rId31"/>
    <p:sldId id="1743" r:id="rId32"/>
    <p:sldId id="1727" r:id="rId33"/>
    <p:sldId id="1728" r:id="rId34"/>
    <p:sldId id="1730" r:id="rId35"/>
    <p:sldId id="1745" r:id="rId36"/>
    <p:sldId id="1729" r:id="rId37"/>
    <p:sldId id="1733" r:id="rId38"/>
    <p:sldId id="1731" r:id="rId39"/>
    <p:sldId id="1735" r:id="rId40"/>
    <p:sldId id="1734" r:id="rId41"/>
    <p:sldId id="1738" r:id="rId42"/>
    <p:sldId id="1667" r:id="rId43"/>
    <p:sldId id="1737" r:id="rId44"/>
    <p:sldId id="1739" r:id="rId45"/>
    <p:sldId id="1741" r:id="rId46"/>
    <p:sldId id="1742" r:id="rId47"/>
    <p:sldId id="1740" r:id="rId48"/>
    <p:sldId id="1736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627"/>
    <p:restoredTop sz="94795"/>
  </p:normalViewPr>
  <p:slideViewPr>
    <p:cSldViewPr snapToGrid="0" snapToObjects="1" showGuides="1">
      <p:cViewPr varScale="1">
        <p:scale>
          <a:sx n="116" d="100"/>
          <a:sy n="116" d="100"/>
        </p:scale>
        <p:origin x="1008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804FE-524B-1740-88E7-08E54D6B9F9A}" type="datetimeFigureOut">
              <a:rPr lang="en-US" smtClean="0"/>
              <a:t>10/2/24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1AF78-9C63-2C46-9D2F-C9E87719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49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872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[Ref] https://</a:t>
            </a:r>
            <a:r>
              <a:rPr lang="en-US" dirty="0" err="1"/>
              <a:t>www.quantamagazine.org</a:t>
            </a:r>
            <a:r>
              <a:rPr lang="en-US" dirty="0"/>
              <a:t>/?</a:t>
            </a:r>
            <a:r>
              <a:rPr lang="en-US" dirty="0" err="1"/>
              <a:t>mc_cid</a:t>
            </a:r>
            <a:r>
              <a:rPr lang="en-US" dirty="0"/>
              <a:t>=6329bae6d5&amp;mc_eid=26d76e5936</a:t>
            </a:r>
          </a:p>
          <a:p>
            <a:r>
              <a:rPr lang="en-US" dirty="0"/>
              <a:t>Quanta magazine: Sept 30</a:t>
            </a:r>
            <a:r>
              <a:rPr lang="en-US" baseline="30000" dirty="0"/>
              <a:t>th</a:t>
            </a:r>
            <a:r>
              <a:rPr lang="en-US" dirty="0"/>
              <a:t>, 2024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789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29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85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8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66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1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40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59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0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4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0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0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F2CAD-3A65-C24F-8C6E-53483CFF24C0}" type="datetimeFigureOut">
              <a:rPr lang="en-US" smtClean="0"/>
              <a:t>10/2/24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6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jpg"/><Relationship Id="rId9" Type="http://schemas.openxmlformats.org/officeDocument/2006/relationships/image" Target="../media/image7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7" Type="http://schemas.openxmlformats.org/officeDocument/2006/relationships/image" Target="NUL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8.tiff"/><Relationship Id="rId7" Type="http://schemas.openxmlformats.org/officeDocument/2006/relationships/image" Target="NUL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7.png"/><Relationship Id="rId7" Type="http://schemas.openxmlformats.org/officeDocument/2006/relationships/image" Target="NULL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7" Type="http://schemas.openxmlformats.org/officeDocument/2006/relationships/image" Target="NUL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8.tiff"/><Relationship Id="rId7" Type="http://schemas.openxmlformats.org/officeDocument/2006/relationships/image" Target="NUL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8.tiff"/><Relationship Id="rId7" Type="http://schemas.openxmlformats.org/officeDocument/2006/relationships/image" Target="NUL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8.tiff"/><Relationship Id="rId7" Type="http://schemas.openxmlformats.org/officeDocument/2006/relationships/image" Target="NUL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9" Type="http://schemas.openxmlformats.org/officeDocument/2006/relationships/image" Target="../media/image19.tif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18.tiff"/><Relationship Id="rId7" Type="http://schemas.openxmlformats.org/officeDocument/2006/relationships/image" Target="NUL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8.tiff"/><Relationship Id="rId7" Type="http://schemas.openxmlformats.org/officeDocument/2006/relationships/image" Target="NUL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9" Type="http://schemas.openxmlformats.org/officeDocument/2006/relationships/image" Target="../media/image19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Lucida Bright" panose="02040602050505020304" pitchFamily="18" charset="77"/>
                <a:cs typeface="Centaur" panose="020F0502020204030204" pitchFamily="34" charset="0"/>
              </a:rPr>
              <a:t>for the IoT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Centaur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161793" y="4827447"/>
            <a:ext cx="2840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Tu-Th 2:00 – 3:15pm</a:t>
            </a:r>
          </a:p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IRB 2207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CMSC 715 : Fall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Lecture 2.2: Distance for Physical Perception</a:t>
            </a:r>
          </a:p>
        </p:txBody>
      </p:sp>
    </p:spTree>
    <p:extLst>
      <p:ext uri="{BB962C8B-B14F-4D97-AF65-F5344CB8AC3E}">
        <p14:creationId xmlns:p14="http://schemas.microsoft.com/office/powerpoint/2010/main" val="2498640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5C9DA-0766-1853-3271-5B8CA1925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ves &amp; Sound">
            <a:extLst>
              <a:ext uri="{FF2B5EF4-FFF2-40B4-BE49-F238E27FC236}">
                <a16:creationId xmlns:a16="http://schemas.microsoft.com/office/drawing/2014/main" id="{11D86E2D-5CC8-DC5C-4654-525452E33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4113"/>
            <a:ext cx="9144000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C110A47A-CF78-9349-0C78-3319071BEFDE}"/>
              </a:ext>
            </a:extLst>
          </p:cNvPr>
          <p:cNvSpPr/>
          <p:nvPr/>
        </p:nvSpPr>
        <p:spPr>
          <a:xfrm>
            <a:off x="82626" y="2263561"/>
            <a:ext cx="8978747" cy="2704240"/>
          </a:xfrm>
          <a:custGeom>
            <a:avLst/>
            <a:gdLst>
              <a:gd name="connsiteX0" fmla="*/ 165253 w 8978747"/>
              <a:gd name="connsiteY0" fmla="*/ 262573 h 2704240"/>
              <a:gd name="connsiteX1" fmla="*/ 165253 w 8978747"/>
              <a:gd name="connsiteY1" fmla="*/ 2077085 h 2704240"/>
              <a:gd name="connsiteX2" fmla="*/ 732622 w 8978747"/>
              <a:gd name="connsiteY2" fmla="*/ 2077085 h 2704240"/>
              <a:gd name="connsiteX3" fmla="*/ 732622 w 8978747"/>
              <a:gd name="connsiteY3" fmla="*/ 262573 h 2704240"/>
              <a:gd name="connsiteX4" fmla="*/ 0 w 8978747"/>
              <a:gd name="connsiteY4" fmla="*/ 0 h 2704240"/>
              <a:gd name="connsiteX5" fmla="*/ 8978747 w 8978747"/>
              <a:gd name="connsiteY5" fmla="*/ 0 h 2704240"/>
              <a:gd name="connsiteX6" fmla="*/ 8978747 w 8978747"/>
              <a:gd name="connsiteY6" fmla="*/ 2704240 h 2704240"/>
              <a:gd name="connsiteX7" fmla="*/ 0 w 8978747"/>
              <a:gd name="connsiteY7" fmla="*/ 2704240 h 2704240"/>
              <a:gd name="connsiteX0" fmla="*/ 165253 w 8978747"/>
              <a:gd name="connsiteY0" fmla="*/ 262573 h 2704240"/>
              <a:gd name="connsiteX1" fmla="*/ 165253 w 8978747"/>
              <a:gd name="connsiteY1" fmla="*/ 2077085 h 2704240"/>
              <a:gd name="connsiteX2" fmla="*/ 1283466 w 8978747"/>
              <a:gd name="connsiteY2" fmla="*/ 2066068 h 2704240"/>
              <a:gd name="connsiteX3" fmla="*/ 732622 w 8978747"/>
              <a:gd name="connsiteY3" fmla="*/ 262573 h 2704240"/>
              <a:gd name="connsiteX4" fmla="*/ 165253 w 8978747"/>
              <a:gd name="connsiteY4" fmla="*/ 262573 h 2704240"/>
              <a:gd name="connsiteX5" fmla="*/ 0 w 8978747"/>
              <a:gd name="connsiteY5" fmla="*/ 0 h 2704240"/>
              <a:gd name="connsiteX6" fmla="*/ 8978747 w 8978747"/>
              <a:gd name="connsiteY6" fmla="*/ 0 h 2704240"/>
              <a:gd name="connsiteX7" fmla="*/ 8978747 w 8978747"/>
              <a:gd name="connsiteY7" fmla="*/ 2704240 h 2704240"/>
              <a:gd name="connsiteX8" fmla="*/ 0 w 8978747"/>
              <a:gd name="connsiteY8" fmla="*/ 2704240 h 2704240"/>
              <a:gd name="connsiteX9" fmla="*/ 0 w 8978747"/>
              <a:gd name="connsiteY9" fmla="*/ 0 h 2704240"/>
              <a:gd name="connsiteX0" fmla="*/ 165253 w 8978747"/>
              <a:gd name="connsiteY0" fmla="*/ 262573 h 2704240"/>
              <a:gd name="connsiteX1" fmla="*/ 165253 w 8978747"/>
              <a:gd name="connsiteY1" fmla="*/ 2077085 h 2704240"/>
              <a:gd name="connsiteX2" fmla="*/ 1217364 w 8978747"/>
              <a:gd name="connsiteY2" fmla="*/ 2077085 h 2704240"/>
              <a:gd name="connsiteX3" fmla="*/ 732622 w 8978747"/>
              <a:gd name="connsiteY3" fmla="*/ 262573 h 2704240"/>
              <a:gd name="connsiteX4" fmla="*/ 165253 w 8978747"/>
              <a:gd name="connsiteY4" fmla="*/ 262573 h 2704240"/>
              <a:gd name="connsiteX5" fmla="*/ 0 w 8978747"/>
              <a:gd name="connsiteY5" fmla="*/ 0 h 2704240"/>
              <a:gd name="connsiteX6" fmla="*/ 8978747 w 8978747"/>
              <a:gd name="connsiteY6" fmla="*/ 0 h 2704240"/>
              <a:gd name="connsiteX7" fmla="*/ 8978747 w 8978747"/>
              <a:gd name="connsiteY7" fmla="*/ 2704240 h 2704240"/>
              <a:gd name="connsiteX8" fmla="*/ 0 w 8978747"/>
              <a:gd name="connsiteY8" fmla="*/ 2704240 h 2704240"/>
              <a:gd name="connsiteX9" fmla="*/ 0 w 8978747"/>
              <a:gd name="connsiteY9" fmla="*/ 0 h 2704240"/>
              <a:gd name="connsiteX0" fmla="*/ 165253 w 8978747"/>
              <a:gd name="connsiteY0" fmla="*/ 262573 h 2704240"/>
              <a:gd name="connsiteX1" fmla="*/ 165253 w 8978747"/>
              <a:gd name="connsiteY1" fmla="*/ 2077085 h 2704240"/>
              <a:gd name="connsiteX2" fmla="*/ 1217364 w 8978747"/>
              <a:gd name="connsiteY2" fmla="*/ 2077085 h 2704240"/>
              <a:gd name="connsiteX3" fmla="*/ 1217364 w 8978747"/>
              <a:gd name="connsiteY3" fmla="*/ 262573 h 2704240"/>
              <a:gd name="connsiteX4" fmla="*/ 165253 w 8978747"/>
              <a:gd name="connsiteY4" fmla="*/ 262573 h 2704240"/>
              <a:gd name="connsiteX5" fmla="*/ 0 w 8978747"/>
              <a:gd name="connsiteY5" fmla="*/ 0 h 2704240"/>
              <a:gd name="connsiteX6" fmla="*/ 8978747 w 8978747"/>
              <a:gd name="connsiteY6" fmla="*/ 0 h 2704240"/>
              <a:gd name="connsiteX7" fmla="*/ 8978747 w 8978747"/>
              <a:gd name="connsiteY7" fmla="*/ 2704240 h 2704240"/>
              <a:gd name="connsiteX8" fmla="*/ 0 w 8978747"/>
              <a:gd name="connsiteY8" fmla="*/ 2704240 h 2704240"/>
              <a:gd name="connsiteX9" fmla="*/ 0 w 8978747"/>
              <a:gd name="connsiteY9" fmla="*/ 0 h 2704240"/>
              <a:gd name="connsiteX0" fmla="*/ 165253 w 8978747"/>
              <a:gd name="connsiteY0" fmla="*/ 262573 h 2704240"/>
              <a:gd name="connsiteX1" fmla="*/ 165253 w 8978747"/>
              <a:gd name="connsiteY1" fmla="*/ 2077085 h 2704240"/>
              <a:gd name="connsiteX2" fmla="*/ 1118212 w 8978747"/>
              <a:gd name="connsiteY2" fmla="*/ 2088102 h 2704240"/>
              <a:gd name="connsiteX3" fmla="*/ 1217364 w 8978747"/>
              <a:gd name="connsiteY3" fmla="*/ 262573 h 2704240"/>
              <a:gd name="connsiteX4" fmla="*/ 165253 w 8978747"/>
              <a:gd name="connsiteY4" fmla="*/ 262573 h 2704240"/>
              <a:gd name="connsiteX5" fmla="*/ 0 w 8978747"/>
              <a:gd name="connsiteY5" fmla="*/ 0 h 2704240"/>
              <a:gd name="connsiteX6" fmla="*/ 8978747 w 8978747"/>
              <a:gd name="connsiteY6" fmla="*/ 0 h 2704240"/>
              <a:gd name="connsiteX7" fmla="*/ 8978747 w 8978747"/>
              <a:gd name="connsiteY7" fmla="*/ 2704240 h 2704240"/>
              <a:gd name="connsiteX8" fmla="*/ 0 w 8978747"/>
              <a:gd name="connsiteY8" fmla="*/ 2704240 h 2704240"/>
              <a:gd name="connsiteX9" fmla="*/ 0 w 8978747"/>
              <a:gd name="connsiteY9" fmla="*/ 0 h 2704240"/>
              <a:gd name="connsiteX0" fmla="*/ 165253 w 8978747"/>
              <a:gd name="connsiteY0" fmla="*/ 262573 h 2704240"/>
              <a:gd name="connsiteX1" fmla="*/ 165253 w 8978747"/>
              <a:gd name="connsiteY1" fmla="*/ 2077085 h 2704240"/>
              <a:gd name="connsiteX2" fmla="*/ 1118212 w 8978747"/>
              <a:gd name="connsiteY2" fmla="*/ 2088102 h 2704240"/>
              <a:gd name="connsiteX3" fmla="*/ 1096179 w 8978747"/>
              <a:gd name="connsiteY3" fmla="*/ 262573 h 2704240"/>
              <a:gd name="connsiteX4" fmla="*/ 165253 w 8978747"/>
              <a:gd name="connsiteY4" fmla="*/ 262573 h 2704240"/>
              <a:gd name="connsiteX5" fmla="*/ 0 w 8978747"/>
              <a:gd name="connsiteY5" fmla="*/ 0 h 2704240"/>
              <a:gd name="connsiteX6" fmla="*/ 8978747 w 8978747"/>
              <a:gd name="connsiteY6" fmla="*/ 0 h 2704240"/>
              <a:gd name="connsiteX7" fmla="*/ 8978747 w 8978747"/>
              <a:gd name="connsiteY7" fmla="*/ 2704240 h 2704240"/>
              <a:gd name="connsiteX8" fmla="*/ 0 w 8978747"/>
              <a:gd name="connsiteY8" fmla="*/ 2704240 h 2704240"/>
              <a:gd name="connsiteX9" fmla="*/ 0 w 8978747"/>
              <a:gd name="connsiteY9" fmla="*/ 0 h 2704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78747" h="2704240">
                <a:moveTo>
                  <a:pt x="165253" y="262573"/>
                </a:moveTo>
                <a:lnTo>
                  <a:pt x="165253" y="2077085"/>
                </a:lnTo>
                <a:lnTo>
                  <a:pt x="1118212" y="2088102"/>
                </a:lnTo>
                <a:lnTo>
                  <a:pt x="1096179" y="262573"/>
                </a:lnTo>
                <a:lnTo>
                  <a:pt x="165253" y="262573"/>
                </a:lnTo>
                <a:close/>
                <a:moveTo>
                  <a:pt x="0" y="0"/>
                </a:moveTo>
                <a:lnTo>
                  <a:pt x="8978747" y="0"/>
                </a:lnTo>
                <a:lnTo>
                  <a:pt x="8978747" y="2704240"/>
                </a:lnTo>
                <a:lnTo>
                  <a:pt x="0" y="27042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96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68326-31E3-76FE-AFFC-4EC5015D8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ves &amp; Sound">
            <a:extLst>
              <a:ext uri="{FF2B5EF4-FFF2-40B4-BE49-F238E27FC236}">
                <a16:creationId xmlns:a16="http://schemas.microsoft.com/office/drawing/2014/main" id="{30039DFE-CE21-0672-8AA2-038C6BE2D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4113"/>
            <a:ext cx="9144000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BF1828-6D35-00AE-DAE4-3FFC70C759E8}"/>
              </a:ext>
            </a:extLst>
          </p:cNvPr>
          <p:cNvSpPr txBox="1"/>
          <p:nvPr/>
        </p:nvSpPr>
        <p:spPr>
          <a:xfrm>
            <a:off x="2184575" y="729523"/>
            <a:ext cx="4556376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Cycles per sec = frequency =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Hz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6B7854-12D6-9946-80EE-54E03CBC6780}"/>
              </a:ext>
            </a:extLst>
          </p:cNvPr>
          <p:cNvSpPr txBox="1"/>
          <p:nvPr/>
        </p:nvSpPr>
        <p:spPr>
          <a:xfrm>
            <a:off x="1175840" y="1723009"/>
            <a:ext cx="7264940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Distance per second = speed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meters/sec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0C44EF-9176-321F-DC50-E981763B63A0}"/>
              </a:ext>
            </a:extLst>
          </p:cNvPr>
          <p:cNvSpPr txBox="1"/>
          <p:nvPr/>
        </p:nvSpPr>
        <p:spPr>
          <a:xfrm>
            <a:off x="1235996" y="1233420"/>
            <a:ext cx="6270655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Distance per cycle = wavelength =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meters</a:t>
            </a:r>
          </a:p>
        </p:txBody>
      </p:sp>
    </p:spTree>
    <p:extLst>
      <p:ext uri="{BB962C8B-B14F-4D97-AF65-F5344CB8AC3E}">
        <p14:creationId xmlns:p14="http://schemas.microsoft.com/office/powerpoint/2010/main" val="172976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A49B191-2DBC-4343-99D3-34FD2EBEFC5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1BF094-082E-D248-B048-26293FC94AFE}"/>
              </a:ext>
            </a:extLst>
          </p:cNvPr>
          <p:cNvSpPr txBox="1"/>
          <p:nvPr/>
        </p:nvSpPr>
        <p:spPr>
          <a:xfrm>
            <a:off x="2184575" y="729523"/>
            <a:ext cx="4556376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Cycles per sec = frequency =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Hz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583505-08AB-7243-A0D8-C90A66727947}"/>
              </a:ext>
            </a:extLst>
          </p:cNvPr>
          <p:cNvSpPr txBox="1"/>
          <p:nvPr/>
        </p:nvSpPr>
        <p:spPr>
          <a:xfrm>
            <a:off x="1175840" y="1723009"/>
            <a:ext cx="7264940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Distance per second = speed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meters/sec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D78A522-A5C0-AE4B-B4FA-9F5AAC444B23}"/>
              </a:ext>
            </a:extLst>
          </p:cNvPr>
          <p:cNvSpPr txBox="1"/>
          <p:nvPr/>
        </p:nvSpPr>
        <p:spPr>
          <a:xfrm>
            <a:off x="1235996" y="1233420"/>
            <a:ext cx="6270655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Distance per cycle = wavelength =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meters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78F25B-C335-1F4B-9525-C0B120DBA198}"/>
              </a:ext>
            </a:extLst>
          </p:cNvPr>
          <p:cNvSpPr txBox="1"/>
          <p:nvPr/>
        </p:nvSpPr>
        <p:spPr>
          <a:xfrm>
            <a:off x="1058275" y="2246229"/>
            <a:ext cx="7264940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 =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f 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λ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CD6365-94E6-4546-9BE5-8D6E1220E4B4}"/>
              </a:ext>
            </a:extLst>
          </p:cNvPr>
          <p:cNvGrpSpPr/>
          <p:nvPr/>
        </p:nvGrpSpPr>
        <p:grpSpPr>
          <a:xfrm>
            <a:off x="1569958" y="3154680"/>
            <a:ext cx="6004085" cy="1234836"/>
            <a:chOff x="1569958" y="3154680"/>
            <a:chExt cx="6004085" cy="1234836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EE14252-6617-CB42-940B-B091555242BB}"/>
                </a:ext>
              </a:extLst>
            </p:cNvPr>
            <p:cNvSpPr txBox="1"/>
            <p:nvPr/>
          </p:nvSpPr>
          <p:spPr>
            <a:xfrm>
              <a:off x="1569960" y="3154680"/>
              <a:ext cx="6004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Speed of sound in air: 343 m/s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1F981A0-5FAA-3849-AB7F-257A3714FA00}"/>
                </a:ext>
              </a:extLst>
            </p:cNvPr>
            <p:cNvSpPr txBox="1"/>
            <p:nvPr/>
          </p:nvSpPr>
          <p:spPr>
            <a:xfrm>
              <a:off x="1569959" y="3572043"/>
              <a:ext cx="6004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Speed of sound in water: 1493 m/s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5692254-5E35-E54A-83E6-7F2875C27B38}"/>
                </a:ext>
              </a:extLst>
            </p:cNvPr>
            <p:cNvSpPr txBox="1"/>
            <p:nvPr/>
          </p:nvSpPr>
          <p:spPr>
            <a:xfrm>
              <a:off x="1569958" y="3989406"/>
              <a:ext cx="6004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Speed of sound in iron: 5130 m/s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480C57A-0DD1-A047-8759-671421DF1C4F}"/>
              </a:ext>
            </a:extLst>
          </p:cNvPr>
          <p:cNvSpPr txBox="1"/>
          <p:nvPr/>
        </p:nvSpPr>
        <p:spPr>
          <a:xfrm>
            <a:off x="1569958" y="5106217"/>
            <a:ext cx="60040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Speed of electromagnetic waves: 3*10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8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m/s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(~ a million times faster than sound)</a:t>
            </a:r>
          </a:p>
        </p:txBody>
      </p:sp>
    </p:spTree>
    <p:extLst>
      <p:ext uri="{BB962C8B-B14F-4D97-AF65-F5344CB8AC3E}">
        <p14:creationId xmlns:p14="http://schemas.microsoft.com/office/powerpoint/2010/main" val="121748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3FF58-8D87-7356-678B-FDF26701B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537068C-966F-7910-32E8-761735A93053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7C2C35B-72FA-28EB-EFB0-FF9C8DB475C2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3FFAD724-5E60-B8E9-DF2A-A8502C611903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6BE37B45-238C-4A02-8195-A3647603D3D6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81C4206-3F79-E113-1DF2-27EA74D11773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EB4C2D1-9B08-3155-B568-C1A1E9C792DD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AB1A16-A53A-3DF4-C34C-68453DEEF83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0DEE20E-62F2-FEAC-2C30-FA55C569CC1D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38" t="-6897" r="-1858" b="-41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513EF01-539C-391D-C0B7-2DA83D10A4A2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246" r="-579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317BDE50-CD85-6B5B-4EDE-A9FE70EE2C63}"/>
              </a:ext>
            </a:extLst>
          </p:cNvPr>
          <p:cNvGrpSpPr/>
          <p:nvPr/>
        </p:nvGrpSpPr>
        <p:grpSpPr>
          <a:xfrm>
            <a:off x="2269855" y="3853371"/>
            <a:ext cx="5107809" cy="671376"/>
            <a:chOff x="1760560" y="5913583"/>
            <a:chExt cx="51078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FE9C1BB-E5DA-1204-BD71-CFB3101F5327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4545" r="-45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87ABA53-0929-83A8-28DD-C32D7F749109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(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)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1667" t="-6122" r="-3056" b="-408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8432F79-4D38-2A13-683A-70EF2AE757F7}"/>
                  </a:ext>
                </a:extLst>
              </p:cNvPr>
              <p:cNvSpPr txBox="1"/>
              <p:nvPr/>
            </p:nvSpPr>
            <p:spPr>
              <a:xfrm>
                <a:off x="744939" y="3942675"/>
                <a:ext cx="150201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Ψ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(t, x)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939" y="3942675"/>
                <a:ext cx="1502014" cy="615553"/>
              </a:xfrm>
              <a:prstGeom prst="rect">
                <a:avLst/>
              </a:prstGeom>
              <a:blipFill>
                <a:blip r:embed="rId6"/>
                <a:stretch>
                  <a:fillRect l="-10833" t="-24000" r="-19167" b="-4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B0E04FBB-1104-0B54-0307-B038A1BB63EC}"/>
              </a:ext>
            </a:extLst>
          </p:cNvPr>
          <p:cNvGrpSpPr/>
          <p:nvPr/>
        </p:nvGrpSpPr>
        <p:grpSpPr>
          <a:xfrm>
            <a:off x="1959376" y="1273855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BEBA4AA-BA4B-110E-E673-8BE4FB35CE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2F8C135-6E59-3C7A-A889-6E03D371C61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18F5D6A-27F2-38F4-35F6-1E1B69137DCE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700AFC7-C7D7-8491-B572-5D8E50854F51}"/>
                  </a:ext>
                </a:extLst>
              </p:cNvPr>
              <p:cNvSpPr txBox="1"/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w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𝑎𝑣𝑒𝑙𝑒𝑛𝑔𝑡h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blipFill>
                <a:blip r:embed="rId7"/>
                <a:stretch>
                  <a:fillRect l="-3653" t="-25000" r="-8219" b="-4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C1BDAD4D-FD00-3A6B-3AF4-0FDE0B54490F}"/>
              </a:ext>
            </a:extLst>
          </p:cNvPr>
          <p:cNvGrpSpPr/>
          <p:nvPr/>
        </p:nvGrpSpPr>
        <p:grpSpPr>
          <a:xfrm>
            <a:off x="2246953" y="4628316"/>
            <a:ext cx="5062668" cy="1156727"/>
            <a:chOff x="1760560" y="5913583"/>
            <a:chExt cx="5062668" cy="11567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9C330180-7CD3-DFD8-A7EF-15E148548BDC}"/>
                    </a:ext>
                  </a:extLst>
                </p:cNvPr>
                <p:cNvSpPr txBox="1"/>
                <p:nvPr/>
              </p:nvSpPr>
              <p:spPr>
                <a:xfrm>
                  <a:off x="1760560" y="6225438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A93EA66-7C7C-8245-85D9-974567E377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6225438"/>
                  <a:ext cx="538609" cy="615553"/>
                </a:xfrm>
                <a:prstGeom prst="rect">
                  <a:avLst/>
                </a:prstGeom>
                <a:blipFill>
                  <a:blip r:embed="rId8"/>
                  <a:stretch>
                    <a:fillRect l="-6977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769F75BD-709B-D0F6-D2DA-129CC0625B2F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4524059" cy="11567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40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rPr>
                              <m:t>λ</m:t>
                            </m:r>
                          </m:den>
                        </m:f>
                        <m:r>
                          <a:rPr kumimoji="0" lang="en-US" sz="4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925D32B-0504-A543-AB22-5738731320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4524059" cy="1156727"/>
                </a:xfrm>
                <a:prstGeom prst="rect">
                  <a:avLst/>
                </a:prstGeom>
                <a:blipFill>
                  <a:blip r:embed="rId9"/>
                  <a:stretch>
                    <a:fillRect l="-1681" t="-1087" r="-3081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7AC60C6-6B04-2950-6EAF-8D876C2B3840}"/>
              </a:ext>
            </a:extLst>
          </p:cNvPr>
          <p:cNvGrpSpPr/>
          <p:nvPr/>
        </p:nvGrpSpPr>
        <p:grpSpPr>
          <a:xfrm>
            <a:off x="2220777" y="6181739"/>
            <a:ext cx="1881960" cy="785756"/>
            <a:chOff x="1998571" y="6077377"/>
            <a:chExt cx="1881960" cy="7857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1146784-7276-522D-196E-C97B77E58C08}"/>
                    </a:ext>
                  </a:extLst>
                </p:cNvPr>
                <p:cNvSpPr txBox="1"/>
                <p:nvPr/>
              </p:nvSpPr>
              <p:spPr>
                <a:xfrm>
                  <a:off x="1998571" y="6247580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13EF993-B5BD-CBE8-B082-D01840C6B1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8571" y="6247580"/>
                  <a:ext cx="538609" cy="615553"/>
                </a:xfrm>
                <a:prstGeom prst="rect">
                  <a:avLst/>
                </a:prstGeom>
                <a:blipFill>
                  <a:blip r:embed="rId10"/>
                  <a:stretch>
                    <a:fillRect l="-4545" r="-45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8D143ABD-9B29-AE02-5788-00806B66F064}"/>
                    </a:ext>
                  </a:extLst>
                </p:cNvPr>
                <p:cNvSpPr txBox="1"/>
                <p:nvPr/>
              </p:nvSpPr>
              <p:spPr>
                <a:xfrm>
                  <a:off x="2644616" y="6077377"/>
                  <a:ext cx="1235915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BBD3FC5-2F81-0478-128E-5009DDAA9D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44616" y="6077377"/>
                  <a:ext cx="1235915" cy="738664"/>
                </a:xfrm>
                <a:prstGeom prst="rect">
                  <a:avLst/>
                </a:prstGeom>
                <a:blipFill>
                  <a:blip r:embed="rId11"/>
                  <a:stretch>
                    <a:fillRect l="-8081" t="-3390" r="-3030" b="-406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87777E9-C7FA-4250-21F2-213D8C79A3E8}"/>
                  </a:ext>
                </a:extLst>
              </p:cNvPr>
              <p:cNvSpPr txBox="1"/>
              <p:nvPr/>
            </p:nvSpPr>
            <p:spPr>
              <a:xfrm>
                <a:off x="4002130" y="5841585"/>
                <a:ext cx="2824491" cy="9253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𝑗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(2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m:t>λ</m:t>
                          </m:r>
                        </m:den>
                      </m:f>
                      <m:r>
                        <a:rPr kumimoji="0" lang="en-US" sz="3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0780622-4CF7-5983-B7B2-F4EFD8894D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2130" y="5841585"/>
                <a:ext cx="2824491" cy="925382"/>
              </a:xfrm>
              <a:prstGeom prst="rect">
                <a:avLst/>
              </a:prstGeom>
              <a:blipFill>
                <a:blip r:embed="rId12"/>
                <a:stretch>
                  <a:fillRect l="-4933" r="-4036" b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3462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67E280-9E2E-F54C-8122-6DA05E49658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FE0C6F6-450D-244A-AE87-8C9F7E530C0C}"/>
                  </a:ext>
                </a:extLst>
              </p:cNvPr>
              <p:cNvSpPr txBox="1"/>
              <p:nvPr/>
            </p:nvSpPr>
            <p:spPr>
              <a:xfrm>
                <a:off x="108852" y="4028363"/>
                <a:ext cx="1740348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FE0C6F6-450D-244A-AE87-8C9F7E530C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52" y="4028363"/>
                <a:ext cx="1740348" cy="369332"/>
              </a:xfrm>
              <a:prstGeom prst="rect">
                <a:avLst/>
              </a:prstGeom>
              <a:blipFill>
                <a:blip r:embed="rId3"/>
                <a:stretch>
                  <a:fillRect l="-3597" t="-3226" r="-4317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3690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67E280-9E2E-F54C-8122-6DA05E49658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6A6792-AED1-6344-8543-AF576341F443}"/>
              </a:ext>
            </a:extLst>
          </p:cNvPr>
          <p:cNvGrpSpPr/>
          <p:nvPr/>
        </p:nvGrpSpPr>
        <p:grpSpPr>
          <a:xfrm>
            <a:off x="109651" y="3973246"/>
            <a:ext cx="1738749" cy="646333"/>
            <a:chOff x="3076833" y="4517309"/>
            <a:chExt cx="1738749" cy="64633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69FA147-8C5B-A34B-B85C-8C8237E4C40C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159271A-148B-AA47-AEAE-05D8B704A54D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159271A-148B-AA47-AEAE-05D8B704A5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3"/>
                  <a:stretch>
                    <a:fillRect l="-9091" t="-2500" r="-3030" b="-3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A3D940B-EEFF-924F-9A6A-06334D26D34B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A3D940B-EEFF-924F-9A6A-06334D26D3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4"/>
                  <a:stretch>
                    <a:fillRect l="-8974" r="-6410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53742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67E280-9E2E-F54C-8122-6DA05E49658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662832F-EE73-794A-B415-0E65A1FDCBE8}"/>
              </a:ext>
            </a:extLst>
          </p:cNvPr>
          <p:cNvGrpSpPr/>
          <p:nvPr/>
        </p:nvGrpSpPr>
        <p:grpSpPr>
          <a:xfrm>
            <a:off x="1058095" y="2792269"/>
            <a:ext cx="3847248" cy="523220"/>
            <a:chOff x="1058095" y="2792269"/>
            <a:chExt cx="3847248" cy="52322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84B3E62-CE57-EF45-9B78-FA62A9B77F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8095" y="3304220"/>
              <a:ext cx="3847248" cy="0"/>
            </a:xfrm>
            <a:prstGeom prst="line">
              <a:avLst/>
            </a:prstGeom>
            <a:ln w="44450">
              <a:solidFill>
                <a:srgbClr val="FF0000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3E74B69-FBA0-0F42-88D1-D178A6FD8916}"/>
                </a:ext>
              </a:extLst>
            </p:cNvPr>
            <p:cNvSpPr txBox="1"/>
            <p:nvPr/>
          </p:nvSpPr>
          <p:spPr>
            <a:xfrm>
              <a:off x="1553675" y="2792269"/>
              <a:ext cx="29368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Distance =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meter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3B29AD-9FCE-E241-84ED-1AC035C0FE07}"/>
              </a:ext>
            </a:extLst>
          </p:cNvPr>
          <p:cNvGrpSpPr/>
          <p:nvPr/>
        </p:nvGrpSpPr>
        <p:grpSpPr>
          <a:xfrm>
            <a:off x="109651" y="3973246"/>
            <a:ext cx="1738749" cy="646333"/>
            <a:chOff x="3076833" y="4517309"/>
            <a:chExt cx="1738749" cy="64633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B08ECA-DD37-4542-B01A-7FD9186DEED3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2F95408-03FD-0943-867C-3F1C57AEF030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2F95408-03FD-0943-867C-3F1C57AEF0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4"/>
                  <a:stretch>
                    <a:fillRect l="-9091" t="-2500" r="-3030" b="-3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CD35759-765B-3242-935C-B84702969519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CD35759-765B-3242-935C-B847029695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8974" r="-6410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4856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D1A1DE-2160-E34D-A86B-7E2A95D5D41C}"/>
              </a:ext>
            </a:extLst>
          </p:cNvPr>
          <p:cNvCxnSpPr>
            <a:cxnSpLocks/>
          </p:cNvCxnSpPr>
          <p:nvPr/>
        </p:nvCxnSpPr>
        <p:spPr>
          <a:xfrm flipH="1">
            <a:off x="1058095" y="3304220"/>
            <a:ext cx="384724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FF8B021-E638-CA45-B8F1-BB1E866922BA}"/>
              </a:ext>
            </a:extLst>
          </p:cNvPr>
          <p:cNvSpPr txBox="1"/>
          <p:nvPr/>
        </p:nvSpPr>
        <p:spPr>
          <a:xfrm>
            <a:off x="1553675" y="2792269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BA36AC-A0CB-C946-945A-358BE085385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D5E9F08-6CCF-D048-980E-444CC0C02F57}"/>
              </a:ext>
            </a:extLst>
          </p:cNvPr>
          <p:cNvGrpSpPr/>
          <p:nvPr/>
        </p:nvGrpSpPr>
        <p:grpSpPr>
          <a:xfrm>
            <a:off x="5697044" y="2165194"/>
            <a:ext cx="2598289" cy="1061609"/>
            <a:chOff x="3076833" y="4313581"/>
            <a:chExt cx="2598289" cy="106160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D38F40D-FE38-2A4D-9B3A-D6FA0C599920}"/>
                </a:ext>
              </a:extLst>
            </p:cNvPr>
            <p:cNvSpPr/>
            <p:nvPr/>
          </p:nvSpPr>
          <p:spPr>
            <a:xfrm>
              <a:off x="3076833" y="4313581"/>
              <a:ext cx="2598289" cy="106160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A68A1BF-5A78-874F-815F-4CD9A139669F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A68A1BF-5A78-874F-815F-4CD9A13966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4"/>
                  <a:stretch>
                    <a:fillRect l="-9091" t="-5128" r="-3030" b="-38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C49A125-3E75-FD43-9143-403C154B04D6}"/>
                    </a:ext>
                  </a:extLst>
                </p:cNvPr>
                <p:cNvSpPr txBox="1"/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0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rPr>
                              <m:t>λ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C49A125-3E75-FD43-9143-403C154B04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blipFill>
                  <a:blip r:embed="rId5"/>
                  <a:stretch>
                    <a:fillRect l="-4255" r="-3546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D04B9E5-F338-2D46-9D78-B3C5181D0BBC}"/>
              </a:ext>
            </a:extLst>
          </p:cNvPr>
          <p:cNvGrpSpPr/>
          <p:nvPr/>
        </p:nvGrpSpPr>
        <p:grpSpPr>
          <a:xfrm>
            <a:off x="109651" y="3973246"/>
            <a:ext cx="1738749" cy="646333"/>
            <a:chOff x="3076833" y="4517309"/>
            <a:chExt cx="1738749" cy="64633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C8F7B97-349A-EE49-B3E0-2132B10734EF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24D1147-DAF6-AD45-846E-6EDEE090A484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24D1147-DAF6-AD45-846E-6EDEE090A4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6"/>
                  <a:stretch>
                    <a:fillRect l="-9091" t="-2500" r="-3030" b="-3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5DCB9713-396D-184A-8DE5-B3FD04202584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5DCB9713-396D-184A-8DE5-B3FD042025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8974" r="-6410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75011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F82B409-4F7E-6A48-A236-2B12DA7E3947}"/>
              </a:ext>
            </a:extLst>
          </p:cNvPr>
          <p:cNvCxnSpPr>
            <a:cxnSpLocks/>
          </p:cNvCxnSpPr>
          <p:nvPr/>
        </p:nvCxnSpPr>
        <p:spPr>
          <a:xfrm flipH="1">
            <a:off x="1058095" y="3304220"/>
            <a:ext cx="384724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FE77DB2-9D84-144D-BE7D-1A7147E9ED39}"/>
              </a:ext>
            </a:extLst>
          </p:cNvPr>
          <p:cNvSpPr txBox="1"/>
          <p:nvPr/>
        </p:nvSpPr>
        <p:spPr>
          <a:xfrm>
            <a:off x="1553675" y="2792269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AF06C55-2589-2944-83A8-766FD59D4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409" y="1090972"/>
            <a:ext cx="971518" cy="971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</p:cNvCxnSpPr>
          <p:nvPr/>
        </p:nvCxnSpPr>
        <p:spPr>
          <a:xfrm flipH="1">
            <a:off x="1058095" y="1698171"/>
            <a:ext cx="3620411" cy="1431625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F8BACB4-1518-C34C-AB11-3E6BEA74DB7A}"/>
              </a:ext>
            </a:extLst>
          </p:cNvPr>
          <p:cNvSpPr txBox="1"/>
          <p:nvPr/>
        </p:nvSpPr>
        <p:spPr>
          <a:xfrm>
            <a:off x="918840" y="199164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9B735A-052D-1A4B-BDCF-47887D7A090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DB4808-A12E-9E4D-A704-1B332517CA6F}"/>
              </a:ext>
            </a:extLst>
          </p:cNvPr>
          <p:cNvGrpSpPr/>
          <p:nvPr/>
        </p:nvGrpSpPr>
        <p:grpSpPr>
          <a:xfrm>
            <a:off x="5697044" y="2165194"/>
            <a:ext cx="2598289" cy="1061609"/>
            <a:chOff x="3076833" y="4313581"/>
            <a:chExt cx="2598289" cy="106160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BAB2E0B-7563-B94F-9839-72FECBEB0105}"/>
                </a:ext>
              </a:extLst>
            </p:cNvPr>
            <p:cNvSpPr/>
            <p:nvPr/>
          </p:nvSpPr>
          <p:spPr>
            <a:xfrm>
              <a:off x="3076833" y="4313581"/>
              <a:ext cx="2598289" cy="106160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30EBFF5-3C9E-834E-B6BA-23610A67412A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30EBFF5-3C9E-834E-B6BA-23610A6741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4"/>
                  <a:stretch>
                    <a:fillRect l="-9091" t="-5128" r="-3030" b="-38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21DC1B5-006F-C847-B966-EDD977F00033}"/>
                    </a:ext>
                  </a:extLst>
                </p:cNvPr>
                <p:cNvSpPr txBox="1"/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0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rPr>
                              <m:t>λ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21DC1B5-006F-C847-B966-EDD977F000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blipFill>
                  <a:blip r:embed="rId5"/>
                  <a:stretch>
                    <a:fillRect l="-4255" r="-3546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FDC009D-99CE-6045-BD72-BF395699CC5F}"/>
              </a:ext>
            </a:extLst>
          </p:cNvPr>
          <p:cNvGrpSpPr/>
          <p:nvPr/>
        </p:nvGrpSpPr>
        <p:grpSpPr>
          <a:xfrm>
            <a:off x="5427213" y="712456"/>
            <a:ext cx="2598289" cy="1061609"/>
            <a:chOff x="3076833" y="4313581"/>
            <a:chExt cx="2598289" cy="106160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6CC3A92-DE0B-BC4F-BCD5-9ECE18BA4FC8}"/>
                </a:ext>
              </a:extLst>
            </p:cNvPr>
            <p:cNvSpPr/>
            <p:nvPr/>
          </p:nvSpPr>
          <p:spPr>
            <a:xfrm>
              <a:off x="3076833" y="4313581"/>
              <a:ext cx="2598289" cy="106160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8FFC40B1-75DA-674F-B668-D13F2FE6D31C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8FFC40B1-75DA-674F-B668-D13F2FE6D3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6"/>
                  <a:stretch>
                    <a:fillRect l="-10769" t="-5128" r="-3077" b="-38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A3074FD7-2032-094A-BF79-0C0F09B5F070}"/>
                    </a:ext>
                  </a:extLst>
                </p:cNvPr>
                <p:cNvSpPr txBox="1"/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0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rPr>
                              <m:t>λ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A3074FD7-2032-094A-BF79-0C0F09B5F0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blipFill>
                  <a:blip r:embed="rId7"/>
                  <a:stretch>
                    <a:fillRect l="-4255" r="-3546" b="-148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266FD9F-16ED-514E-937F-89CA459056F2}"/>
              </a:ext>
            </a:extLst>
          </p:cNvPr>
          <p:cNvGrpSpPr/>
          <p:nvPr/>
        </p:nvGrpSpPr>
        <p:grpSpPr>
          <a:xfrm>
            <a:off x="109651" y="3973246"/>
            <a:ext cx="1738749" cy="646333"/>
            <a:chOff x="3076833" y="4517309"/>
            <a:chExt cx="1738749" cy="64633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9B79708-B1C8-7D43-9E2A-B86411175A3B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F3F7ABA8-1D21-3343-B554-BD3130F918E1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F3F7ABA8-1D21-3343-B554-BD3130F918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8"/>
                  <a:stretch>
                    <a:fillRect l="-9091" t="-2500" r="-3030" b="-3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D345F71-5E07-7D4D-A50A-EF3DFB31A2C9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D345F71-5E07-7D4D-A50A-EF3DFB31A2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9"/>
                  <a:stretch>
                    <a:fillRect l="-8974" r="-6410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23734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F66F74CD-B4FD-8C4A-BE29-57C568789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409" y="1090972"/>
            <a:ext cx="971518" cy="971518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F82B409-4F7E-6A48-A236-2B12DA7E3947}"/>
              </a:ext>
            </a:extLst>
          </p:cNvPr>
          <p:cNvCxnSpPr>
            <a:cxnSpLocks/>
          </p:cNvCxnSpPr>
          <p:nvPr/>
        </p:nvCxnSpPr>
        <p:spPr>
          <a:xfrm flipH="1">
            <a:off x="1058095" y="3304220"/>
            <a:ext cx="384724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FE77DB2-9D84-144D-BE7D-1A7147E9ED39}"/>
              </a:ext>
            </a:extLst>
          </p:cNvPr>
          <p:cNvSpPr txBox="1"/>
          <p:nvPr/>
        </p:nvSpPr>
        <p:spPr>
          <a:xfrm>
            <a:off x="1553675" y="2792269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</p:cNvCxnSpPr>
          <p:nvPr/>
        </p:nvCxnSpPr>
        <p:spPr>
          <a:xfrm flipH="1">
            <a:off x="1058095" y="1698171"/>
            <a:ext cx="3620411" cy="1431625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F8BACB4-1518-C34C-AB11-3E6BEA74DB7A}"/>
              </a:ext>
            </a:extLst>
          </p:cNvPr>
          <p:cNvSpPr txBox="1"/>
          <p:nvPr/>
        </p:nvSpPr>
        <p:spPr>
          <a:xfrm>
            <a:off x="918840" y="199164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5F295E4-385A-3A43-8548-567FF0FE2FEE}"/>
              </a:ext>
            </a:extLst>
          </p:cNvPr>
          <p:cNvGrpSpPr/>
          <p:nvPr/>
        </p:nvGrpSpPr>
        <p:grpSpPr>
          <a:xfrm>
            <a:off x="-1313996" y="1224195"/>
            <a:ext cx="6391675" cy="3919863"/>
            <a:chOff x="-1313996" y="1224195"/>
            <a:chExt cx="6391675" cy="3919863"/>
          </a:xfrm>
        </p:grpSpPr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FAD02AB1-7FB5-6C4A-86B1-46C3A32218C4}"/>
                </a:ext>
              </a:extLst>
            </p:cNvPr>
            <p:cNvSpPr/>
            <p:nvPr/>
          </p:nvSpPr>
          <p:spPr>
            <a:xfrm rot="2282257">
              <a:off x="2188784" y="1224195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6A17204A-362C-3442-BF9E-3B4BA31B9747}"/>
                </a:ext>
              </a:extLst>
            </p:cNvPr>
            <p:cNvSpPr/>
            <p:nvPr/>
          </p:nvSpPr>
          <p:spPr>
            <a:xfrm rot="2282257">
              <a:off x="1313089" y="1481937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EF9D164D-6888-664A-BFC8-5AB3BBD428E7}"/>
                </a:ext>
              </a:extLst>
            </p:cNvPr>
            <p:cNvSpPr/>
            <p:nvPr/>
          </p:nvSpPr>
          <p:spPr>
            <a:xfrm rot="2282257">
              <a:off x="437394" y="1739679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F7D17B52-2572-DC4F-9C0F-A07C6D094D3E}"/>
                </a:ext>
              </a:extLst>
            </p:cNvPr>
            <p:cNvSpPr/>
            <p:nvPr/>
          </p:nvSpPr>
          <p:spPr>
            <a:xfrm rot="2282257">
              <a:off x="-438301" y="1997421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BB23A1A0-BD5F-964B-9517-563BC18E1003}"/>
                </a:ext>
              </a:extLst>
            </p:cNvPr>
            <p:cNvSpPr/>
            <p:nvPr/>
          </p:nvSpPr>
          <p:spPr>
            <a:xfrm rot="2282257">
              <a:off x="-1313996" y="2255163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24C8407-ED88-174F-B094-C20F23A29E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68E6B85-EE42-1F4F-8628-80F7628AF0BA}"/>
              </a:ext>
            </a:extLst>
          </p:cNvPr>
          <p:cNvGrpSpPr/>
          <p:nvPr/>
        </p:nvGrpSpPr>
        <p:grpSpPr>
          <a:xfrm>
            <a:off x="5697044" y="2165194"/>
            <a:ext cx="2598289" cy="1061609"/>
            <a:chOff x="3076833" y="4313581"/>
            <a:chExt cx="2598289" cy="106160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9714CE7-A4FB-B345-ADE7-A3DE46A71370}"/>
                </a:ext>
              </a:extLst>
            </p:cNvPr>
            <p:cNvSpPr/>
            <p:nvPr/>
          </p:nvSpPr>
          <p:spPr>
            <a:xfrm>
              <a:off x="3076833" y="4313581"/>
              <a:ext cx="2598289" cy="106160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2D0DE39-816F-C34F-9C89-3118226610BD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2D0DE39-816F-C34F-9C89-3118226610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4"/>
                  <a:stretch>
                    <a:fillRect l="-9091" t="-5128" r="-3030" b="-38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7AAB19E-CA53-3847-A7D3-351E409D95CC}"/>
                    </a:ext>
                  </a:extLst>
                </p:cNvPr>
                <p:cNvSpPr txBox="1"/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0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rPr>
                              <m:t>λ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7AAB19E-CA53-3847-A7D3-351E409D95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blipFill>
                  <a:blip r:embed="rId5"/>
                  <a:stretch>
                    <a:fillRect l="-4255" r="-3546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2E93046-D79C-C747-991C-054AB861C3FE}"/>
              </a:ext>
            </a:extLst>
          </p:cNvPr>
          <p:cNvGrpSpPr/>
          <p:nvPr/>
        </p:nvGrpSpPr>
        <p:grpSpPr>
          <a:xfrm>
            <a:off x="5427213" y="712456"/>
            <a:ext cx="2598289" cy="1061609"/>
            <a:chOff x="3076833" y="4313581"/>
            <a:chExt cx="2598289" cy="106160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21D0E7F-1D47-B74D-BD3C-D72623048195}"/>
                </a:ext>
              </a:extLst>
            </p:cNvPr>
            <p:cNvSpPr/>
            <p:nvPr/>
          </p:nvSpPr>
          <p:spPr>
            <a:xfrm>
              <a:off x="3076833" y="4313581"/>
              <a:ext cx="2598289" cy="106160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CC4C6BE8-23C4-8349-8650-4C3BBF155447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CC4C6BE8-23C4-8349-8650-4C3BBF1554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6"/>
                  <a:stretch>
                    <a:fillRect l="-10769" t="-5128" r="-3077" b="-38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674E6E0-0456-B84A-B608-485EAE0620F0}"/>
                    </a:ext>
                  </a:extLst>
                </p:cNvPr>
                <p:cNvSpPr txBox="1"/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0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rPr>
                              <m:t>λ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674E6E0-0456-B84A-B608-485EAE0620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blipFill>
                  <a:blip r:embed="rId7"/>
                  <a:stretch>
                    <a:fillRect l="-4255" r="-3546" b="-148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A64222C-7BC9-E642-9FB7-A6C18A26A97C}"/>
              </a:ext>
            </a:extLst>
          </p:cNvPr>
          <p:cNvGrpSpPr/>
          <p:nvPr/>
        </p:nvGrpSpPr>
        <p:grpSpPr>
          <a:xfrm>
            <a:off x="109651" y="3973246"/>
            <a:ext cx="1738749" cy="646333"/>
            <a:chOff x="3076833" y="4517309"/>
            <a:chExt cx="1738749" cy="646333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93A2169-18DE-FE4F-867A-AA93BDA2F057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6694F7BC-9919-5749-8A3C-411E982712F2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6694F7BC-9919-5749-8A3C-411E982712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8"/>
                  <a:stretch>
                    <a:fillRect l="-9091" t="-2500" r="-3030" b="-3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3AD04AD-1C08-684E-8573-B5FD41A78257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3AD04AD-1C08-684E-8573-B5FD41A782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9"/>
                  <a:stretch>
                    <a:fillRect l="-8974" r="-6410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8879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7052C4-E418-6793-3D0F-88ECEE86FD5B}"/>
              </a:ext>
            </a:extLst>
          </p:cNvPr>
          <p:cNvSpPr/>
          <p:nvPr/>
        </p:nvSpPr>
        <p:spPr>
          <a:xfrm>
            <a:off x="0" y="2544896"/>
            <a:ext cx="9144000" cy="129999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Are “Time” and “Space(distance)” two fundamental parameters of our reality?</a:t>
            </a:r>
          </a:p>
        </p:txBody>
      </p:sp>
    </p:spTree>
    <p:extLst>
      <p:ext uri="{BB962C8B-B14F-4D97-AF65-F5344CB8AC3E}">
        <p14:creationId xmlns:p14="http://schemas.microsoft.com/office/powerpoint/2010/main" val="8187206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A146DC-372F-4142-ADD8-4377C00A35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7A82C8C-E73E-CA41-A2C9-34A6D5399DCD}"/>
              </a:ext>
            </a:extLst>
          </p:cNvPr>
          <p:cNvGrpSpPr/>
          <p:nvPr/>
        </p:nvGrpSpPr>
        <p:grpSpPr>
          <a:xfrm>
            <a:off x="5789279" y="2470777"/>
            <a:ext cx="1738749" cy="646333"/>
            <a:chOff x="3076833" y="4517309"/>
            <a:chExt cx="1738749" cy="64633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08E744-AF80-6544-88F6-D8186D18E743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762E5A4-2DB8-C343-95F4-8919D84392C9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762E5A4-2DB8-C343-95F4-8919D84392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4"/>
                  <a:stretch>
                    <a:fillRect l="-7576" t="-5128" r="-3030" b="-410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049DD5C-A749-E849-A113-C7F02970852E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049DD5C-A749-E849-A113-C7F0297085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9091" t="-4000" r="-6494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387059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F06C55-2589-2944-83A8-766FD59D4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696" y="642087"/>
            <a:ext cx="971518" cy="971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  <a:endCxn id="3" idx="0"/>
          </p:cNvCxnSpPr>
          <p:nvPr/>
        </p:nvCxnSpPr>
        <p:spPr>
          <a:xfrm flipH="1">
            <a:off x="5303520" y="1365316"/>
            <a:ext cx="1184362" cy="1582135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3A146DC-372F-4142-ADD8-4377C00A35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BD53C7-1862-9841-89FB-D0A11CD70589}"/>
              </a:ext>
            </a:extLst>
          </p:cNvPr>
          <p:cNvGrpSpPr/>
          <p:nvPr/>
        </p:nvGrpSpPr>
        <p:grpSpPr>
          <a:xfrm>
            <a:off x="5789279" y="2470777"/>
            <a:ext cx="1738749" cy="646333"/>
            <a:chOff x="3076833" y="4517309"/>
            <a:chExt cx="1738749" cy="64633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1E153DA-23BC-8D42-B992-90EE2B41B4A6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493BBC5F-C5BC-C64A-9EC5-0650C0E7B57F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493BBC5F-C5BC-C64A-9EC5-0650C0E7B5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4"/>
                  <a:stretch>
                    <a:fillRect l="-7576" t="-5128" r="-3030" b="-410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CFA7046-883B-1641-A6C1-378BAC18D059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CFA7046-883B-1641-A6C1-378BAC18D0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9091" t="-4000" r="-6494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37AE2895-23D6-CB46-8F39-73ED5142814C}"/>
              </a:ext>
            </a:extLst>
          </p:cNvPr>
          <p:cNvSpPr txBox="1"/>
          <p:nvPr/>
        </p:nvSpPr>
        <p:spPr>
          <a:xfrm>
            <a:off x="5266263" y="172340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meters</a:t>
            </a:r>
          </a:p>
        </p:txBody>
      </p:sp>
    </p:spTree>
    <p:extLst>
      <p:ext uri="{BB962C8B-B14F-4D97-AF65-F5344CB8AC3E}">
        <p14:creationId xmlns:p14="http://schemas.microsoft.com/office/powerpoint/2010/main" val="37988430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F06C55-2589-2944-83A8-766FD59D4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696" y="642087"/>
            <a:ext cx="971518" cy="971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</p:cNvCxnSpPr>
          <p:nvPr/>
        </p:nvCxnSpPr>
        <p:spPr>
          <a:xfrm flipH="1">
            <a:off x="5068389" y="1365316"/>
            <a:ext cx="1419493" cy="2067895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7D2E30-0A9E-7B40-AB39-DB76EEBB30B6}"/>
              </a:ext>
            </a:extLst>
          </p:cNvPr>
          <p:cNvCxnSpPr>
            <a:cxnSpLocks/>
          </p:cNvCxnSpPr>
          <p:nvPr/>
        </p:nvCxnSpPr>
        <p:spPr>
          <a:xfrm flipH="1">
            <a:off x="839122" y="1365316"/>
            <a:ext cx="5648760" cy="205947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49859C-5AD2-9A4A-9271-93A9005EB2FE}"/>
              </a:ext>
            </a:extLst>
          </p:cNvPr>
          <p:cNvCxnSpPr>
            <a:cxnSpLocks/>
          </p:cNvCxnSpPr>
          <p:nvPr/>
        </p:nvCxnSpPr>
        <p:spPr>
          <a:xfrm>
            <a:off x="4501644" y="2092131"/>
            <a:ext cx="553681" cy="13984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/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𝚹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blipFill>
                <a:blip r:embed="rId5"/>
                <a:stretch>
                  <a:fillRect l="-21739" r="-26087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77638711-5141-C349-971F-A1C350E03722}"/>
              </a:ext>
            </a:extLst>
          </p:cNvPr>
          <p:cNvSpPr/>
          <p:nvPr/>
        </p:nvSpPr>
        <p:spPr>
          <a:xfrm rot="20240835">
            <a:off x="4571358" y="2052364"/>
            <a:ext cx="240929" cy="236966"/>
          </a:xfrm>
          <a:prstGeom prst="rect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FEAB60F-0649-B549-8FF2-C9F37B61B47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694D6F-2844-1D4B-AABA-25694F3896C9}"/>
              </a:ext>
            </a:extLst>
          </p:cNvPr>
          <p:cNvSpPr txBox="1"/>
          <p:nvPr/>
        </p:nvSpPr>
        <p:spPr>
          <a:xfrm>
            <a:off x="5266263" y="172340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CF1F56F-BABF-AF46-912F-8ECA7F5B0FC5}"/>
              </a:ext>
            </a:extLst>
          </p:cNvPr>
          <p:cNvGrpSpPr/>
          <p:nvPr/>
        </p:nvGrpSpPr>
        <p:grpSpPr>
          <a:xfrm>
            <a:off x="5789279" y="2470777"/>
            <a:ext cx="1738749" cy="646333"/>
            <a:chOff x="3076833" y="4517309"/>
            <a:chExt cx="1738749" cy="64633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0402FA5-1327-4C42-9A9B-4AF2B738060F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5AD45C0-8C95-BF49-8A89-EC0BDC528051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5AD45C0-8C95-BF49-8A89-EC0BDC5280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6"/>
                  <a:stretch>
                    <a:fillRect l="-7576" t="-5128" r="-3030" b="-410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CFA32AF5-ADFC-E945-844F-502F2A8B6291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CFA32AF5-ADFC-E945-844F-502F2A8B62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9091" t="-4000" r="-6494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70241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F06C55-2589-2944-83A8-766FD59D4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696" y="642087"/>
            <a:ext cx="971518" cy="971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</p:cNvCxnSpPr>
          <p:nvPr/>
        </p:nvCxnSpPr>
        <p:spPr>
          <a:xfrm flipH="1">
            <a:off x="5068389" y="1365316"/>
            <a:ext cx="1419493" cy="2067895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7D2E30-0A9E-7B40-AB39-DB76EEBB30B6}"/>
              </a:ext>
            </a:extLst>
          </p:cNvPr>
          <p:cNvCxnSpPr>
            <a:cxnSpLocks/>
          </p:cNvCxnSpPr>
          <p:nvPr/>
        </p:nvCxnSpPr>
        <p:spPr>
          <a:xfrm flipH="1">
            <a:off x="839122" y="1365316"/>
            <a:ext cx="5648760" cy="205947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49859C-5AD2-9A4A-9271-93A9005EB2FE}"/>
              </a:ext>
            </a:extLst>
          </p:cNvPr>
          <p:cNvCxnSpPr>
            <a:cxnSpLocks/>
          </p:cNvCxnSpPr>
          <p:nvPr/>
        </p:nvCxnSpPr>
        <p:spPr>
          <a:xfrm>
            <a:off x="4501644" y="2092131"/>
            <a:ext cx="553681" cy="13984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/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𝚹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blipFill>
                <a:blip r:embed="rId5"/>
                <a:stretch>
                  <a:fillRect l="-21739" r="-26087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77638711-5141-C349-971F-A1C350E03722}"/>
              </a:ext>
            </a:extLst>
          </p:cNvPr>
          <p:cNvSpPr/>
          <p:nvPr/>
        </p:nvSpPr>
        <p:spPr>
          <a:xfrm rot="20240835">
            <a:off x="4571358" y="2052364"/>
            <a:ext cx="240929" cy="236966"/>
          </a:xfrm>
          <a:prstGeom prst="rect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823BB0-9A24-F845-90E5-7BA10C092A6B}"/>
              </a:ext>
            </a:extLst>
          </p:cNvPr>
          <p:cNvCxnSpPr>
            <a:cxnSpLocks/>
          </p:cNvCxnSpPr>
          <p:nvPr/>
        </p:nvCxnSpPr>
        <p:spPr>
          <a:xfrm flipH="1">
            <a:off x="4402183" y="1268815"/>
            <a:ext cx="1931266" cy="668243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F4CB1F0-1FC7-4D42-A011-16B01DE08700}"/>
                  </a:ext>
                </a:extLst>
              </p:cNvPr>
              <p:cNvSpPr txBox="1"/>
              <p:nvPr/>
            </p:nvSpPr>
            <p:spPr>
              <a:xfrm>
                <a:off x="3752737" y="961028"/>
                <a:ext cx="29368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X.sin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𝚹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F4CB1F0-1FC7-4D42-A011-16B01DE087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2737" y="961028"/>
                <a:ext cx="2936834" cy="523220"/>
              </a:xfrm>
              <a:prstGeom prst="rect">
                <a:avLst/>
              </a:prstGeom>
              <a:blipFill>
                <a:blip r:embed="rId6"/>
                <a:stretch>
                  <a:fillRect t="-11905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433BAE8B-A8B7-9F41-BBFF-1A09474BD0D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0B0DD4-B298-CB41-80D2-6E952473589A}"/>
              </a:ext>
            </a:extLst>
          </p:cNvPr>
          <p:cNvSpPr txBox="1"/>
          <p:nvPr/>
        </p:nvSpPr>
        <p:spPr>
          <a:xfrm>
            <a:off x="5266263" y="172340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616BCCD-CBAB-6E4C-8653-898027A5D53A}"/>
              </a:ext>
            </a:extLst>
          </p:cNvPr>
          <p:cNvGrpSpPr/>
          <p:nvPr/>
        </p:nvGrpSpPr>
        <p:grpSpPr>
          <a:xfrm>
            <a:off x="5789279" y="2470777"/>
            <a:ext cx="1738749" cy="646333"/>
            <a:chOff x="3076833" y="4517309"/>
            <a:chExt cx="1738749" cy="64633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AA5B3AD-7D77-C042-8ED8-E565F194E0D1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10B3C9E6-ED02-0C45-9B0D-A4B5623AFE3A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10B3C9E6-ED02-0C45-9B0D-A4B5623AFE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7"/>
                  <a:stretch>
                    <a:fillRect l="-7576" t="-5128" r="-3030" b="-410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32CC5C25-FDC6-C74A-A5BE-5C46A9691690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32CC5C25-FDC6-C74A-A5BE-5C46A96916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9091" t="-4000" r="-6494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745256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F06C55-2589-2944-83A8-766FD59D4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696" y="642087"/>
            <a:ext cx="971518" cy="971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</p:cNvCxnSpPr>
          <p:nvPr/>
        </p:nvCxnSpPr>
        <p:spPr>
          <a:xfrm flipH="1">
            <a:off x="5068389" y="1365316"/>
            <a:ext cx="1419493" cy="2067895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EF30CD-7550-684E-810D-CABDC6B77A20}"/>
                  </a:ext>
                </a:extLst>
              </p:cNvPr>
              <p:cNvSpPr txBox="1"/>
              <p:nvPr/>
            </p:nvSpPr>
            <p:spPr>
              <a:xfrm>
                <a:off x="3483004" y="952606"/>
                <a:ext cx="29368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 =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X.sin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𝚹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EF30CD-7550-684E-810D-CABDC6B77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004" y="952606"/>
                <a:ext cx="2936834" cy="523220"/>
              </a:xfrm>
              <a:prstGeom prst="rect">
                <a:avLst/>
              </a:prstGeom>
              <a:blipFill>
                <a:blip r:embed="rId5"/>
                <a:stretch>
                  <a:fillRect t="-9524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7D2E30-0A9E-7B40-AB39-DB76EEBB30B6}"/>
              </a:ext>
            </a:extLst>
          </p:cNvPr>
          <p:cNvCxnSpPr>
            <a:cxnSpLocks/>
          </p:cNvCxnSpPr>
          <p:nvPr/>
        </p:nvCxnSpPr>
        <p:spPr>
          <a:xfrm flipH="1">
            <a:off x="839122" y="1365316"/>
            <a:ext cx="5648760" cy="205947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49859C-5AD2-9A4A-9271-93A9005EB2FE}"/>
              </a:ext>
            </a:extLst>
          </p:cNvPr>
          <p:cNvCxnSpPr>
            <a:cxnSpLocks/>
          </p:cNvCxnSpPr>
          <p:nvPr/>
        </p:nvCxnSpPr>
        <p:spPr>
          <a:xfrm>
            <a:off x="4501644" y="2092131"/>
            <a:ext cx="553681" cy="13984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/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𝚹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blipFill>
                <a:blip r:embed="rId6"/>
                <a:stretch>
                  <a:fillRect l="-21739" r="-26087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77638711-5141-C349-971F-A1C350E03722}"/>
              </a:ext>
            </a:extLst>
          </p:cNvPr>
          <p:cNvSpPr/>
          <p:nvPr/>
        </p:nvSpPr>
        <p:spPr>
          <a:xfrm rot="20240835">
            <a:off x="4571358" y="2052364"/>
            <a:ext cx="240929" cy="236966"/>
          </a:xfrm>
          <a:prstGeom prst="rect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823BB0-9A24-F845-90E5-7BA10C092A6B}"/>
              </a:ext>
            </a:extLst>
          </p:cNvPr>
          <p:cNvCxnSpPr>
            <a:cxnSpLocks/>
          </p:cNvCxnSpPr>
          <p:nvPr/>
        </p:nvCxnSpPr>
        <p:spPr>
          <a:xfrm flipH="1">
            <a:off x="4402183" y="1268815"/>
            <a:ext cx="1931266" cy="668243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B998D23-57D7-614C-8370-11F020E3268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26036B-F523-6F44-B3B8-64B6B861559F}"/>
              </a:ext>
            </a:extLst>
          </p:cNvPr>
          <p:cNvSpPr txBox="1"/>
          <p:nvPr/>
        </p:nvSpPr>
        <p:spPr>
          <a:xfrm>
            <a:off x="5266263" y="172340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5C46D47-5382-8645-85A8-2D63A6B1D348}"/>
              </a:ext>
            </a:extLst>
          </p:cNvPr>
          <p:cNvGrpSpPr/>
          <p:nvPr/>
        </p:nvGrpSpPr>
        <p:grpSpPr>
          <a:xfrm>
            <a:off x="5789279" y="2470777"/>
            <a:ext cx="1738749" cy="646333"/>
            <a:chOff x="3076833" y="4517309"/>
            <a:chExt cx="1738749" cy="64633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F2EBCFA-CBC8-F84E-9B7C-57A5787E13A2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90EB9B23-7CDA-0F4D-ABA9-F5BFC42DCFCD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90EB9B23-7CDA-0F4D-ABA9-F5BFC42DCF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7"/>
                  <a:stretch>
                    <a:fillRect l="-7576" t="-5128" r="-3030" b="-410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3A956CB-E19C-994E-9334-3EDA1B671EE5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3A956CB-E19C-994E-9334-3EDA1B671E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9091" t="-4000" r="-6494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0756662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F06C55-2589-2944-83A8-766FD59D4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696" y="642087"/>
            <a:ext cx="971518" cy="971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</p:cNvCxnSpPr>
          <p:nvPr/>
        </p:nvCxnSpPr>
        <p:spPr>
          <a:xfrm flipH="1">
            <a:off x="5068389" y="1365316"/>
            <a:ext cx="1419493" cy="2067895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EF30CD-7550-684E-810D-CABDC6B77A20}"/>
                  </a:ext>
                </a:extLst>
              </p:cNvPr>
              <p:cNvSpPr txBox="1"/>
              <p:nvPr/>
            </p:nvSpPr>
            <p:spPr>
              <a:xfrm>
                <a:off x="3483004" y="952606"/>
                <a:ext cx="29368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 =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X.sin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𝚹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EF30CD-7550-684E-810D-CABDC6B77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004" y="952606"/>
                <a:ext cx="2936834" cy="523220"/>
              </a:xfrm>
              <a:prstGeom prst="rect">
                <a:avLst/>
              </a:prstGeom>
              <a:blipFill>
                <a:blip r:embed="rId5"/>
                <a:stretch>
                  <a:fillRect t="-9524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7D2E30-0A9E-7B40-AB39-DB76EEBB30B6}"/>
              </a:ext>
            </a:extLst>
          </p:cNvPr>
          <p:cNvCxnSpPr>
            <a:cxnSpLocks/>
          </p:cNvCxnSpPr>
          <p:nvPr/>
        </p:nvCxnSpPr>
        <p:spPr>
          <a:xfrm flipH="1">
            <a:off x="839122" y="1365316"/>
            <a:ext cx="5648760" cy="205947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49859C-5AD2-9A4A-9271-93A9005EB2FE}"/>
              </a:ext>
            </a:extLst>
          </p:cNvPr>
          <p:cNvCxnSpPr>
            <a:cxnSpLocks/>
          </p:cNvCxnSpPr>
          <p:nvPr/>
        </p:nvCxnSpPr>
        <p:spPr>
          <a:xfrm>
            <a:off x="4501644" y="2092131"/>
            <a:ext cx="553681" cy="13984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/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𝚹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blipFill>
                <a:blip r:embed="rId6"/>
                <a:stretch>
                  <a:fillRect l="-21739" r="-26087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77638711-5141-C349-971F-A1C350E03722}"/>
              </a:ext>
            </a:extLst>
          </p:cNvPr>
          <p:cNvSpPr/>
          <p:nvPr/>
        </p:nvSpPr>
        <p:spPr>
          <a:xfrm rot="20240835">
            <a:off x="4571358" y="2052364"/>
            <a:ext cx="240929" cy="236966"/>
          </a:xfrm>
          <a:prstGeom prst="rect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823BB0-9A24-F845-90E5-7BA10C092A6B}"/>
              </a:ext>
            </a:extLst>
          </p:cNvPr>
          <p:cNvCxnSpPr>
            <a:cxnSpLocks/>
          </p:cNvCxnSpPr>
          <p:nvPr/>
        </p:nvCxnSpPr>
        <p:spPr>
          <a:xfrm flipH="1">
            <a:off x="4402183" y="1268815"/>
            <a:ext cx="1931266" cy="668243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0892CED-EBF1-EE4E-9FFD-5DAAF9E27B1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8FFD28-9060-4B40-B7B5-8D63EA552CFF}"/>
              </a:ext>
            </a:extLst>
          </p:cNvPr>
          <p:cNvSpPr txBox="1"/>
          <p:nvPr/>
        </p:nvSpPr>
        <p:spPr>
          <a:xfrm>
            <a:off x="5266263" y="172340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D4243A4-E609-5445-92EE-2289EFF5C5A2}"/>
              </a:ext>
            </a:extLst>
          </p:cNvPr>
          <p:cNvGrpSpPr/>
          <p:nvPr/>
        </p:nvGrpSpPr>
        <p:grpSpPr>
          <a:xfrm>
            <a:off x="5789279" y="2470777"/>
            <a:ext cx="1738749" cy="646333"/>
            <a:chOff x="3076833" y="4517309"/>
            <a:chExt cx="1738749" cy="64633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780BB78-8C28-0D4B-9CE4-EC548A2B8834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9D1165D-639A-CF47-8B7E-D1E14CB6CC0A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9D1165D-639A-CF47-8B7E-D1E14CB6CC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7"/>
                  <a:stretch>
                    <a:fillRect l="-7576" t="-5128" r="-3030" b="-410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08259A5-AA66-9144-A6AF-9D06734FECAA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08259A5-AA66-9144-A6AF-9D06734FEC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9091" t="-4000" r="-6494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92C0ADF-55E9-3B41-863A-B1806F7039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4088" y="717151"/>
            <a:ext cx="1821596" cy="7459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8F38CC-3B88-7E84-9477-5959A61305F4}"/>
              </a:ext>
            </a:extLst>
          </p:cNvPr>
          <p:cNvSpPr txBox="1"/>
          <p:nvPr/>
        </p:nvSpPr>
        <p:spPr>
          <a:xfrm>
            <a:off x="0" y="5846980"/>
            <a:ext cx="9144000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Did you notice a small 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error?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4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F06C55-2589-2944-83A8-766FD59D4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696" y="642087"/>
            <a:ext cx="971518" cy="971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</p:cNvCxnSpPr>
          <p:nvPr/>
        </p:nvCxnSpPr>
        <p:spPr>
          <a:xfrm flipH="1">
            <a:off x="5068389" y="1365316"/>
            <a:ext cx="1419493" cy="2067895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EF30CD-7550-684E-810D-CABDC6B77A20}"/>
                  </a:ext>
                </a:extLst>
              </p:cNvPr>
              <p:cNvSpPr txBox="1"/>
              <p:nvPr/>
            </p:nvSpPr>
            <p:spPr>
              <a:xfrm>
                <a:off x="3483004" y="952606"/>
                <a:ext cx="29368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 =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X.sin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𝚹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EF30CD-7550-684E-810D-CABDC6B77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004" y="952606"/>
                <a:ext cx="2936834" cy="523220"/>
              </a:xfrm>
              <a:prstGeom prst="rect">
                <a:avLst/>
              </a:prstGeom>
              <a:blipFill>
                <a:blip r:embed="rId4"/>
                <a:stretch>
                  <a:fillRect t="-9302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7D2E30-0A9E-7B40-AB39-DB76EEBB30B6}"/>
              </a:ext>
            </a:extLst>
          </p:cNvPr>
          <p:cNvCxnSpPr>
            <a:cxnSpLocks/>
          </p:cNvCxnSpPr>
          <p:nvPr/>
        </p:nvCxnSpPr>
        <p:spPr>
          <a:xfrm flipH="1">
            <a:off x="839122" y="1365316"/>
            <a:ext cx="5648760" cy="205947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49859C-5AD2-9A4A-9271-93A9005EB2FE}"/>
              </a:ext>
            </a:extLst>
          </p:cNvPr>
          <p:cNvCxnSpPr>
            <a:cxnSpLocks/>
          </p:cNvCxnSpPr>
          <p:nvPr/>
        </p:nvCxnSpPr>
        <p:spPr>
          <a:xfrm>
            <a:off x="4501644" y="2092131"/>
            <a:ext cx="553681" cy="13984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/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𝚹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blipFill>
                <a:blip r:embed="rId5"/>
                <a:stretch>
                  <a:fillRect l="-20833" r="-25000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77638711-5141-C349-971F-A1C350E03722}"/>
              </a:ext>
            </a:extLst>
          </p:cNvPr>
          <p:cNvSpPr/>
          <p:nvPr/>
        </p:nvSpPr>
        <p:spPr>
          <a:xfrm rot="20240835">
            <a:off x="4571358" y="2052364"/>
            <a:ext cx="240929" cy="236966"/>
          </a:xfrm>
          <a:prstGeom prst="rect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823BB0-9A24-F845-90E5-7BA10C092A6B}"/>
              </a:ext>
            </a:extLst>
          </p:cNvPr>
          <p:cNvCxnSpPr>
            <a:cxnSpLocks/>
          </p:cNvCxnSpPr>
          <p:nvPr/>
        </p:nvCxnSpPr>
        <p:spPr>
          <a:xfrm flipH="1">
            <a:off x="4402183" y="1268815"/>
            <a:ext cx="1931266" cy="668243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0892CED-EBF1-EE4E-9FFD-5DAAF9E27B1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8FFD28-9060-4B40-B7B5-8D63EA552CFF}"/>
              </a:ext>
            </a:extLst>
          </p:cNvPr>
          <p:cNvSpPr txBox="1"/>
          <p:nvPr/>
        </p:nvSpPr>
        <p:spPr>
          <a:xfrm>
            <a:off x="5266263" y="172340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D4243A4-E609-5445-92EE-2289EFF5C5A2}"/>
              </a:ext>
            </a:extLst>
          </p:cNvPr>
          <p:cNvGrpSpPr/>
          <p:nvPr/>
        </p:nvGrpSpPr>
        <p:grpSpPr>
          <a:xfrm>
            <a:off x="5789279" y="2470777"/>
            <a:ext cx="1738749" cy="646333"/>
            <a:chOff x="3076833" y="4517309"/>
            <a:chExt cx="1738749" cy="64633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780BB78-8C28-0D4B-9CE4-EC548A2B8834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9D1165D-639A-CF47-8B7E-D1E14CB6CC0A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9D1165D-639A-CF47-8B7E-D1E14CB6CC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6"/>
                  <a:stretch>
                    <a:fillRect l="-9091" t="-5000" r="-3030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08259A5-AA66-9144-A6AF-9D06734FECAA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08259A5-AA66-9144-A6AF-9D06734FEC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9091" t="-4000" r="-7792" b="-4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92C0ADF-55E9-3B41-863A-B1806F7039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4088" y="717151"/>
            <a:ext cx="1821596" cy="74598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752CBD8-F5F2-132F-D03F-E8FCF411182B}"/>
              </a:ext>
            </a:extLst>
          </p:cNvPr>
          <p:cNvGrpSpPr/>
          <p:nvPr/>
        </p:nvGrpSpPr>
        <p:grpSpPr>
          <a:xfrm>
            <a:off x="-1313996" y="1224195"/>
            <a:ext cx="6391675" cy="3919863"/>
            <a:chOff x="-1313996" y="1224195"/>
            <a:chExt cx="6391675" cy="3919863"/>
          </a:xfrm>
        </p:grpSpPr>
        <p:sp>
          <p:nvSpPr>
            <p:cNvPr id="5" name="Arc 4">
              <a:extLst>
                <a:ext uri="{FF2B5EF4-FFF2-40B4-BE49-F238E27FC236}">
                  <a16:creationId xmlns:a16="http://schemas.microsoft.com/office/drawing/2014/main" id="{CCA60D72-7389-2ECE-67BE-F5201F6BB4CB}"/>
                </a:ext>
              </a:extLst>
            </p:cNvPr>
            <p:cNvSpPr/>
            <p:nvPr/>
          </p:nvSpPr>
          <p:spPr>
            <a:xfrm rot="2282257">
              <a:off x="2188784" y="1224195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Arc 5">
              <a:extLst>
                <a:ext uri="{FF2B5EF4-FFF2-40B4-BE49-F238E27FC236}">
                  <a16:creationId xmlns:a16="http://schemas.microsoft.com/office/drawing/2014/main" id="{1774E13E-3503-2758-F4F4-7E224571EE51}"/>
                </a:ext>
              </a:extLst>
            </p:cNvPr>
            <p:cNvSpPr/>
            <p:nvPr/>
          </p:nvSpPr>
          <p:spPr>
            <a:xfrm rot="2282257">
              <a:off x="1313089" y="1481937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48B70436-EC72-6956-5995-316BBBFAB189}"/>
                </a:ext>
              </a:extLst>
            </p:cNvPr>
            <p:cNvSpPr/>
            <p:nvPr/>
          </p:nvSpPr>
          <p:spPr>
            <a:xfrm rot="2282257">
              <a:off x="437394" y="1739679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9B91C080-405C-AB9A-8AE1-94C3E2674836}"/>
                </a:ext>
              </a:extLst>
            </p:cNvPr>
            <p:cNvSpPr/>
            <p:nvPr/>
          </p:nvSpPr>
          <p:spPr>
            <a:xfrm rot="2282257">
              <a:off x="-438301" y="1997421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4C6B0B3A-273C-7604-7546-B52AEC49FC17}"/>
                </a:ext>
              </a:extLst>
            </p:cNvPr>
            <p:cNvSpPr/>
            <p:nvPr/>
          </p:nvSpPr>
          <p:spPr>
            <a:xfrm rot="2282257">
              <a:off x="-1313996" y="2255163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E564E225-1DE8-E8A5-74F4-3294AFAF3B99}"/>
              </a:ext>
            </a:extLst>
          </p:cNvPr>
          <p:cNvSpPr/>
          <p:nvPr/>
        </p:nvSpPr>
        <p:spPr>
          <a:xfrm>
            <a:off x="4775670" y="1821282"/>
            <a:ext cx="302281" cy="302281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606899F-7D58-D22D-F64B-376B50D6D44B}"/>
              </a:ext>
            </a:extLst>
          </p:cNvPr>
          <p:cNvSpPr/>
          <p:nvPr/>
        </p:nvSpPr>
        <p:spPr>
          <a:xfrm>
            <a:off x="4837093" y="3253244"/>
            <a:ext cx="302281" cy="302281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8E5069-0279-760C-2703-49DC109E2A08}"/>
              </a:ext>
            </a:extLst>
          </p:cNvPr>
          <p:cNvSpPr txBox="1"/>
          <p:nvPr/>
        </p:nvSpPr>
        <p:spPr>
          <a:xfrm>
            <a:off x="4259084" y="1821282"/>
            <a:ext cx="423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78454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F06C55-2589-2944-83A8-766FD59D4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696" y="642087"/>
            <a:ext cx="971518" cy="971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</p:cNvCxnSpPr>
          <p:nvPr/>
        </p:nvCxnSpPr>
        <p:spPr>
          <a:xfrm flipH="1">
            <a:off x="5068389" y="1365316"/>
            <a:ext cx="1419493" cy="2067895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EF30CD-7550-684E-810D-CABDC6B77A20}"/>
                  </a:ext>
                </a:extLst>
              </p:cNvPr>
              <p:cNvSpPr txBox="1"/>
              <p:nvPr/>
            </p:nvSpPr>
            <p:spPr>
              <a:xfrm>
                <a:off x="3483004" y="952606"/>
                <a:ext cx="29368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 =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X.sin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𝚹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EF30CD-7550-684E-810D-CABDC6B77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004" y="952606"/>
                <a:ext cx="2936834" cy="523220"/>
              </a:xfrm>
              <a:prstGeom prst="rect">
                <a:avLst/>
              </a:prstGeom>
              <a:blipFill>
                <a:blip r:embed="rId5"/>
                <a:stretch>
                  <a:fillRect t="-9524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7D2E30-0A9E-7B40-AB39-DB76EEBB30B6}"/>
              </a:ext>
            </a:extLst>
          </p:cNvPr>
          <p:cNvCxnSpPr>
            <a:cxnSpLocks/>
          </p:cNvCxnSpPr>
          <p:nvPr/>
        </p:nvCxnSpPr>
        <p:spPr>
          <a:xfrm flipH="1">
            <a:off x="839122" y="1365316"/>
            <a:ext cx="5648760" cy="205947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49859C-5AD2-9A4A-9271-93A9005EB2FE}"/>
              </a:ext>
            </a:extLst>
          </p:cNvPr>
          <p:cNvCxnSpPr>
            <a:cxnSpLocks/>
          </p:cNvCxnSpPr>
          <p:nvPr/>
        </p:nvCxnSpPr>
        <p:spPr>
          <a:xfrm>
            <a:off x="4501644" y="2092131"/>
            <a:ext cx="553681" cy="13984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/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𝚹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blipFill>
                <a:blip r:embed="rId6"/>
                <a:stretch>
                  <a:fillRect l="-21739" r="-26087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77638711-5141-C349-971F-A1C350E03722}"/>
              </a:ext>
            </a:extLst>
          </p:cNvPr>
          <p:cNvSpPr/>
          <p:nvPr/>
        </p:nvSpPr>
        <p:spPr>
          <a:xfrm rot="20240835">
            <a:off x="4571358" y="2052364"/>
            <a:ext cx="240929" cy="236966"/>
          </a:xfrm>
          <a:prstGeom prst="rect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823BB0-9A24-F845-90E5-7BA10C092A6B}"/>
              </a:ext>
            </a:extLst>
          </p:cNvPr>
          <p:cNvCxnSpPr>
            <a:cxnSpLocks/>
          </p:cNvCxnSpPr>
          <p:nvPr/>
        </p:nvCxnSpPr>
        <p:spPr>
          <a:xfrm flipH="1">
            <a:off x="4402183" y="1268815"/>
            <a:ext cx="1931266" cy="668243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0892CED-EBF1-EE4E-9FFD-5DAAF9E27B1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8FFD28-9060-4B40-B7B5-8D63EA552CFF}"/>
              </a:ext>
            </a:extLst>
          </p:cNvPr>
          <p:cNvSpPr txBox="1"/>
          <p:nvPr/>
        </p:nvSpPr>
        <p:spPr>
          <a:xfrm>
            <a:off x="5266263" y="172340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D4243A4-E609-5445-92EE-2289EFF5C5A2}"/>
              </a:ext>
            </a:extLst>
          </p:cNvPr>
          <p:cNvGrpSpPr/>
          <p:nvPr/>
        </p:nvGrpSpPr>
        <p:grpSpPr>
          <a:xfrm>
            <a:off x="5789279" y="2470777"/>
            <a:ext cx="1738749" cy="646333"/>
            <a:chOff x="3076833" y="4517309"/>
            <a:chExt cx="1738749" cy="64633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780BB78-8C28-0D4B-9CE4-EC548A2B8834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9D1165D-639A-CF47-8B7E-D1E14CB6CC0A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9D1165D-639A-CF47-8B7E-D1E14CB6CC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7"/>
                  <a:stretch>
                    <a:fillRect l="-7576" t="-5128" r="-3030" b="-410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08259A5-AA66-9144-A6AF-9D06734FECAA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08259A5-AA66-9144-A6AF-9D06734FEC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9091" t="-4000" r="-6494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92C0ADF-55E9-3B41-863A-B1806F7039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4088" y="717151"/>
            <a:ext cx="1821596" cy="74598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3C0FCFB-A7AF-1A83-F007-6E97C582663B}"/>
              </a:ext>
            </a:extLst>
          </p:cNvPr>
          <p:cNvCxnSpPr/>
          <p:nvPr/>
        </p:nvCxnSpPr>
        <p:spPr>
          <a:xfrm>
            <a:off x="4297680" y="1723407"/>
            <a:ext cx="968583" cy="248283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3BC1E8B-353B-8D69-2A05-11C9D3F062D9}"/>
              </a:ext>
            </a:extLst>
          </p:cNvPr>
          <p:cNvCxnSpPr/>
          <p:nvPr/>
        </p:nvCxnSpPr>
        <p:spPr>
          <a:xfrm>
            <a:off x="3667263" y="1937058"/>
            <a:ext cx="968583" cy="248283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2B3893C-6A71-265A-2B3B-3F7606BC6568}"/>
              </a:ext>
            </a:extLst>
          </p:cNvPr>
          <p:cNvCxnSpPr/>
          <p:nvPr/>
        </p:nvCxnSpPr>
        <p:spPr>
          <a:xfrm>
            <a:off x="3036846" y="2150709"/>
            <a:ext cx="968583" cy="248283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1EE657-F499-123D-22A5-B80D1AE98F08}"/>
              </a:ext>
            </a:extLst>
          </p:cNvPr>
          <p:cNvCxnSpPr/>
          <p:nvPr/>
        </p:nvCxnSpPr>
        <p:spPr>
          <a:xfrm>
            <a:off x="2406429" y="2364360"/>
            <a:ext cx="968583" cy="248283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7E04D2E-245A-A5CC-ABEB-DD43F23B19BB}"/>
              </a:ext>
            </a:extLst>
          </p:cNvPr>
          <p:cNvCxnSpPr/>
          <p:nvPr/>
        </p:nvCxnSpPr>
        <p:spPr>
          <a:xfrm>
            <a:off x="1776012" y="2578011"/>
            <a:ext cx="968583" cy="248283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A5453C-C9AD-4DFB-3DE3-1BB2162F4138}"/>
              </a:ext>
            </a:extLst>
          </p:cNvPr>
          <p:cNvCxnSpPr/>
          <p:nvPr/>
        </p:nvCxnSpPr>
        <p:spPr>
          <a:xfrm>
            <a:off x="1145595" y="2791662"/>
            <a:ext cx="968583" cy="248283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A11D4B6-B692-FBDA-ECC0-CFC4A0484D79}"/>
              </a:ext>
            </a:extLst>
          </p:cNvPr>
          <p:cNvSpPr txBox="1"/>
          <p:nvPr/>
        </p:nvSpPr>
        <p:spPr>
          <a:xfrm>
            <a:off x="0" y="5846980"/>
            <a:ext cx="9144000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Far-field approximation, Planar wave</a:t>
            </a:r>
          </a:p>
        </p:txBody>
      </p:sp>
    </p:spTree>
    <p:extLst>
      <p:ext uri="{BB962C8B-B14F-4D97-AF65-F5344CB8AC3E}">
        <p14:creationId xmlns:p14="http://schemas.microsoft.com/office/powerpoint/2010/main" val="412604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BC41B-84F9-A022-D6B6-C28B8EC64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5CBAF7-B6DE-B235-EB17-5AD53AFA2CA5}"/>
              </a:ext>
            </a:extLst>
          </p:cNvPr>
          <p:cNvSpPr txBox="1"/>
          <p:nvPr/>
        </p:nvSpPr>
        <p:spPr>
          <a:xfrm>
            <a:off x="0" y="3188870"/>
            <a:ext cx="9144000" cy="156966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Distance estimation (Ranging)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in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time-domain vs frequency-domain</a:t>
            </a:r>
          </a:p>
        </p:txBody>
      </p:sp>
    </p:spTree>
    <p:extLst>
      <p:ext uri="{BB962C8B-B14F-4D97-AF65-F5344CB8AC3E}">
        <p14:creationId xmlns:p14="http://schemas.microsoft.com/office/powerpoint/2010/main" val="35392917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05F85-CA16-38F4-2153-FBAB0B986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1CE0243-EFFA-BF3C-1FCA-227BA25EB0EA}"/>
              </a:ext>
            </a:extLst>
          </p:cNvPr>
          <p:cNvCxnSpPr>
            <a:cxnSpLocks/>
          </p:cNvCxnSpPr>
          <p:nvPr/>
        </p:nvCxnSpPr>
        <p:spPr>
          <a:xfrm>
            <a:off x="2756716" y="2975225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9C38A6-5619-7D54-1D1B-3FF3C2FD8418}"/>
              </a:ext>
            </a:extLst>
          </p:cNvPr>
          <p:cNvCxnSpPr/>
          <p:nvPr/>
        </p:nvCxnSpPr>
        <p:spPr>
          <a:xfrm flipV="1">
            <a:off x="2758993" y="868035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D317A98-B66E-CEBE-92A7-845411759FCF}"/>
              </a:ext>
            </a:extLst>
          </p:cNvPr>
          <p:cNvSpPr txBox="1"/>
          <p:nvPr/>
        </p:nvSpPr>
        <p:spPr>
          <a:xfrm rot="16200000">
            <a:off x="1903105" y="1764306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821C92-23F9-0D81-3555-1DF771ADDDF7}"/>
              </a:ext>
            </a:extLst>
          </p:cNvPr>
          <p:cNvSpPr txBox="1"/>
          <p:nvPr/>
        </p:nvSpPr>
        <p:spPr>
          <a:xfrm>
            <a:off x="3674737" y="3007722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(or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#)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4E5E41D-ED48-E739-E51A-3E641D144AE4}"/>
              </a:ext>
            </a:extLst>
          </p:cNvPr>
          <p:cNvGrpSpPr/>
          <p:nvPr/>
        </p:nvGrpSpPr>
        <p:grpSpPr>
          <a:xfrm>
            <a:off x="2748870" y="2481160"/>
            <a:ext cx="2811671" cy="18295"/>
            <a:chOff x="987797" y="2609095"/>
            <a:chExt cx="2811671" cy="1829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C694E66-926A-24BA-4331-DF92E71AFEE6}"/>
                </a:ext>
              </a:extLst>
            </p:cNvPr>
            <p:cNvCxnSpPr>
              <a:cxnSpLocks/>
            </p:cNvCxnSpPr>
            <p:nvPr/>
          </p:nvCxnSpPr>
          <p:spPr>
            <a:xfrm>
              <a:off x="1879815" y="2609095"/>
              <a:ext cx="1919653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DC5C2C6-913A-341F-0F5A-A9BC7EAD469E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6E1DA62-7371-59C5-6034-730D3170C482}"/>
              </a:ext>
            </a:extLst>
          </p:cNvPr>
          <p:cNvGrpSpPr/>
          <p:nvPr/>
        </p:nvGrpSpPr>
        <p:grpSpPr>
          <a:xfrm>
            <a:off x="3013993" y="2205217"/>
            <a:ext cx="554006" cy="518983"/>
            <a:chOff x="1375638" y="4308984"/>
            <a:chExt cx="6168107" cy="1762272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471E225-9F47-FE6C-7A74-8010CA474D78}"/>
                </a:ext>
              </a:extLst>
            </p:cNvPr>
            <p:cNvSpPr/>
            <p:nvPr/>
          </p:nvSpPr>
          <p:spPr>
            <a:xfrm>
              <a:off x="1375638" y="4308984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0E9607A-DA5D-F2B1-BDE6-1FAC80A36A61}"/>
                </a:ext>
              </a:extLst>
            </p:cNvPr>
            <p:cNvSpPr/>
            <p:nvPr/>
          </p:nvSpPr>
          <p:spPr>
            <a:xfrm>
              <a:off x="2916386" y="434556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728F1CE-D2F8-2560-4F5A-2577155C5D32}"/>
                </a:ext>
              </a:extLst>
            </p:cNvPr>
            <p:cNvSpPr/>
            <p:nvPr/>
          </p:nvSpPr>
          <p:spPr>
            <a:xfrm>
              <a:off x="4457134" y="434683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C41D1DE5-44BB-3B94-D180-BF6B79191AE6}"/>
                </a:ext>
              </a:extLst>
            </p:cNvPr>
            <p:cNvSpPr/>
            <p:nvPr/>
          </p:nvSpPr>
          <p:spPr>
            <a:xfrm>
              <a:off x="6002997" y="437060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D6ED988-0250-1172-02B8-C5C225E44D5B}"/>
              </a:ext>
            </a:extLst>
          </p:cNvPr>
          <p:cNvGrpSpPr/>
          <p:nvPr/>
        </p:nvGrpSpPr>
        <p:grpSpPr>
          <a:xfrm>
            <a:off x="4470381" y="2320035"/>
            <a:ext cx="554006" cy="322248"/>
            <a:chOff x="1375638" y="4308984"/>
            <a:chExt cx="6168107" cy="1762272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BEA51002-DDA7-CC39-1F8E-1BBF2803404F}"/>
                </a:ext>
              </a:extLst>
            </p:cNvPr>
            <p:cNvSpPr/>
            <p:nvPr/>
          </p:nvSpPr>
          <p:spPr>
            <a:xfrm>
              <a:off x="1375638" y="4308984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375845FA-4D84-43BA-E125-D6DC0929D480}"/>
                </a:ext>
              </a:extLst>
            </p:cNvPr>
            <p:cNvSpPr/>
            <p:nvPr/>
          </p:nvSpPr>
          <p:spPr>
            <a:xfrm>
              <a:off x="2916386" y="434556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6A7C270A-E1CD-7F34-67A1-78F02AAED0D9}"/>
                </a:ext>
              </a:extLst>
            </p:cNvPr>
            <p:cNvSpPr/>
            <p:nvPr/>
          </p:nvSpPr>
          <p:spPr>
            <a:xfrm>
              <a:off x="4457134" y="434683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3E27B07-4493-ACE9-4302-B42B69D04572}"/>
                </a:ext>
              </a:extLst>
            </p:cNvPr>
            <p:cNvSpPr/>
            <p:nvPr/>
          </p:nvSpPr>
          <p:spPr>
            <a:xfrm>
              <a:off x="6002997" y="437060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122" name="Picture 2">
            <a:extLst>
              <a:ext uri="{FF2B5EF4-FFF2-40B4-BE49-F238E27FC236}">
                <a16:creationId xmlns:a16="http://schemas.microsoft.com/office/drawing/2014/main" id="{575825E0-E01C-C4E0-71C3-249DE5248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526" y="148281"/>
            <a:ext cx="904926" cy="96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edan car model - Free transport icons">
            <a:extLst>
              <a:ext uri="{FF2B5EF4-FFF2-40B4-BE49-F238E27FC236}">
                <a16:creationId xmlns:a16="http://schemas.microsoft.com/office/drawing/2014/main" id="{C7FB3A67-680F-67EA-4FD6-16A894F32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5991" flipH="1">
            <a:off x="1649325" y="2101036"/>
            <a:ext cx="770094" cy="99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A65C196-5C7A-3B81-B8C8-0D86019CEA7B}"/>
              </a:ext>
            </a:extLst>
          </p:cNvPr>
          <p:cNvCxnSpPr/>
          <p:nvPr/>
        </p:nvCxnSpPr>
        <p:spPr>
          <a:xfrm flipV="1">
            <a:off x="3290766" y="1062680"/>
            <a:ext cx="576899" cy="1000898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B9E190D-0F9C-0C53-3CA2-8A28478628A4}"/>
              </a:ext>
            </a:extLst>
          </p:cNvPr>
          <p:cNvCxnSpPr>
            <a:cxnSpLocks/>
          </p:cNvCxnSpPr>
          <p:nvPr/>
        </p:nvCxnSpPr>
        <p:spPr>
          <a:xfrm>
            <a:off x="4215242" y="1066373"/>
            <a:ext cx="531912" cy="111715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838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0FA04B-76B9-449F-3A16-DD12E1A5C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336" y="0"/>
            <a:ext cx="6007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6015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75703-764C-12B2-8920-ED5146F0C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ABCA575-C049-BC77-C490-60CDBA4F32FF}"/>
              </a:ext>
            </a:extLst>
          </p:cNvPr>
          <p:cNvCxnSpPr>
            <a:cxnSpLocks/>
          </p:cNvCxnSpPr>
          <p:nvPr/>
        </p:nvCxnSpPr>
        <p:spPr>
          <a:xfrm>
            <a:off x="2756716" y="2975225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57E76D9-ED6E-9802-8846-CA234E632DED}"/>
              </a:ext>
            </a:extLst>
          </p:cNvPr>
          <p:cNvCxnSpPr/>
          <p:nvPr/>
        </p:nvCxnSpPr>
        <p:spPr>
          <a:xfrm flipV="1">
            <a:off x="2758993" y="868035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4AF9A39-B5BE-13B9-272E-D03A1D4E4B84}"/>
              </a:ext>
            </a:extLst>
          </p:cNvPr>
          <p:cNvSpPr txBox="1"/>
          <p:nvPr/>
        </p:nvSpPr>
        <p:spPr>
          <a:xfrm rot="16200000">
            <a:off x="1903105" y="1764306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C09B94-D118-0AA7-F96B-CB09DCCDC0B1}"/>
              </a:ext>
            </a:extLst>
          </p:cNvPr>
          <p:cNvSpPr txBox="1"/>
          <p:nvPr/>
        </p:nvSpPr>
        <p:spPr>
          <a:xfrm>
            <a:off x="3674737" y="3007722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(or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#)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62DD92E-B681-8EDD-D7A2-7C64CC12ACF8}"/>
              </a:ext>
            </a:extLst>
          </p:cNvPr>
          <p:cNvGrpSpPr/>
          <p:nvPr/>
        </p:nvGrpSpPr>
        <p:grpSpPr>
          <a:xfrm>
            <a:off x="2748870" y="2481160"/>
            <a:ext cx="2811671" cy="18295"/>
            <a:chOff x="987797" y="2609095"/>
            <a:chExt cx="2811671" cy="1829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0ECD1E0-D799-0F3B-FE10-6E44FFF84E69}"/>
                </a:ext>
              </a:extLst>
            </p:cNvPr>
            <p:cNvCxnSpPr>
              <a:cxnSpLocks/>
            </p:cNvCxnSpPr>
            <p:nvPr/>
          </p:nvCxnSpPr>
          <p:spPr>
            <a:xfrm>
              <a:off x="1879815" y="2609095"/>
              <a:ext cx="1919653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1980532-B6C1-C7C3-53B5-E2D07A6B135E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8A2DB83-E5F9-EB00-6AB1-170EE1F4F874}"/>
              </a:ext>
            </a:extLst>
          </p:cNvPr>
          <p:cNvGrpSpPr/>
          <p:nvPr/>
        </p:nvGrpSpPr>
        <p:grpSpPr>
          <a:xfrm>
            <a:off x="3013993" y="2205217"/>
            <a:ext cx="554006" cy="518983"/>
            <a:chOff x="1375638" y="4308984"/>
            <a:chExt cx="6168107" cy="1762272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7F6235E-4EF4-1F9B-0934-30F9091A6FFE}"/>
                </a:ext>
              </a:extLst>
            </p:cNvPr>
            <p:cNvSpPr/>
            <p:nvPr/>
          </p:nvSpPr>
          <p:spPr>
            <a:xfrm>
              <a:off x="1375638" y="4308984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743A135-3290-0973-3676-645BA7E4E22C}"/>
                </a:ext>
              </a:extLst>
            </p:cNvPr>
            <p:cNvSpPr/>
            <p:nvPr/>
          </p:nvSpPr>
          <p:spPr>
            <a:xfrm>
              <a:off x="2916386" y="434556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EBC9FF8-4C79-EDCB-3B6A-5C4AEC087C5F}"/>
                </a:ext>
              </a:extLst>
            </p:cNvPr>
            <p:cNvSpPr/>
            <p:nvPr/>
          </p:nvSpPr>
          <p:spPr>
            <a:xfrm>
              <a:off x="4457134" y="434683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7A25A1F5-27DC-0A70-AEAD-DFE165B629BA}"/>
                </a:ext>
              </a:extLst>
            </p:cNvPr>
            <p:cNvSpPr/>
            <p:nvPr/>
          </p:nvSpPr>
          <p:spPr>
            <a:xfrm>
              <a:off x="6002997" y="437060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F9592F3-0E28-6579-2CB3-24EB02D8F1C2}"/>
              </a:ext>
            </a:extLst>
          </p:cNvPr>
          <p:cNvGrpSpPr/>
          <p:nvPr/>
        </p:nvGrpSpPr>
        <p:grpSpPr>
          <a:xfrm>
            <a:off x="4470381" y="2320035"/>
            <a:ext cx="554006" cy="322248"/>
            <a:chOff x="1375638" y="4308984"/>
            <a:chExt cx="6168107" cy="1762272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4BA856C-A3EC-33C1-C4E9-DD132E5F93E2}"/>
                </a:ext>
              </a:extLst>
            </p:cNvPr>
            <p:cNvSpPr/>
            <p:nvPr/>
          </p:nvSpPr>
          <p:spPr>
            <a:xfrm>
              <a:off x="1375638" y="4308984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54BC648-4EDF-AA7F-E9ED-AAF3BB0E52C8}"/>
                </a:ext>
              </a:extLst>
            </p:cNvPr>
            <p:cNvSpPr/>
            <p:nvPr/>
          </p:nvSpPr>
          <p:spPr>
            <a:xfrm>
              <a:off x="2916386" y="434556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1FA2749-9807-C1B0-B6A9-24E385E12CF1}"/>
                </a:ext>
              </a:extLst>
            </p:cNvPr>
            <p:cNvSpPr/>
            <p:nvPr/>
          </p:nvSpPr>
          <p:spPr>
            <a:xfrm>
              <a:off x="4457134" y="434683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F605706-2D53-86DE-3F9C-F1BC8A89CDA0}"/>
                </a:ext>
              </a:extLst>
            </p:cNvPr>
            <p:cNvSpPr/>
            <p:nvPr/>
          </p:nvSpPr>
          <p:spPr>
            <a:xfrm>
              <a:off x="6002997" y="437060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8FC499A-9A21-02A2-857B-63A1F6B11E93}"/>
              </a:ext>
            </a:extLst>
          </p:cNvPr>
          <p:cNvCxnSpPr/>
          <p:nvPr/>
        </p:nvCxnSpPr>
        <p:spPr>
          <a:xfrm>
            <a:off x="3013993" y="1717589"/>
            <a:ext cx="1456388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0F01E8B-57AF-C562-B923-915ABACBEDF7}"/>
              </a:ext>
            </a:extLst>
          </p:cNvPr>
          <p:cNvSpPr txBox="1"/>
          <p:nvPr/>
        </p:nvSpPr>
        <p:spPr>
          <a:xfrm>
            <a:off x="3073194" y="1367258"/>
            <a:ext cx="1203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delay</a:t>
            </a:r>
          </a:p>
        </p:txBody>
      </p:sp>
    </p:spTree>
    <p:extLst>
      <p:ext uri="{BB962C8B-B14F-4D97-AF65-F5344CB8AC3E}">
        <p14:creationId xmlns:p14="http://schemas.microsoft.com/office/powerpoint/2010/main" val="1816808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F9A60-545E-3CD5-2B04-E22F5789F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159529B-7501-3C03-A52D-B734695936C7}"/>
              </a:ext>
            </a:extLst>
          </p:cNvPr>
          <p:cNvCxnSpPr>
            <a:cxnSpLocks/>
          </p:cNvCxnSpPr>
          <p:nvPr/>
        </p:nvCxnSpPr>
        <p:spPr>
          <a:xfrm>
            <a:off x="2756716" y="2975225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B5AC432-DEFD-7AE8-CF09-5E1F06A522E0}"/>
              </a:ext>
            </a:extLst>
          </p:cNvPr>
          <p:cNvCxnSpPr/>
          <p:nvPr/>
        </p:nvCxnSpPr>
        <p:spPr>
          <a:xfrm flipV="1">
            <a:off x="2758993" y="868035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2999C89-EB76-D6CA-E2D8-38E0FBE40E0B}"/>
              </a:ext>
            </a:extLst>
          </p:cNvPr>
          <p:cNvSpPr txBox="1"/>
          <p:nvPr/>
        </p:nvSpPr>
        <p:spPr>
          <a:xfrm rot="16200000">
            <a:off x="1903105" y="1764306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CCA78A-D474-0C45-C9B3-13CD659DECE7}"/>
              </a:ext>
            </a:extLst>
          </p:cNvPr>
          <p:cNvSpPr txBox="1"/>
          <p:nvPr/>
        </p:nvSpPr>
        <p:spPr>
          <a:xfrm>
            <a:off x="3674737" y="3007722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(or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#)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D331B3A-D202-1BE4-5C71-12EE15DE251B}"/>
              </a:ext>
            </a:extLst>
          </p:cNvPr>
          <p:cNvGrpSpPr/>
          <p:nvPr/>
        </p:nvGrpSpPr>
        <p:grpSpPr>
          <a:xfrm>
            <a:off x="2748870" y="2481160"/>
            <a:ext cx="2811671" cy="18295"/>
            <a:chOff x="987797" y="2609095"/>
            <a:chExt cx="2811671" cy="1829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D52C1BC-B472-C836-5396-C851389C7C18}"/>
                </a:ext>
              </a:extLst>
            </p:cNvPr>
            <p:cNvCxnSpPr>
              <a:cxnSpLocks/>
            </p:cNvCxnSpPr>
            <p:nvPr/>
          </p:nvCxnSpPr>
          <p:spPr>
            <a:xfrm>
              <a:off x="1879815" y="2609095"/>
              <a:ext cx="1919653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57D5B0C-5482-D545-40EF-E9E6958F987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FF65065-02C4-052A-D34D-D8E2DAAEE828}"/>
              </a:ext>
            </a:extLst>
          </p:cNvPr>
          <p:cNvGrpSpPr/>
          <p:nvPr/>
        </p:nvGrpSpPr>
        <p:grpSpPr>
          <a:xfrm>
            <a:off x="3013993" y="2205217"/>
            <a:ext cx="554006" cy="518983"/>
            <a:chOff x="1375638" y="4308984"/>
            <a:chExt cx="6168107" cy="1762272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67A4C406-E5FA-A0D6-6243-4B8B77C6C1A2}"/>
                </a:ext>
              </a:extLst>
            </p:cNvPr>
            <p:cNvSpPr/>
            <p:nvPr/>
          </p:nvSpPr>
          <p:spPr>
            <a:xfrm>
              <a:off x="1375638" y="4308984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C96DF70-B331-2DAD-F91A-34A1A6DB9068}"/>
                </a:ext>
              </a:extLst>
            </p:cNvPr>
            <p:cNvSpPr/>
            <p:nvPr/>
          </p:nvSpPr>
          <p:spPr>
            <a:xfrm>
              <a:off x="2916386" y="434556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6728C2D-05EF-4C7D-B97D-8B0F3FA9B5FA}"/>
                </a:ext>
              </a:extLst>
            </p:cNvPr>
            <p:cNvSpPr/>
            <p:nvPr/>
          </p:nvSpPr>
          <p:spPr>
            <a:xfrm>
              <a:off x="4457134" y="434683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59E2F3A8-E779-DB5F-B3B7-0845527D9A10}"/>
                </a:ext>
              </a:extLst>
            </p:cNvPr>
            <p:cNvSpPr/>
            <p:nvPr/>
          </p:nvSpPr>
          <p:spPr>
            <a:xfrm>
              <a:off x="6002997" y="437060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7D869A1-D76A-023F-89FF-10A5A05D1075}"/>
              </a:ext>
            </a:extLst>
          </p:cNvPr>
          <p:cNvGrpSpPr/>
          <p:nvPr/>
        </p:nvGrpSpPr>
        <p:grpSpPr>
          <a:xfrm>
            <a:off x="4470381" y="2320035"/>
            <a:ext cx="554006" cy="322248"/>
            <a:chOff x="1375638" y="4308984"/>
            <a:chExt cx="6168107" cy="1762272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B2D2682-739C-AA65-0D9C-1A9BCB6AABD5}"/>
                </a:ext>
              </a:extLst>
            </p:cNvPr>
            <p:cNvSpPr/>
            <p:nvPr/>
          </p:nvSpPr>
          <p:spPr>
            <a:xfrm>
              <a:off x="1375638" y="4308984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6E6F564-A086-4915-47A7-9E6DCE0B4AEE}"/>
                </a:ext>
              </a:extLst>
            </p:cNvPr>
            <p:cNvSpPr/>
            <p:nvPr/>
          </p:nvSpPr>
          <p:spPr>
            <a:xfrm>
              <a:off x="2916386" y="434556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22912D4D-2B1A-3117-837D-C14A5997CD8C}"/>
                </a:ext>
              </a:extLst>
            </p:cNvPr>
            <p:cNvSpPr/>
            <p:nvPr/>
          </p:nvSpPr>
          <p:spPr>
            <a:xfrm>
              <a:off x="4457134" y="434683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F0635E3A-1532-6304-56EC-1497AEAC2F6E}"/>
                </a:ext>
              </a:extLst>
            </p:cNvPr>
            <p:cNvSpPr/>
            <p:nvPr/>
          </p:nvSpPr>
          <p:spPr>
            <a:xfrm>
              <a:off x="6002997" y="437060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30A55EC-25A1-EBB3-5DF0-C9F2F3551910}"/>
              </a:ext>
            </a:extLst>
          </p:cNvPr>
          <p:cNvCxnSpPr/>
          <p:nvPr/>
        </p:nvCxnSpPr>
        <p:spPr>
          <a:xfrm>
            <a:off x="3013993" y="1717589"/>
            <a:ext cx="1456388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925765C-F42D-928A-5DB0-3FA89B0DB5E5}"/>
              </a:ext>
            </a:extLst>
          </p:cNvPr>
          <p:cNvSpPr txBox="1"/>
          <p:nvPr/>
        </p:nvSpPr>
        <p:spPr>
          <a:xfrm>
            <a:off x="3073194" y="1367258"/>
            <a:ext cx="1203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delay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5E652A-7030-403F-30B7-0807FC068E78}"/>
              </a:ext>
            </a:extLst>
          </p:cNvPr>
          <p:cNvCxnSpPr>
            <a:cxnSpLocks/>
          </p:cNvCxnSpPr>
          <p:nvPr/>
        </p:nvCxnSpPr>
        <p:spPr>
          <a:xfrm>
            <a:off x="512100" y="6019106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E197D06-666B-078C-30DB-16EEE0319352}"/>
              </a:ext>
            </a:extLst>
          </p:cNvPr>
          <p:cNvCxnSpPr/>
          <p:nvPr/>
        </p:nvCxnSpPr>
        <p:spPr>
          <a:xfrm flipV="1">
            <a:off x="514377" y="3899559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4" name="Freeform 13">
            <a:extLst>
              <a:ext uri="{FF2B5EF4-FFF2-40B4-BE49-F238E27FC236}">
                <a16:creationId xmlns:a16="http://schemas.microsoft.com/office/drawing/2014/main" id="{BDC0BFCB-A705-54DE-912F-B4805FC48033}"/>
              </a:ext>
            </a:extLst>
          </p:cNvPr>
          <p:cNvSpPr/>
          <p:nvPr/>
        </p:nvSpPr>
        <p:spPr>
          <a:xfrm>
            <a:off x="1285103" y="2644346"/>
            <a:ext cx="1705232" cy="1643449"/>
          </a:xfrm>
          <a:custGeom>
            <a:avLst/>
            <a:gdLst>
              <a:gd name="connsiteX0" fmla="*/ 1705232 w 1705232"/>
              <a:gd name="connsiteY0" fmla="*/ 0 h 1643449"/>
              <a:gd name="connsiteX1" fmla="*/ 370702 w 1705232"/>
              <a:gd name="connsiteY1" fmla="*/ 753762 h 1643449"/>
              <a:gd name="connsiteX2" fmla="*/ 0 w 1705232"/>
              <a:gd name="connsiteY2" fmla="*/ 1643449 h 16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5232" h="1643449">
                <a:moveTo>
                  <a:pt x="1705232" y="0"/>
                </a:moveTo>
                <a:cubicBezTo>
                  <a:pt x="1180069" y="239927"/>
                  <a:pt x="654907" y="479854"/>
                  <a:pt x="370702" y="753762"/>
                </a:cubicBezTo>
                <a:cubicBezTo>
                  <a:pt x="86497" y="1027670"/>
                  <a:pt x="43248" y="1335559"/>
                  <a:pt x="0" y="1643449"/>
                </a:cubicBezTo>
              </a:path>
            </a:pathLst>
          </a:custGeom>
          <a:noFill/>
          <a:ln w="28575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4817FE1C-F25F-F489-5641-A80B43061FEB}"/>
              </a:ext>
            </a:extLst>
          </p:cNvPr>
          <p:cNvSpPr/>
          <p:nvPr/>
        </p:nvSpPr>
        <p:spPr>
          <a:xfrm>
            <a:off x="531340" y="4485416"/>
            <a:ext cx="1445741" cy="1519968"/>
          </a:xfrm>
          <a:custGeom>
            <a:avLst/>
            <a:gdLst>
              <a:gd name="connsiteX0" fmla="*/ 0 w 1445741"/>
              <a:gd name="connsiteY0" fmla="*/ 1519968 h 1519968"/>
              <a:gd name="connsiteX1" fmla="*/ 580768 w 1445741"/>
              <a:gd name="connsiteY1" fmla="*/ 1149266 h 1519968"/>
              <a:gd name="connsiteX2" fmla="*/ 778476 w 1445741"/>
              <a:gd name="connsiteY2" fmla="*/ 87 h 1519968"/>
              <a:gd name="connsiteX3" fmla="*/ 852616 w 1445741"/>
              <a:gd name="connsiteY3" fmla="*/ 1211049 h 1519968"/>
              <a:gd name="connsiteX4" fmla="*/ 1445741 w 1445741"/>
              <a:gd name="connsiteY4" fmla="*/ 1507612 h 151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5741" h="1519968">
                <a:moveTo>
                  <a:pt x="0" y="1519968"/>
                </a:moveTo>
                <a:cubicBezTo>
                  <a:pt x="225511" y="1461273"/>
                  <a:pt x="451022" y="1402579"/>
                  <a:pt x="580768" y="1149266"/>
                </a:cubicBezTo>
                <a:cubicBezTo>
                  <a:pt x="710514" y="895952"/>
                  <a:pt x="733168" y="-10210"/>
                  <a:pt x="778476" y="87"/>
                </a:cubicBezTo>
                <a:cubicBezTo>
                  <a:pt x="823784" y="10384"/>
                  <a:pt x="741405" y="959795"/>
                  <a:pt x="852616" y="1211049"/>
                </a:cubicBezTo>
                <a:cubicBezTo>
                  <a:pt x="963827" y="1462303"/>
                  <a:pt x="1204784" y="1484957"/>
                  <a:pt x="1445741" y="150761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B28918-9195-0D8C-7521-EB02071753DF}"/>
              </a:ext>
            </a:extLst>
          </p:cNvPr>
          <p:cNvSpPr txBox="1"/>
          <p:nvPr/>
        </p:nvSpPr>
        <p:spPr>
          <a:xfrm>
            <a:off x="1804751" y="5989965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F07862-5D33-6F91-9A57-88262F7F15F4}"/>
              </a:ext>
            </a:extLst>
          </p:cNvPr>
          <p:cNvSpPr txBox="1"/>
          <p:nvPr/>
        </p:nvSpPr>
        <p:spPr>
          <a:xfrm>
            <a:off x="1360626" y="6344727"/>
            <a:ext cx="6773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difference will you see in frequency domain?</a:t>
            </a:r>
          </a:p>
        </p:txBody>
      </p:sp>
    </p:spTree>
    <p:extLst>
      <p:ext uri="{BB962C8B-B14F-4D97-AF65-F5344CB8AC3E}">
        <p14:creationId xmlns:p14="http://schemas.microsoft.com/office/powerpoint/2010/main" val="35875753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B9389-86AB-9CDE-30F7-9CEAE000A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C31AE04-47AB-5C21-041D-FB8AF089C251}"/>
              </a:ext>
            </a:extLst>
          </p:cNvPr>
          <p:cNvCxnSpPr>
            <a:cxnSpLocks/>
          </p:cNvCxnSpPr>
          <p:nvPr/>
        </p:nvCxnSpPr>
        <p:spPr>
          <a:xfrm>
            <a:off x="2756716" y="2975225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F3CBB4-6AA6-6DC4-D1EB-33799B048F20}"/>
              </a:ext>
            </a:extLst>
          </p:cNvPr>
          <p:cNvCxnSpPr/>
          <p:nvPr/>
        </p:nvCxnSpPr>
        <p:spPr>
          <a:xfrm flipV="1">
            <a:off x="2758993" y="868035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E6A0F0C-3465-94BE-CFC1-C2B340745322}"/>
              </a:ext>
            </a:extLst>
          </p:cNvPr>
          <p:cNvSpPr txBox="1"/>
          <p:nvPr/>
        </p:nvSpPr>
        <p:spPr>
          <a:xfrm rot="16200000">
            <a:off x="1903105" y="1764306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145ACC-4033-9B6B-86DF-FA5AB70A9BF4}"/>
              </a:ext>
            </a:extLst>
          </p:cNvPr>
          <p:cNvSpPr txBox="1"/>
          <p:nvPr/>
        </p:nvSpPr>
        <p:spPr>
          <a:xfrm>
            <a:off x="3674737" y="3007722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(or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#)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351D209-1E2B-5921-E2EC-35247DB6DCE2}"/>
              </a:ext>
            </a:extLst>
          </p:cNvPr>
          <p:cNvGrpSpPr/>
          <p:nvPr/>
        </p:nvGrpSpPr>
        <p:grpSpPr>
          <a:xfrm>
            <a:off x="2748870" y="2481160"/>
            <a:ext cx="2811671" cy="18295"/>
            <a:chOff x="987797" y="2609095"/>
            <a:chExt cx="2811671" cy="1829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3F86CC0-7E02-2961-3273-F80A6773C796}"/>
                </a:ext>
              </a:extLst>
            </p:cNvPr>
            <p:cNvCxnSpPr>
              <a:cxnSpLocks/>
            </p:cNvCxnSpPr>
            <p:nvPr/>
          </p:nvCxnSpPr>
          <p:spPr>
            <a:xfrm>
              <a:off x="1879815" y="2609095"/>
              <a:ext cx="1919653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E3E9947-AE0A-7E60-2A91-AAC3136F6025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48B8A84-C574-2586-F9AC-9CE38BBD7726}"/>
              </a:ext>
            </a:extLst>
          </p:cNvPr>
          <p:cNvGrpSpPr/>
          <p:nvPr/>
        </p:nvGrpSpPr>
        <p:grpSpPr>
          <a:xfrm>
            <a:off x="3013993" y="2205217"/>
            <a:ext cx="554006" cy="518983"/>
            <a:chOff x="1375638" y="4308984"/>
            <a:chExt cx="6168107" cy="1762272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FED3A3C0-4B2A-47A3-7373-FB1CA76D26D8}"/>
                </a:ext>
              </a:extLst>
            </p:cNvPr>
            <p:cNvSpPr/>
            <p:nvPr/>
          </p:nvSpPr>
          <p:spPr>
            <a:xfrm>
              <a:off x="1375638" y="4308984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0D9F68C-697A-BB61-142E-1010A8483DCF}"/>
                </a:ext>
              </a:extLst>
            </p:cNvPr>
            <p:cNvSpPr/>
            <p:nvPr/>
          </p:nvSpPr>
          <p:spPr>
            <a:xfrm>
              <a:off x="2916386" y="434556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8772BC6-6DC8-F8B1-64AC-26A5EB030E85}"/>
                </a:ext>
              </a:extLst>
            </p:cNvPr>
            <p:cNvSpPr/>
            <p:nvPr/>
          </p:nvSpPr>
          <p:spPr>
            <a:xfrm>
              <a:off x="4457134" y="434683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CD45D84-C1AC-ECFE-4E59-4F35EDC4217B}"/>
                </a:ext>
              </a:extLst>
            </p:cNvPr>
            <p:cNvSpPr/>
            <p:nvPr/>
          </p:nvSpPr>
          <p:spPr>
            <a:xfrm>
              <a:off x="6002997" y="437060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5E5298D-0C65-0DC9-63C8-10C3E3175E78}"/>
              </a:ext>
            </a:extLst>
          </p:cNvPr>
          <p:cNvCxnSpPr>
            <a:cxnSpLocks/>
          </p:cNvCxnSpPr>
          <p:nvPr/>
        </p:nvCxnSpPr>
        <p:spPr>
          <a:xfrm>
            <a:off x="512100" y="6019106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1484980-4244-ADAB-5812-EE3524399F75}"/>
              </a:ext>
            </a:extLst>
          </p:cNvPr>
          <p:cNvCxnSpPr/>
          <p:nvPr/>
        </p:nvCxnSpPr>
        <p:spPr>
          <a:xfrm flipV="1">
            <a:off x="514377" y="3899559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4" name="Freeform 13">
            <a:extLst>
              <a:ext uri="{FF2B5EF4-FFF2-40B4-BE49-F238E27FC236}">
                <a16:creationId xmlns:a16="http://schemas.microsoft.com/office/drawing/2014/main" id="{9A6D18DF-6243-B8C6-B65A-020A1B9D32F1}"/>
              </a:ext>
            </a:extLst>
          </p:cNvPr>
          <p:cNvSpPr/>
          <p:nvPr/>
        </p:nvSpPr>
        <p:spPr>
          <a:xfrm>
            <a:off x="1285103" y="2644346"/>
            <a:ext cx="1705232" cy="1643449"/>
          </a:xfrm>
          <a:custGeom>
            <a:avLst/>
            <a:gdLst>
              <a:gd name="connsiteX0" fmla="*/ 1705232 w 1705232"/>
              <a:gd name="connsiteY0" fmla="*/ 0 h 1643449"/>
              <a:gd name="connsiteX1" fmla="*/ 370702 w 1705232"/>
              <a:gd name="connsiteY1" fmla="*/ 753762 h 1643449"/>
              <a:gd name="connsiteX2" fmla="*/ 0 w 1705232"/>
              <a:gd name="connsiteY2" fmla="*/ 1643449 h 16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5232" h="1643449">
                <a:moveTo>
                  <a:pt x="1705232" y="0"/>
                </a:moveTo>
                <a:cubicBezTo>
                  <a:pt x="1180069" y="239927"/>
                  <a:pt x="654907" y="479854"/>
                  <a:pt x="370702" y="753762"/>
                </a:cubicBezTo>
                <a:cubicBezTo>
                  <a:pt x="86497" y="1027670"/>
                  <a:pt x="43248" y="1335559"/>
                  <a:pt x="0" y="1643449"/>
                </a:cubicBezTo>
              </a:path>
            </a:pathLst>
          </a:custGeom>
          <a:noFill/>
          <a:ln w="28575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485D7383-279D-B1F1-31E3-A8F5FF8BBF9E}"/>
              </a:ext>
            </a:extLst>
          </p:cNvPr>
          <p:cNvSpPr/>
          <p:nvPr/>
        </p:nvSpPr>
        <p:spPr>
          <a:xfrm>
            <a:off x="531340" y="4485416"/>
            <a:ext cx="1445741" cy="1519968"/>
          </a:xfrm>
          <a:custGeom>
            <a:avLst/>
            <a:gdLst>
              <a:gd name="connsiteX0" fmla="*/ 0 w 1445741"/>
              <a:gd name="connsiteY0" fmla="*/ 1519968 h 1519968"/>
              <a:gd name="connsiteX1" fmla="*/ 580768 w 1445741"/>
              <a:gd name="connsiteY1" fmla="*/ 1149266 h 1519968"/>
              <a:gd name="connsiteX2" fmla="*/ 778476 w 1445741"/>
              <a:gd name="connsiteY2" fmla="*/ 87 h 1519968"/>
              <a:gd name="connsiteX3" fmla="*/ 852616 w 1445741"/>
              <a:gd name="connsiteY3" fmla="*/ 1211049 h 1519968"/>
              <a:gd name="connsiteX4" fmla="*/ 1445741 w 1445741"/>
              <a:gd name="connsiteY4" fmla="*/ 1507612 h 151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5741" h="1519968">
                <a:moveTo>
                  <a:pt x="0" y="1519968"/>
                </a:moveTo>
                <a:cubicBezTo>
                  <a:pt x="225511" y="1461273"/>
                  <a:pt x="451022" y="1402579"/>
                  <a:pt x="580768" y="1149266"/>
                </a:cubicBezTo>
                <a:cubicBezTo>
                  <a:pt x="710514" y="895952"/>
                  <a:pt x="733168" y="-10210"/>
                  <a:pt x="778476" y="87"/>
                </a:cubicBezTo>
                <a:cubicBezTo>
                  <a:pt x="823784" y="10384"/>
                  <a:pt x="741405" y="959795"/>
                  <a:pt x="852616" y="1211049"/>
                </a:cubicBezTo>
                <a:cubicBezTo>
                  <a:pt x="963827" y="1462303"/>
                  <a:pt x="1204784" y="1484957"/>
                  <a:pt x="1445741" y="150761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A33B58C-7834-D45D-271A-CA53AC21C767}"/>
              </a:ext>
            </a:extLst>
          </p:cNvPr>
          <p:cNvCxnSpPr>
            <a:cxnSpLocks/>
          </p:cNvCxnSpPr>
          <p:nvPr/>
        </p:nvCxnSpPr>
        <p:spPr>
          <a:xfrm>
            <a:off x="5174716" y="6005384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7BB028A-4A02-2915-705D-FCA48DF91E96}"/>
              </a:ext>
            </a:extLst>
          </p:cNvPr>
          <p:cNvCxnSpPr/>
          <p:nvPr/>
        </p:nvCxnSpPr>
        <p:spPr>
          <a:xfrm flipV="1">
            <a:off x="5176993" y="3885837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8" name="Freeform 17">
            <a:extLst>
              <a:ext uri="{FF2B5EF4-FFF2-40B4-BE49-F238E27FC236}">
                <a16:creationId xmlns:a16="http://schemas.microsoft.com/office/drawing/2014/main" id="{A295D13E-E33E-570D-2C16-73F3389B0FC3}"/>
              </a:ext>
            </a:extLst>
          </p:cNvPr>
          <p:cNvSpPr/>
          <p:nvPr/>
        </p:nvSpPr>
        <p:spPr>
          <a:xfrm>
            <a:off x="5193956" y="4471694"/>
            <a:ext cx="1445741" cy="1519968"/>
          </a:xfrm>
          <a:custGeom>
            <a:avLst/>
            <a:gdLst>
              <a:gd name="connsiteX0" fmla="*/ 0 w 1445741"/>
              <a:gd name="connsiteY0" fmla="*/ 1519968 h 1519968"/>
              <a:gd name="connsiteX1" fmla="*/ 580768 w 1445741"/>
              <a:gd name="connsiteY1" fmla="*/ 1149266 h 1519968"/>
              <a:gd name="connsiteX2" fmla="*/ 778476 w 1445741"/>
              <a:gd name="connsiteY2" fmla="*/ 87 h 1519968"/>
              <a:gd name="connsiteX3" fmla="*/ 852616 w 1445741"/>
              <a:gd name="connsiteY3" fmla="*/ 1211049 h 1519968"/>
              <a:gd name="connsiteX4" fmla="*/ 1445741 w 1445741"/>
              <a:gd name="connsiteY4" fmla="*/ 1507612 h 151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5741" h="1519968">
                <a:moveTo>
                  <a:pt x="0" y="1519968"/>
                </a:moveTo>
                <a:cubicBezTo>
                  <a:pt x="225511" y="1461273"/>
                  <a:pt x="451022" y="1402579"/>
                  <a:pt x="580768" y="1149266"/>
                </a:cubicBezTo>
                <a:cubicBezTo>
                  <a:pt x="710514" y="895952"/>
                  <a:pt x="733168" y="-10210"/>
                  <a:pt x="778476" y="87"/>
                </a:cubicBezTo>
                <a:cubicBezTo>
                  <a:pt x="823784" y="10384"/>
                  <a:pt x="741405" y="959795"/>
                  <a:pt x="852616" y="1211049"/>
                </a:cubicBezTo>
                <a:cubicBezTo>
                  <a:pt x="963827" y="1462303"/>
                  <a:pt x="1204784" y="1484957"/>
                  <a:pt x="1445741" y="1507612"/>
                </a:cubicBezTo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4D4897-20EB-E8B8-D55D-102280CC96E7}"/>
              </a:ext>
            </a:extLst>
          </p:cNvPr>
          <p:cNvSpPr txBox="1"/>
          <p:nvPr/>
        </p:nvSpPr>
        <p:spPr>
          <a:xfrm>
            <a:off x="6484329" y="5991662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FDD49B-B6C6-F483-4A01-1B12AE5162A7}"/>
              </a:ext>
            </a:extLst>
          </p:cNvPr>
          <p:cNvSpPr txBox="1"/>
          <p:nvPr/>
        </p:nvSpPr>
        <p:spPr>
          <a:xfrm>
            <a:off x="1804751" y="5989965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Freq.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95EF1D0-3CDB-C209-1968-4CF2BD2EDD4F}"/>
              </a:ext>
            </a:extLst>
          </p:cNvPr>
          <p:cNvSpPr/>
          <p:nvPr/>
        </p:nvSpPr>
        <p:spPr>
          <a:xfrm>
            <a:off x="6011673" y="2607275"/>
            <a:ext cx="1545303" cy="1643449"/>
          </a:xfrm>
          <a:custGeom>
            <a:avLst/>
            <a:gdLst>
              <a:gd name="connsiteX0" fmla="*/ 1705232 w 1705232"/>
              <a:gd name="connsiteY0" fmla="*/ 0 h 1643449"/>
              <a:gd name="connsiteX1" fmla="*/ 370702 w 1705232"/>
              <a:gd name="connsiteY1" fmla="*/ 753762 h 1643449"/>
              <a:gd name="connsiteX2" fmla="*/ 0 w 1705232"/>
              <a:gd name="connsiteY2" fmla="*/ 1643449 h 16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5232" h="1643449">
                <a:moveTo>
                  <a:pt x="1705232" y="0"/>
                </a:moveTo>
                <a:cubicBezTo>
                  <a:pt x="1180069" y="239927"/>
                  <a:pt x="654907" y="479854"/>
                  <a:pt x="370702" y="753762"/>
                </a:cubicBezTo>
                <a:cubicBezTo>
                  <a:pt x="86497" y="1027670"/>
                  <a:pt x="43248" y="1335559"/>
                  <a:pt x="0" y="1643449"/>
                </a:cubicBezTo>
              </a:path>
            </a:pathLst>
          </a:custGeom>
          <a:noFill/>
          <a:ln w="28575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74828D-BAD8-DE3E-5426-E8C8257EFC57}"/>
              </a:ext>
            </a:extLst>
          </p:cNvPr>
          <p:cNvSpPr txBox="1"/>
          <p:nvPr/>
        </p:nvSpPr>
        <p:spPr>
          <a:xfrm>
            <a:off x="1360626" y="6344727"/>
            <a:ext cx="6773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difference will you see in frequency domain?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3B3B64-61A6-463F-F4A1-83BAB656C24B}"/>
              </a:ext>
            </a:extLst>
          </p:cNvPr>
          <p:cNvCxnSpPr>
            <a:cxnSpLocks/>
          </p:cNvCxnSpPr>
          <p:nvPr/>
        </p:nvCxnSpPr>
        <p:spPr>
          <a:xfrm>
            <a:off x="5985939" y="2929784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4FD3191-23EE-AA90-984F-65505FD35AB6}"/>
              </a:ext>
            </a:extLst>
          </p:cNvPr>
          <p:cNvCxnSpPr/>
          <p:nvPr/>
        </p:nvCxnSpPr>
        <p:spPr>
          <a:xfrm flipV="1">
            <a:off x="5988216" y="822594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FEFAB13-16CB-8214-95D6-CC9EA4DFECB7}"/>
              </a:ext>
            </a:extLst>
          </p:cNvPr>
          <p:cNvSpPr txBox="1"/>
          <p:nvPr/>
        </p:nvSpPr>
        <p:spPr>
          <a:xfrm rot="16200000">
            <a:off x="5132328" y="171886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83B5972-5C64-06FB-A80F-0B88DE7BA715}"/>
              </a:ext>
            </a:extLst>
          </p:cNvPr>
          <p:cNvSpPr txBox="1"/>
          <p:nvPr/>
        </p:nvSpPr>
        <p:spPr>
          <a:xfrm>
            <a:off x="6903960" y="2962281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(or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#)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4432F7F-BB3A-8A09-AD65-F7F8A23BAFFB}"/>
              </a:ext>
            </a:extLst>
          </p:cNvPr>
          <p:cNvGrpSpPr/>
          <p:nvPr/>
        </p:nvGrpSpPr>
        <p:grpSpPr>
          <a:xfrm>
            <a:off x="5978093" y="2435719"/>
            <a:ext cx="2811671" cy="18295"/>
            <a:chOff x="987797" y="2609095"/>
            <a:chExt cx="2811671" cy="18295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112519B-198B-FB58-1DE8-CEA429854DA6}"/>
                </a:ext>
              </a:extLst>
            </p:cNvPr>
            <p:cNvCxnSpPr>
              <a:cxnSpLocks/>
            </p:cNvCxnSpPr>
            <p:nvPr/>
          </p:nvCxnSpPr>
          <p:spPr>
            <a:xfrm>
              <a:off x="995643" y="2609095"/>
              <a:ext cx="2803825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CBAAB63-553A-37FE-1400-B4C6090F4DD8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A6DCCBB-0DAD-1D55-2F9F-55F2AA052AC8}"/>
              </a:ext>
            </a:extLst>
          </p:cNvPr>
          <p:cNvGrpSpPr/>
          <p:nvPr/>
        </p:nvGrpSpPr>
        <p:grpSpPr>
          <a:xfrm>
            <a:off x="7699604" y="2274594"/>
            <a:ext cx="554006" cy="322248"/>
            <a:chOff x="1375638" y="4308984"/>
            <a:chExt cx="6168107" cy="1762272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AE12DFC-E05B-EFF8-6ED0-C603E857DF0A}"/>
                </a:ext>
              </a:extLst>
            </p:cNvPr>
            <p:cNvSpPr/>
            <p:nvPr/>
          </p:nvSpPr>
          <p:spPr>
            <a:xfrm>
              <a:off x="1375638" y="4308984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B97D7A6A-616E-EAD4-6ACD-36AC839DDE8A}"/>
                </a:ext>
              </a:extLst>
            </p:cNvPr>
            <p:cNvSpPr/>
            <p:nvPr/>
          </p:nvSpPr>
          <p:spPr>
            <a:xfrm>
              <a:off x="2916386" y="434556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190A678-251F-9834-F02B-7C119B36E365}"/>
                </a:ext>
              </a:extLst>
            </p:cNvPr>
            <p:cNvSpPr/>
            <p:nvPr/>
          </p:nvSpPr>
          <p:spPr>
            <a:xfrm>
              <a:off x="4457134" y="434683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A1D07D1-B83F-352B-CDB8-E688F9A0B20C}"/>
                </a:ext>
              </a:extLst>
            </p:cNvPr>
            <p:cNvSpPr/>
            <p:nvPr/>
          </p:nvSpPr>
          <p:spPr>
            <a:xfrm>
              <a:off x="6002997" y="437060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5176DE4-42B0-0C42-CC71-3F9721832943}"/>
              </a:ext>
            </a:extLst>
          </p:cNvPr>
          <p:cNvCxnSpPr/>
          <p:nvPr/>
        </p:nvCxnSpPr>
        <p:spPr>
          <a:xfrm>
            <a:off x="6243216" y="1672148"/>
            <a:ext cx="1456388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58AAC39-6F71-E6DF-628A-D4D647D2B729}"/>
              </a:ext>
            </a:extLst>
          </p:cNvPr>
          <p:cNvSpPr txBox="1"/>
          <p:nvPr/>
        </p:nvSpPr>
        <p:spPr>
          <a:xfrm>
            <a:off x="6302417" y="1321817"/>
            <a:ext cx="1203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delay</a:t>
            </a:r>
          </a:p>
        </p:txBody>
      </p:sp>
    </p:spTree>
    <p:extLst>
      <p:ext uri="{BB962C8B-B14F-4D97-AF65-F5344CB8AC3E}">
        <p14:creationId xmlns:p14="http://schemas.microsoft.com/office/powerpoint/2010/main" val="22865185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878C7-AE69-367F-697A-B7BA24F49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5058D46-4382-157F-CAB4-13695C8B2610}"/>
              </a:ext>
            </a:extLst>
          </p:cNvPr>
          <p:cNvCxnSpPr>
            <a:cxnSpLocks/>
          </p:cNvCxnSpPr>
          <p:nvPr/>
        </p:nvCxnSpPr>
        <p:spPr>
          <a:xfrm>
            <a:off x="2756716" y="2975225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C2C8E0A-153F-4677-5F43-D83D3864AA52}"/>
              </a:ext>
            </a:extLst>
          </p:cNvPr>
          <p:cNvCxnSpPr/>
          <p:nvPr/>
        </p:nvCxnSpPr>
        <p:spPr>
          <a:xfrm flipV="1">
            <a:off x="2758993" y="868035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C7F13D7-33CF-D224-1007-32786F0B19DF}"/>
              </a:ext>
            </a:extLst>
          </p:cNvPr>
          <p:cNvSpPr txBox="1"/>
          <p:nvPr/>
        </p:nvSpPr>
        <p:spPr>
          <a:xfrm rot="16200000">
            <a:off x="1903105" y="1764306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A51CDD-8B57-D876-869C-6CAA7389E30B}"/>
              </a:ext>
            </a:extLst>
          </p:cNvPr>
          <p:cNvSpPr txBox="1"/>
          <p:nvPr/>
        </p:nvSpPr>
        <p:spPr>
          <a:xfrm>
            <a:off x="3674737" y="3007722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(or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#)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DF2EFB7-D6DA-05EC-0DE5-B813CB47A086}"/>
              </a:ext>
            </a:extLst>
          </p:cNvPr>
          <p:cNvGrpSpPr/>
          <p:nvPr/>
        </p:nvGrpSpPr>
        <p:grpSpPr>
          <a:xfrm>
            <a:off x="2748870" y="2481160"/>
            <a:ext cx="2811671" cy="18295"/>
            <a:chOff x="987797" y="2609095"/>
            <a:chExt cx="2811671" cy="1829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F86AE49-9A7B-C5A3-1B2A-2005C3E6695D}"/>
                </a:ext>
              </a:extLst>
            </p:cNvPr>
            <p:cNvCxnSpPr>
              <a:cxnSpLocks/>
            </p:cNvCxnSpPr>
            <p:nvPr/>
          </p:nvCxnSpPr>
          <p:spPr>
            <a:xfrm>
              <a:off x="1879815" y="2609095"/>
              <a:ext cx="1919653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EE1057C-8711-F137-EBB9-9EBB15C45E64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A95A8B8-80ED-224F-55AE-B61841447E88}"/>
              </a:ext>
            </a:extLst>
          </p:cNvPr>
          <p:cNvGrpSpPr/>
          <p:nvPr/>
        </p:nvGrpSpPr>
        <p:grpSpPr>
          <a:xfrm>
            <a:off x="3013993" y="2205217"/>
            <a:ext cx="554006" cy="518983"/>
            <a:chOff x="1375638" y="4308984"/>
            <a:chExt cx="6168107" cy="1762272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5C096B4-1F62-CCAB-B5E9-2E48094D4843}"/>
                </a:ext>
              </a:extLst>
            </p:cNvPr>
            <p:cNvSpPr/>
            <p:nvPr/>
          </p:nvSpPr>
          <p:spPr>
            <a:xfrm>
              <a:off x="1375638" y="4308984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EB5282C0-813F-F905-7514-197413588BC6}"/>
                </a:ext>
              </a:extLst>
            </p:cNvPr>
            <p:cNvSpPr/>
            <p:nvPr/>
          </p:nvSpPr>
          <p:spPr>
            <a:xfrm>
              <a:off x="2916386" y="434556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61D06BB2-DCE3-DB17-A4EB-1A527FFBB020}"/>
                </a:ext>
              </a:extLst>
            </p:cNvPr>
            <p:cNvSpPr/>
            <p:nvPr/>
          </p:nvSpPr>
          <p:spPr>
            <a:xfrm>
              <a:off x="4457134" y="434683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5BFEBA76-3C2B-2AAD-AE1E-AED583973EB1}"/>
                </a:ext>
              </a:extLst>
            </p:cNvPr>
            <p:cNvSpPr/>
            <p:nvPr/>
          </p:nvSpPr>
          <p:spPr>
            <a:xfrm>
              <a:off x="6002997" y="437060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F66548-4B8F-6570-A4DF-2FCF491659EB}"/>
              </a:ext>
            </a:extLst>
          </p:cNvPr>
          <p:cNvCxnSpPr>
            <a:cxnSpLocks/>
          </p:cNvCxnSpPr>
          <p:nvPr/>
        </p:nvCxnSpPr>
        <p:spPr>
          <a:xfrm>
            <a:off x="512100" y="6019106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155FFC-8AE6-EA0E-AE87-7D7FA5031B75}"/>
              </a:ext>
            </a:extLst>
          </p:cNvPr>
          <p:cNvCxnSpPr/>
          <p:nvPr/>
        </p:nvCxnSpPr>
        <p:spPr>
          <a:xfrm flipV="1">
            <a:off x="514377" y="3899559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4" name="Freeform 13">
            <a:extLst>
              <a:ext uri="{FF2B5EF4-FFF2-40B4-BE49-F238E27FC236}">
                <a16:creationId xmlns:a16="http://schemas.microsoft.com/office/drawing/2014/main" id="{C0C69970-FCE3-D79B-C124-7A149ECE91EF}"/>
              </a:ext>
            </a:extLst>
          </p:cNvPr>
          <p:cNvSpPr/>
          <p:nvPr/>
        </p:nvSpPr>
        <p:spPr>
          <a:xfrm>
            <a:off x="1285103" y="2644346"/>
            <a:ext cx="1705232" cy="1643449"/>
          </a:xfrm>
          <a:custGeom>
            <a:avLst/>
            <a:gdLst>
              <a:gd name="connsiteX0" fmla="*/ 1705232 w 1705232"/>
              <a:gd name="connsiteY0" fmla="*/ 0 h 1643449"/>
              <a:gd name="connsiteX1" fmla="*/ 370702 w 1705232"/>
              <a:gd name="connsiteY1" fmla="*/ 753762 h 1643449"/>
              <a:gd name="connsiteX2" fmla="*/ 0 w 1705232"/>
              <a:gd name="connsiteY2" fmla="*/ 1643449 h 16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5232" h="1643449">
                <a:moveTo>
                  <a:pt x="1705232" y="0"/>
                </a:moveTo>
                <a:cubicBezTo>
                  <a:pt x="1180069" y="239927"/>
                  <a:pt x="654907" y="479854"/>
                  <a:pt x="370702" y="753762"/>
                </a:cubicBezTo>
                <a:cubicBezTo>
                  <a:pt x="86497" y="1027670"/>
                  <a:pt x="43248" y="1335559"/>
                  <a:pt x="0" y="1643449"/>
                </a:cubicBezTo>
              </a:path>
            </a:pathLst>
          </a:custGeom>
          <a:noFill/>
          <a:ln w="28575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A435361-23BC-2413-32E9-DE9FCEB1C9E2}"/>
              </a:ext>
            </a:extLst>
          </p:cNvPr>
          <p:cNvSpPr/>
          <p:nvPr/>
        </p:nvSpPr>
        <p:spPr>
          <a:xfrm>
            <a:off x="531340" y="4485416"/>
            <a:ext cx="1445741" cy="1519968"/>
          </a:xfrm>
          <a:custGeom>
            <a:avLst/>
            <a:gdLst>
              <a:gd name="connsiteX0" fmla="*/ 0 w 1445741"/>
              <a:gd name="connsiteY0" fmla="*/ 1519968 h 1519968"/>
              <a:gd name="connsiteX1" fmla="*/ 580768 w 1445741"/>
              <a:gd name="connsiteY1" fmla="*/ 1149266 h 1519968"/>
              <a:gd name="connsiteX2" fmla="*/ 778476 w 1445741"/>
              <a:gd name="connsiteY2" fmla="*/ 87 h 1519968"/>
              <a:gd name="connsiteX3" fmla="*/ 852616 w 1445741"/>
              <a:gd name="connsiteY3" fmla="*/ 1211049 h 1519968"/>
              <a:gd name="connsiteX4" fmla="*/ 1445741 w 1445741"/>
              <a:gd name="connsiteY4" fmla="*/ 1507612 h 151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5741" h="1519968">
                <a:moveTo>
                  <a:pt x="0" y="1519968"/>
                </a:moveTo>
                <a:cubicBezTo>
                  <a:pt x="225511" y="1461273"/>
                  <a:pt x="451022" y="1402579"/>
                  <a:pt x="580768" y="1149266"/>
                </a:cubicBezTo>
                <a:cubicBezTo>
                  <a:pt x="710514" y="895952"/>
                  <a:pt x="733168" y="-10210"/>
                  <a:pt x="778476" y="87"/>
                </a:cubicBezTo>
                <a:cubicBezTo>
                  <a:pt x="823784" y="10384"/>
                  <a:pt x="741405" y="959795"/>
                  <a:pt x="852616" y="1211049"/>
                </a:cubicBezTo>
                <a:cubicBezTo>
                  <a:pt x="963827" y="1462303"/>
                  <a:pt x="1204784" y="1484957"/>
                  <a:pt x="1445741" y="150761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2288C4F-ACEA-67DA-5C5B-4F92F8D92193}"/>
              </a:ext>
            </a:extLst>
          </p:cNvPr>
          <p:cNvCxnSpPr>
            <a:cxnSpLocks/>
          </p:cNvCxnSpPr>
          <p:nvPr/>
        </p:nvCxnSpPr>
        <p:spPr>
          <a:xfrm>
            <a:off x="5174716" y="6005384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F000A6C-8577-FDA5-1427-6960AC01DF29}"/>
              </a:ext>
            </a:extLst>
          </p:cNvPr>
          <p:cNvCxnSpPr/>
          <p:nvPr/>
        </p:nvCxnSpPr>
        <p:spPr>
          <a:xfrm flipV="1">
            <a:off x="5176993" y="3885837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8" name="Freeform 17">
            <a:extLst>
              <a:ext uri="{FF2B5EF4-FFF2-40B4-BE49-F238E27FC236}">
                <a16:creationId xmlns:a16="http://schemas.microsoft.com/office/drawing/2014/main" id="{9C8C9153-D8D4-1F3C-4CFC-B3138C5A75A9}"/>
              </a:ext>
            </a:extLst>
          </p:cNvPr>
          <p:cNvSpPr/>
          <p:nvPr/>
        </p:nvSpPr>
        <p:spPr>
          <a:xfrm>
            <a:off x="5193956" y="5033272"/>
            <a:ext cx="1445741" cy="958390"/>
          </a:xfrm>
          <a:custGeom>
            <a:avLst/>
            <a:gdLst>
              <a:gd name="connsiteX0" fmla="*/ 0 w 1445741"/>
              <a:gd name="connsiteY0" fmla="*/ 1519968 h 1519968"/>
              <a:gd name="connsiteX1" fmla="*/ 580768 w 1445741"/>
              <a:gd name="connsiteY1" fmla="*/ 1149266 h 1519968"/>
              <a:gd name="connsiteX2" fmla="*/ 778476 w 1445741"/>
              <a:gd name="connsiteY2" fmla="*/ 87 h 1519968"/>
              <a:gd name="connsiteX3" fmla="*/ 852616 w 1445741"/>
              <a:gd name="connsiteY3" fmla="*/ 1211049 h 1519968"/>
              <a:gd name="connsiteX4" fmla="*/ 1445741 w 1445741"/>
              <a:gd name="connsiteY4" fmla="*/ 1507612 h 151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5741" h="1519968">
                <a:moveTo>
                  <a:pt x="0" y="1519968"/>
                </a:moveTo>
                <a:cubicBezTo>
                  <a:pt x="225511" y="1461273"/>
                  <a:pt x="451022" y="1402579"/>
                  <a:pt x="580768" y="1149266"/>
                </a:cubicBezTo>
                <a:cubicBezTo>
                  <a:pt x="710514" y="895952"/>
                  <a:pt x="733168" y="-10210"/>
                  <a:pt x="778476" y="87"/>
                </a:cubicBezTo>
                <a:cubicBezTo>
                  <a:pt x="823784" y="10384"/>
                  <a:pt x="741405" y="959795"/>
                  <a:pt x="852616" y="1211049"/>
                </a:cubicBezTo>
                <a:cubicBezTo>
                  <a:pt x="963827" y="1462303"/>
                  <a:pt x="1204784" y="1484957"/>
                  <a:pt x="1445741" y="1507612"/>
                </a:cubicBezTo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14FD78-048C-4AD0-D116-0083B9AB8754}"/>
              </a:ext>
            </a:extLst>
          </p:cNvPr>
          <p:cNvSpPr txBox="1"/>
          <p:nvPr/>
        </p:nvSpPr>
        <p:spPr>
          <a:xfrm>
            <a:off x="6484329" y="5991662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EED32F-4BE8-C6D7-CF42-647B6DCA30F8}"/>
              </a:ext>
            </a:extLst>
          </p:cNvPr>
          <p:cNvSpPr txBox="1"/>
          <p:nvPr/>
        </p:nvSpPr>
        <p:spPr>
          <a:xfrm>
            <a:off x="1804751" y="5989965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Freq.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8E9A84C-758C-09E2-4EA3-C8169C49A051}"/>
              </a:ext>
            </a:extLst>
          </p:cNvPr>
          <p:cNvSpPr/>
          <p:nvPr/>
        </p:nvSpPr>
        <p:spPr>
          <a:xfrm>
            <a:off x="6011673" y="2607275"/>
            <a:ext cx="1545303" cy="1643449"/>
          </a:xfrm>
          <a:custGeom>
            <a:avLst/>
            <a:gdLst>
              <a:gd name="connsiteX0" fmla="*/ 1705232 w 1705232"/>
              <a:gd name="connsiteY0" fmla="*/ 0 h 1643449"/>
              <a:gd name="connsiteX1" fmla="*/ 370702 w 1705232"/>
              <a:gd name="connsiteY1" fmla="*/ 753762 h 1643449"/>
              <a:gd name="connsiteX2" fmla="*/ 0 w 1705232"/>
              <a:gd name="connsiteY2" fmla="*/ 1643449 h 16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5232" h="1643449">
                <a:moveTo>
                  <a:pt x="1705232" y="0"/>
                </a:moveTo>
                <a:cubicBezTo>
                  <a:pt x="1180069" y="239927"/>
                  <a:pt x="654907" y="479854"/>
                  <a:pt x="370702" y="753762"/>
                </a:cubicBezTo>
                <a:cubicBezTo>
                  <a:pt x="86497" y="1027670"/>
                  <a:pt x="43248" y="1335559"/>
                  <a:pt x="0" y="1643449"/>
                </a:cubicBezTo>
              </a:path>
            </a:pathLst>
          </a:custGeom>
          <a:noFill/>
          <a:ln w="28575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201FD59-5E4B-E75C-A49F-32230DDB9BB9}"/>
              </a:ext>
            </a:extLst>
          </p:cNvPr>
          <p:cNvSpPr txBox="1"/>
          <p:nvPr/>
        </p:nvSpPr>
        <p:spPr>
          <a:xfrm>
            <a:off x="1360626" y="6344727"/>
            <a:ext cx="6773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difference will you see in frequency domain?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302230-C574-8C00-EB5B-EA5443901F75}"/>
              </a:ext>
            </a:extLst>
          </p:cNvPr>
          <p:cNvCxnSpPr>
            <a:cxnSpLocks/>
          </p:cNvCxnSpPr>
          <p:nvPr/>
        </p:nvCxnSpPr>
        <p:spPr>
          <a:xfrm>
            <a:off x="5985939" y="2929784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29E51DF-8730-7836-5AD4-427B19F9B1C2}"/>
              </a:ext>
            </a:extLst>
          </p:cNvPr>
          <p:cNvCxnSpPr/>
          <p:nvPr/>
        </p:nvCxnSpPr>
        <p:spPr>
          <a:xfrm flipV="1">
            <a:off x="5988216" y="822594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49906E9-1866-86DF-B426-03037939A428}"/>
              </a:ext>
            </a:extLst>
          </p:cNvPr>
          <p:cNvSpPr txBox="1"/>
          <p:nvPr/>
        </p:nvSpPr>
        <p:spPr>
          <a:xfrm rot="16200000">
            <a:off x="5132328" y="171886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EAE8CED-750F-1A23-9FE6-CB47396B686E}"/>
              </a:ext>
            </a:extLst>
          </p:cNvPr>
          <p:cNvSpPr txBox="1"/>
          <p:nvPr/>
        </p:nvSpPr>
        <p:spPr>
          <a:xfrm>
            <a:off x="6903960" y="2962281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(or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#)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07B4963-54D1-3731-7C40-24D426833719}"/>
              </a:ext>
            </a:extLst>
          </p:cNvPr>
          <p:cNvGrpSpPr/>
          <p:nvPr/>
        </p:nvGrpSpPr>
        <p:grpSpPr>
          <a:xfrm>
            <a:off x="5978093" y="2435719"/>
            <a:ext cx="2811671" cy="18295"/>
            <a:chOff x="987797" y="2609095"/>
            <a:chExt cx="2811671" cy="18295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F5EC084-0D5C-3951-2479-9BEE402927A9}"/>
                </a:ext>
              </a:extLst>
            </p:cNvPr>
            <p:cNvCxnSpPr>
              <a:cxnSpLocks/>
            </p:cNvCxnSpPr>
            <p:nvPr/>
          </p:nvCxnSpPr>
          <p:spPr>
            <a:xfrm>
              <a:off x="995643" y="2609095"/>
              <a:ext cx="2803825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42EE3D2-97CE-13FD-1426-15549FBE9331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D30D658-52A1-2017-C267-E8049ECCBD9A}"/>
              </a:ext>
            </a:extLst>
          </p:cNvPr>
          <p:cNvGrpSpPr/>
          <p:nvPr/>
        </p:nvGrpSpPr>
        <p:grpSpPr>
          <a:xfrm>
            <a:off x="7699604" y="2274594"/>
            <a:ext cx="554006" cy="322248"/>
            <a:chOff x="1375638" y="4308984"/>
            <a:chExt cx="6168107" cy="1762272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7CD68E1-634F-E9E4-A917-98D9D18079A2}"/>
                </a:ext>
              </a:extLst>
            </p:cNvPr>
            <p:cNvSpPr/>
            <p:nvPr/>
          </p:nvSpPr>
          <p:spPr>
            <a:xfrm>
              <a:off x="1375638" y="4308984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C625294-EE79-4BAF-714D-D74D5EB93D44}"/>
                </a:ext>
              </a:extLst>
            </p:cNvPr>
            <p:cNvSpPr/>
            <p:nvPr/>
          </p:nvSpPr>
          <p:spPr>
            <a:xfrm>
              <a:off x="2916386" y="434556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1BF0096E-2417-0B95-D745-A9881C9AD303}"/>
                </a:ext>
              </a:extLst>
            </p:cNvPr>
            <p:cNvSpPr/>
            <p:nvPr/>
          </p:nvSpPr>
          <p:spPr>
            <a:xfrm>
              <a:off x="4457134" y="434683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D6862B7-A165-C6CC-6E77-C75AF8CA68D9}"/>
                </a:ext>
              </a:extLst>
            </p:cNvPr>
            <p:cNvSpPr/>
            <p:nvPr/>
          </p:nvSpPr>
          <p:spPr>
            <a:xfrm>
              <a:off x="6002997" y="437060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9B02B7F-1A85-D0C3-1CDE-4E5F15BDA777}"/>
              </a:ext>
            </a:extLst>
          </p:cNvPr>
          <p:cNvCxnSpPr/>
          <p:nvPr/>
        </p:nvCxnSpPr>
        <p:spPr>
          <a:xfrm>
            <a:off x="6243216" y="1672148"/>
            <a:ext cx="1456388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3B5972E8-AC1B-A876-6833-DA10B099DAB2}"/>
              </a:ext>
            </a:extLst>
          </p:cNvPr>
          <p:cNvSpPr txBox="1"/>
          <p:nvPr/>
        </p:nvSpPr>
        <p:spPr>
          <a:xfrm>
            <a:off x="6302417" y="1321817"/>
            <a:ext cx="1203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delay</a:t>
            </a:r>
          </a:p>
        </p:txBody>
      </p:sp>
    </p:spTree>
    <p:extLst>
      <p:ext uri="{BB962C8B-B14F-4D97-AF65-F5344CB8AC3E}">
        <p14:creationId xmlns:p14="http://schemas.microsoft.com/office/powerpoint/2010/main" val="36940500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9EA66-8848-DC24-D47D-B5DA44307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5F230AB-FAAA-521C-B6B6-EB4C8ED78EC0}"/>
              </a:ext>
            </a:extLst>
          </p:cNvPr>
          <p:cNvCxnSpPr>
            <a:cxnSpLocks/>
          </p:cNvCxnSpPr>
          <p:nvPr/>
        </p:nvCxnSpPr>
        <p:spPr>
          <a:xfrm>
            <a:off x="2756716" y="2975225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DC84D04-90E2-9622-D6AA-C0310D12B674}"/>
              </a:ext>
            </a:extLst>
          </p:cNvPr>
          <p:cNvCxnSpPr/>
          <p:nvPr/>
        </p:nvCxnSpPr>
        <p:spPr>
          <a:xfrm flipV="1">
            <a:off x="2758993" y="868035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CD7C9E6-CF0D-BA46-42B2-C2A176D988E3}"/>
              </a:ext>
            </a:extLst>
          </p:cNvPr>
          <p:cNvSpPr txBox="1"/>
          <p:nvPr/>
        </p:nvSpPr>
        <p:spPr>
          <a:xfrm rot="16200000">
            <a:off x="1903105" y="1764306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EF4A4C-F50C-C8F2-81B4-4D83BF1D93E2}"/>
              </a:ext>
            </a:extLst>
          </p:cNvPr>
          <p:cNvSpPr txBox="1"/>
          <p:nvPr/>
        </p:nvSpPr>
        <p:spPr>
          <a:xfrm>
            <a:off x="3674737" y="3007722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(or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#)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5F1ACFD-D04D-1D3D-C43D-0E721B880BC6}"/>
              </a:ext>
            </a:extLst>
          </p:cNvPr>
          <p:cNvGrpSpPr/>
          <p:nvPr/>
        </p:nvGrpSpPr>
        <p:grpSpPr>
          <a:xfrm>
            <a:off x="2748870" y="2481160"/>
            <a:ext cx="2811671" cy="18295"/>
            <a:chOff x="987797" y="2609095"/>
            <a:chExt cx="2811671" cy="1829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C72969C-F970-3E52-A344-6C6B82F66E97}"/>
                </a:ext>
              </a:extLst>
            </p:cNvPr>
            <p:cNvCxnSpPr>
              <a:cxnSpLocks/>
            </p:cNvCxnSpPr>
            <p:nvPr/>
          </p:nvCxnSpPr>
          <p:spPr>
            <a:xfrm>
              <a:off x="1879815" y="2609095"/>
              <a:ext cx="1919653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24D0D18-6A8A-1E8E-6ED2-7185702EEEA3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61C9640-E6D0-59B2-7785-BE703C832C5A}"/>
              </a:ext>
            </a:extLst>
          </p:cNvPr>
          <p:cNvGrpSpPr/>
          <p:nvPr/>
        </p:nvGrpSpPr>
        <p:grpSpPr>
          <a:xfrm>
            <a:off x="3013993" y="2205217"/>
            <a:ext cx="554006" cy="518983"/>
            <a:chOff x="1375638" y="4308984"/>
            <a:chExt cx="6168107" cy="1762272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281F8AE-537F-259C-4274-D6C65E34E881}"/>
                </a:ext>
              </a:extLst>
            </p:cNvPr>
            <p:cNvSpPr/>
            <p:nvPr/>
          </p:nvSpPr>
          <p:spPr>
            <a:xfrm>
              <a:off x="1375638" y="4308984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E59D493D-3CE6-EB09-0413-E67F8812B594}"/>
                </a:ext>
              </a:extLst>
            </p:cNvPr>
            <p:cNvSpPr/>
            <p:nvPr/>
          </p:nvSpPr>
          <p:spPr>
            <a:xfrm>
              <a:off x="2916386" y="434556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BAA851C5-2277-9720-6BA6-13ED19D8E10D}"/>
                </a:ext>
              </a:extLst>
            </p:cNvPr>
            <p:cNvSpPr/>
            <p:nvPr/>
          </p:nvSpPr>
          <p:spPr>
            <a:xfrm>
              <a:off x="4457134" y="434683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EF309AD-05A5-BD5A-D9D9-AE2D7DCBC090}"/>
                </a:ext>
              </a:extLst>
            </p:cNvPr>
            <p:cNvSpPr/>
            <p:nvPr/>
          </p:nvSpPr>
          <p:spPr>
            <a:xfrm>
              <a:off x="6002997" y="437060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F25A39-0A34-911E-224B-4374E21C18AB}"/>
              </a:ext>
            </a:extLst>
          </p:cNvPr>
          <p:cNvCxnSpPr>
            <a:cxnSpLocks/>
          </p:cNvCxnSpPr>
          <p:nvPr/>
        </p:nvCxnSpPr>
        <p:spPr>
          <a:xfrm>
            <a:off x="512100" y="6019106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0622376-2737-618E-F803-A96119EF934E}"/>
              </a:ext>
            </a:extLst>
          </p:cNvPr>
          <p:cNvCxnSpPr/>
          <p:nvPr/>
        </p:nvCxnSpPr>
        <p:spPr>
          <a:xfrm flipV="1">
            <a:off x="514377" y="3899559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4" name="Freeform 13">
            <a:extLst>
              <a:ext uri="{FF2B5EF4-FFF2-40B4-BE49-F238E27FC236}">
                <a16:creationId xmlns:a16="http://schemas.microsoft.com/office/drawing/2014/main" id="{A4351998-D4EC-39A5-BB72-9767D68754A1}"/>
              </a:ext>
            </a:extLst>
          </p:cNvPr>
          <p:cNvSpPr/>
          <p:nvPr/>
        </p:nvSpPr>
        <p:spPr>
          <a:xfrm>
            <a:off x="1285103" y="2644346"/>
            <a:ext cx="1705232" cy="1643449"/>
          </a:xfrm>
          <a:custGeom>
            <a:avLst/>
            <a:gdLst>
              <a:gd name="connsiteX0" fmla="*/ 1705232 w 1705232"/>
              <a:gd name="connsiteY0" fmla="*/ 0 h 1643449"/>
              <a:gd name="connsiteX1" fmla="*/ 370702 w 1705232"/>
              <a:gd name="connsiteY1" fmla="*/ 753762 h 1643449"/>
              <a:gd name="connsiteX2" fmla="*/ 0 w 1705232"/>
              <a:gd name="connsiteY2" fmla="*/ 1643449 h 16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5232" h="1643449">
                <a:moveTo>
                  <a:pt x="1705232" y="0"/>
                </a:moveTo>
                <a:cubicBezTo>
                  <a:pt x="1180069" y="239927"/>
                  <a:pt x="654907" y="479854"/>
                  <a:pt x="370702" y="753762"/>
                </a:cubicBezTo>
                <a:cubicBezTo>
                  <a:pt x="86497" y="1027670"/>
                  <a:pt x="43248" y="1335559"/>
                  <a:pt x="0" y="1643449"/>
                </a:cubicBezTo>
              </a:path>
            </a:pathLst>
          </a:custGeom>
          <a:noFill/>
          <a:ln w="28575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B396667E-0C80-209E-7435-A282188D7B25}"/>
              </a:ext>
            </a:extLst>
          </p:cNvPr>
          <p:cNvSpPr/>
          <p:nvPr/>
        </p:nvSpPr>
        <p:spPr>
          <a:xfrm>
            <a:off x="531340" y="4485416"/>
            <a:ext cx="1445741" cy="1519968"/>
          </a:xfrm>
          <a:custGeom>
            <a:avLst/>
            <a:gdLst>
              <a:gd name="connsiteX0" fmla="*/ 0 w 1445741"/>
              <a:gd name="connsiteY0" fmla="*/ 1519968 h 1519968"/>
              <a:gd name="connsiteX1" fmla="*/ 580768 w 1445741"/>
              <a:gd name="connsiteY1" fmla="*/ 1149266 h 1519968"/>
              <a:gd name="connsiteX2" fmla="*/ 778476 w 1445741"/>
              <a:gd name="connsiteY2" fmla="*/ 87 h 1519968"/>
              <a:gd name="connsiteX3" fmla="*/ 852616 w 1445741"/>
              <a:gd name="connsiteY3" fmla="*/ 1211049 h 1519968"/>
              <a:gd name="connsiteX4" fmla="*/ 1445741 w 1445741"/>
              <a:gd name="connsiteY4" fmla="*/ 1507612 h 151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5741" h="1519968">
                <a:moveTo>
                  <a:pt x="0" y="1519968"/>
                </a:moveTo>
                <a:cubicBezTo>
                  <a:pt x="225511" y="1461273"/>
                  <a:pt x="451022" y="1402579"/>
                  <a:pt x="580768" y="1149266"/>
                </a:cubicBezTo>
                <a:cubicBezTo>
                  <a:pt x="710514" y="895952"/>
                  <a:pt x="733168" y="-10210"/>
                  <a:pt x="778476" y="87"/>
                </a:cubicBezTo>
                <a:cubicBezTo>
                  <a:pt x="823784" y="10384"/>
                  <a:pt x="741405" y="959795"/>
                  <a:pt x="852616" y="1211049"/>
                </a:cubicBezTo>
                <a:cubicBezTo>
                  <a:pt x="963827" y="1462303"/>
                  <a:pt x="1204784" y="1484957"/>
                  <a:pt x="1445741" y="150761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4CE1A2-8903-A1E5-1140-30AEE745467E}"/>
              </a:ext>
            </a:extLst>
          </p:cNvPr>
          <p:cNvCxnSpPr>
            <a:cxnSpLocks/>
          </p:cNvCxnSpPr>
          <p:nvPr/>
        </p:nvCxnSpPr>
        <p:spPr>
          <a:xfrm>
            <a:off x="5174716" y="6005384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2A86CFC-8E31-CA7F-B0D7-32006E16F180}"/>
              </a:ext>
            </a:extLst>
          </p:cNvPr>
          <p:cNvCxnSpPr/>
          <p:nvPr/>
        </p:nvCxnSpPr>
        <p:spPr>
          <a:xfrm flipV="1">
            <a:off x="5176993" y="3885837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8" name="Freeform 17">
            <a:extLst>
              <a:ext uri="{FF2B5EF4-FFF2-40B4-BE49-F238E27FC236}">
                <a16:creationId xmlns:a16="http://schemas.microsoft.com/office/drawing/2014/main" id="{367D84FB-57EC-9B8B-1B53-74249329891C}"/>
              </a:ext>
            </a:extLst>
          </p:cNvPr>
          <p:cNvSpPr/>
          <p:nvPr/>
        </p:nvSpPr>
        <p:spPr>
          <a:xfrm>
            <a:off x="5193956" y="5033272"/>
            <a:ext cx="1445741" cy="958390"/>
          </a:xfrm>
          <a:custGeom>
            <a:avLst/>
            <a:gdLst>
              <a:gd name="connsiteX0" fmla="*/ 0 w 1445741"/>
              <a:gd name="connsiteY0" fmla="*/ 1519968 h 1519968"/>
              <a:gd name="connsiteX1" fmla="*/ 580768 w 1445741"/>
              <a:gd name="connsiteY1" fmla="*/ 1149266 h 1519968"/>
              <a:gd name="connsiteX2" fmla="*/ 778476 w 1445741"/>
              <a:gd name="connsiteY2" fmla="*/ 87 h 1519968"/>
              <a:gd name="connsiteX3" fmla="*/ 852616 w 1445741"/>
              <a:gd name="connsiteY3" fmla="*/ 1211049 h 1519968"/>
              <a:gd name="connsiteX4" fmla="*/ 1445741 w 1445741"/>
              <a:gd name="connsiteY4" fmla="*/ 1507612 h 151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5741" h="1519968">
                <a:moveTo>
                  <a:pt x="0" y="1519968"/>
                </a:moveTo>
                <a:cubicBezTo>
                  <a:pt x="225511" y="1461273"/>
                  <a:pt x="451022" y="1402579"/>
                  <a:pt x="580768" y="1149266"/>
                </a:cubicBezTo>
                <a:cubicBezTo>
                  <a:pt x="710514" y="895952"/>
                  <a:pt x="733168" y="-10210"/>
                  <a:pt x="778476" y="87"/>
                </a:cubicBezTo>
                <a:cubicBezTo>
                  <a:pt x="823784" y="10384"/>
                  <a:pt x="741405" y="959795"/>
                  <a:pt x="852616" y="1211049"/>
                </a:cubicBezTo>
                <a:cubicBezTo>
                  <a:pt x="963827" y="1462303"/>
                  <a:pt x="1204784" y="1484957"/>
                  <a:pt x="1445741" y="1507612"/>
                </a:cubicBezTo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28504C-66AB-098A-A748-09BA7AA54BD2}"/>
              </a:ext>
            </a:extLst>
          </p:cNvPr>
          <p:cNvSpPr txBox="1"/>
          <p:nvPr/>
        </p:nvSpPr>
        <p:spPr>
          <a:xfrm>
            <a:off x="6484329" y="5991662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9F8A35-9879-F110-00AB-9B2198D0A026}"/>
              </a:ext>
            </a:extLst>
          </p:cNvPr>
          <p:cNvSpPr txBox="1"/>
          <p:nvPr/>
        </p:nvSpPr>
        <p:spPr>
          <a:xfrm>
            <a:off x="1804751" y="5989965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Freq.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373DF4E3-4455-73DF-B3A9-69F229FC460B}"/>
              </a:ext>
            </a:extLst>
          </p:cNvPr>
          <p:cNvSpPr/>
          <p:nvPr/>
        </p:nvSpPr>
        <p:spPr>
          <a:xfrm>
            <a:off x="6011673" y="2607275"/>
            <a:ext cx="1545303" cy="1643449"/>
          </a:xfrm>
          <a:custGeom>
            <a:avLst/>
            <a:gdLst>
              <a:gd name="connsiteX0" fmla="*/ 1705232 w 1705232"/>
              <a:gd name="connsiteY0" fmla="*/ 0 h 1643449"/>
              <a:gd name="connsiteX1" fmla="*/ 370702 w 1705232"/>
              <a:gd name="connsiteY1" fmla="*/ 753762 h 1643449"/>
              <a:gd name="connsiteX2" fmla="*/ 0 w 1705232"/>
              <a:gd name="connsiteY2" fmla="*/ 1643449 h 16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5232" h="1643449">
                <a:moveTo>
                  <a:pt x="1705232" y="0"/>
                </a:moveTo>
                <a:cubicBezTo>
                  <a:pt x="1180069" y="239927"/>
                  <a:pt x="654907" y="479854"/>
                  <a:pt x="370702" y="753762"/>
                </a:cubicBezTo>
                <a:cubicBezTo>
                  <a:pt x="86497" y="1027670"/>
                  <a:pt x="43248" y="1335559"/>
                  <a:pt x="0" y="1643449"/>
                </a:cubicBezTo>
              </a:path>
            </a:pathLst>
          </a:custGeom>
          <a:noFill/>
          <a:ln w="28575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47BEF82-4AF9-15A2-E0D9-AF537FE95AEB}"/>
              </a:ext>
            </a:extLst>
          </p:cNvPr>
          <p:cNvSpPr txBox="1"/>
          <p:nvPr/>
        </p:nvSpPr>
        <p:spPr>
          <a:xfrm>
            <a:off x="1360626" y="6344727"/>
            <a:ext cx="6773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difference will you see in frequency domain?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78BBD54-3BE5-2F6A-3012-F5A09AB620A4}"/>
              </a:ext>
            </a:extLst>
          </p:cNvPr>
          <p:cNvCxnSpPr>
            <a:cxnSpLocks/>
          </p:cNvCxnSpPr>
          <p:nvPr/>
        </p:nvCxnSpPr>
        <p:spPr>
          <a:xfrm>
            <a:off x="5985939" y="2929784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5165FE1-E40B-9F08-272A-ECC5BF7DDEE4}"/>
              </a:ext>
            </a:extLst>
          </p:cNvPr>
          <p:cNvCxnSpPr/>
          <p:nvPr/>
        </p:nvCxnSpPr>
        <p:spPr>
          <a:xfrm flipV="1">
            <a:off x="5988216" y="822594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8FA77BB-F106-E907-2F96-6F6A4BD1E34D}"/>
              </a:ext>
            </a:extLst>
          </p:cNvPr>
          <p:cNvSpPr txBox="1"/>
          <p:nvPr/>
        </p:nvSpPr>
        <p:spPr>
          <a:xfrm rot="16200000">
            <a:off x="5132328" y="171886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D5372E8-72EE-D0BB-74D2-1794F1A26D68}"/>
              </a:ext>
            </a:extLst>
          </p:cNvPr>
          <p:cNvSpPr txBox="1"/>
          <p:nvPr/>
        </p:nvSpPr>
        <p:spPr>
          <a:xfrm>
            <a:off x="6903960" y="2962281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(or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#)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E16093F-2EDF-D987-07DB-6CB8E7539EED}"/>
              </a:ext>
            </a:extLst>
          </p:cNvPr>
          <p:cNvGrpSpPr/>
          <p:nvPr/>
        </p:nvGrpSpPr>
        <p:grpSpPr>
          <a:xfrm>
            <a:off x="5978093" y="2435719"/>
            <a:ext cx="2811671" cy="18295"/>
            <a:chOff x="987797" y="2609095"/>
            <a:chExt cx="2811671" cy="18295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1B1D417-98B1-2F05-0DBA-6BD42305CB60}"/>
                </a:ext>
              </a:extLst>
            </p:cNvPr>
            <p:cNvCxnSpPr>
              <a:cxnSpLocks/>
            </p:cNvCxnSpPr>
            <p:nvPr/>
          </p:nvCxnSpPr>
          <p:spPr>
            <a:xfrm>
              <a:off x="995643" y="2609095"/>
              <a:ext cx="2803825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8E1329D-26D0-6363-036A-5C9930D8108E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15C1863-5B81-746D-5F71-EE912A363211}"/>
              </a:ext>
            </a:extLst>
          </p:cNvPr>
          <p:cNvGrpSpPr/>
          <p:nvPr/>
        </p:nvGrpSpPr>
        <p:grpSpPr>
          <a:xfrm>
            <a:off x="7699604" y="2274594"/>
            <a:ext cx="554006" cy="322248"/>
            <a:chOff x="1375638" y="4308984"/>
            <a:chExt cx="6168107" cy="1762272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EFE666C0-165C-D7CB-B884-ECDDD10D62D3}"/>
                </a:ext>
              </a:extLst>
            </p:cNvPr>
            <p:cNvSpPr/>
            <p:nvPr/>
          </p:nvSpPr>
          <p:spPr>
            <a:xfrm>
              <a:off x="1375638" y="4308984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32C67E9B-F9F4-231D-2761-BD6FED3CBB19}"/>
                </a:ext>
              </a:extLst>
            </p:cNvPr>
            <p:cNvSpPr/>
            <p:nvPr/>
          </p:nvSpPr>
          <p:spPr>
            <a:xfrm>
              <a:off x="2916386" y="434556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C18202D-5660-7332-FBC4-5F0A7E308C81}"/>
                </a:ext>
              </a:extLst>
            </p:cNvPr>
            <p:cNvSpPr/>
            <p:nvPr/>
          </p:nvSpPr>
          <p:spPr>
            <a:xfrm>
              <a:off x="4457134" y="434683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29E0AD6-CEA0-4F88-45BC-CBB6B0CC6B5D}"/>
                </a:ext>
              </a:extLst>
            </p:cNvPr>
            <p:cNvSpPr/>
            <p:nvPr/>
          </p:nvSpPr>
          <p:spPr>
            <a:xfrm>
              <a:off x="6002997" y="437060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EEC9F07-D4C5-F6B6-D8E0-E673206BDD5B}"/>
              </a:ext>
            </a:extLst>
          </p:cNvPr>
          <p:cNvCxnSpPr/>
          <p:nvPr/>
        </p:nvCxnSpPr>
        <p:spPr>
          <a:xfrm>
            <a:off x="6243216" y="1672148"/>
            <a:ext cx="1456388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48EAEE3-46C8-CA6B-81CE-0D344524C836}"/>
              </a:ext>
            </a:extLst>
          </p:cNvPr>
          <p:cNvSpPr txBox="1"/>
          <p:nvPr/>
        </p:nvSpPr>
        <p:spPr>
          <a:xfrm>
            <a:off x="6302417" y="1321817"/>
            <a:ext cx="1203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delay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BF96D9-C208-4EB6-D3C5-8AD82E288EBE}"/>
              </a:ext>
            </a:extLst>
          </p:cNvPr>
          <p:cNvSpPr txBox="1"/>
          <p:nvPr/>
        </p:nvSpPr>
        <p:spPr>
          <a:xfrm>
            <a:off x="234777" y="234778"/>
            <a:ext cx="5542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Can we send the signal continuously?</a:t>
            </a:r>
          </a:p>
        </p:txBody>
      </p:sp>
    </p:spTree>
    <p:extLst>
      <p:ext uri="{BB962C8B-B14F-4D97-AF65-F5344CB8AC3E}">
        <p14:creationId xmlns:p14="http://schemas.microsoft.com/office/powerpoint/2010/main" val="26399107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088B20-FCB8-38F2-AF63-61212A4283A1}"/>
              </a:ext>
            </a:extLst>
          </p:cNvPr>
          <p:cNvSpPr txBox="1"/>
          <p:nvPr/>
        </p:nvSpPr>
        <p:spPr>
          <a:xfrm>
            <a:off x="0" y="3244334"/>
            <a:ext cx="9144000" cy="83099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Phase and time-of-arrival both can estimate distance.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What are the pros and cons?</a:t>
            </a:r>
          </a:p>
        </p:txBody>
      </p:sp>
    </p:spTree>
    <p:extLst>
      <p:ext uri="{BB962C8B-B14F-4D97-AF65-F5344CB8AC3E}">
        <p14:creationId xmlns:p14="http://schemas.microsoft.com/office/powerpoint/2010/main" val="32499672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06B55-F57F-4E60-E48C-680D93654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40644D3-AE31-4E1F-7837-A73C2A8243FA}"/>
              </a:ext>
            </a:extLst>
          </p:cNvPr>
          <p:cNvCxnSpPr>
            <a:cxnSpLocks/>
          </p:cNvCxnSpPr>
          <p:nvPr/>
        </p:nvCxnSpPr>
        <p:spPr>
          <a:xfrm>
            <a:off x="2756716" y="2975225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D150434-059C-FDF0-7728-18F6D6608006}"/>
              </a:ext>
            </a:extLst>
          </p:cNvPr>
          <p:cNvCxnSpPr/>
          <p:nvPr/>
        </p:nvCxnSpPr>
        <p:spPr>
          <a:xfrm flipV="1">
            <a:off x="2758993" y="868035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65E18D7-5A41-AFBF-EEE4-CB389947255B}"/>
              </a:ext>
            </a:extLst>
          </p:cNvPr>
          <p:cNvSpPr txBox="1"/>
          <p:nvPr/>
        </p:nvSpPr>
        <p:spPr>
          <a:xfrm rot="16200000">
            <a:off x="1903105" y="1764306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8477F9-8D6F-E52E-7B2E-A9E223F17978}"/>
              </a:ext>
            </a:extLst>
          </p:cNvPr>
          <p:cNvSpPr txBox="1"/>
          <p:nvPr/>
        </p:nvSpPr>
        <p:spPr>
          <a:xfrm>
            <a:off x="3674737" y="3007722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(or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#)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E4C0319-AD6E-02CF-97A0-A514155A2ADE}"/>
              </a:ext>
            </a:extLst>
          </p:cNvPr>
          <p:cNvGrpSpPr/>
          <p:nvPr/>
        </p:nvGrpSpPr>
        <p:grpSpPr>
          <a:xfrm>
            <a:off x="2748870" y="2481160"/>
            <a:ext cx="2811671" cy="18295"/>
            <a:chOff x="987797" y="2609095"/>
            <a:chExt cx="2811671" cy="1829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6CE3608-49B0-0DDD-F625-A10EF8D75313}"/>
                </a:ext>
              </a:extLst>
            </p:cNvPr>
            <p:cNvCxnSpPr>
              <a:cxnSpLocks/>
            </p:cNvCxnSpPr>
            <p:nvPr/>
          </p:nvCxnSpPr>
          <p:spPr>
            <a:xfrm>
              <a:off x="1879815" y="2609095"/>
              <a:ext cx="1919653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F128AE4-5D9A-3F84-BCF7-E8A613C9FBF6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2A214B2-6809-D1B5-57EF-AB25DAF3D3A9}"/>
              </a:ext>
            </a:extLst>
          </p:cNvPr>
          <p:cNvGrpSpPr/>
          <p:nvPr/>
        </p:nvGrpSpPr>
        <p:grpSpPr>
          <a:xfrm>
            <a:off x="3013993" y="2205217"/>
            <a:ext cx="554006" cy="518983"/>
            <a:chOff x="1375638" y="4308984"/>
            <a:chExt cx="6168107" cy="1762272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23D4A6E-178F-B98E-1D14-0CDF7797A867}"/>
                </a:ext>
              </a:extLst>
            </p:cNvPr>
            <p:cNvSpPr/>
            <p:nvPr/>
          </p:nvSpPr>
          <p:spPr>
            <a:xfrm>
              <a:off x="1375638" y="4308984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A4CCA49-03E8-B470-2618-636320549E73}"/>
                </a:ext>
              </a:extLst>
            </p:cNvPr>
            <p:cNvSpPr/>
            <p:nvPr/>
          </p:nvSpPr>
          <p:spPr>
            <a:xfrm>
              <a:off x="2916386" y="434556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E07479A6-0773-ACC9-27FB-443CC407EA89}"/>
                </a:ext>
              </a:extLst>
            </p:cNvPr>
            <p:cNvSpPr/>
            <p:nvPr/>
          </p:nvSpPr>
          <p:spPr>
            <a:xfrm>
              <a:off x="4457134" y="434683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ECF8AC9-B28C-319E-F769-436DE95E96A6}"/>
                </a:ext>
              </a:extLst>
            </p:cNvPr>
            <p:cNvSpPr/>
            <p:nvPr/>
          </p:nvSpPr>
          <p:spPr>
            <a:xfrm>
              <a:off x="6002997" y="437060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5E4B1F-D755-CB74-CF00-D3ED48E51FB7}"/>
              </a:ext>
            </a:extLst>
          </p:cNvPr>
          <p:cNvCxnSpPr>
            <a:cxnSpLocks/>
          </p:cNvCxnSpPr>
          <p:nvPr/>
        </p:nvCxnSpPr>
        <p:spPr>
          <a:xfrm>
            <a:off x="512100" y="6019106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C944697-4961-8751-C3E8-3FB244692D4B}"/>
              </a:ext>
            </a:extLst>
          </p:cNvPr>
          <p:cNvCxnSpPr/>
          <p:nvPr/>
        </p:nvCxnSpPr>
        <p:spPr>
          <a:xfrm flipV="1">
            <a:off x="514377" y="3899559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4" name="Freeform 13">
            <a:extLst>
              <a:ext uri="{FF2B5EF4-FFF2-40B4-BE49-F238E27FC236}">
                <a16:creationId xmlns:a16="http://schemas.microsoft.com/office/drawing/2014/main" id="{03B1B9E6-C3BD-5FFB-52EF-E5E0992C618E}"/>
              </a:ext>
            </a:extLst>
          </p:cNvPr>
          <p:cNvSpPr/>
          <p:nvPr/>
        </p:nvSpPr>
        <p:spPr>
          <a:xfrm>
            <a:off x="1285103" y="2644346"/>
            <a:ext cx="1705232" cy="1643449"/>
          </a:xfrm>
          <a:custGeom>
            <a:avLst/>
            <a:gdLst>
              <a:gd name="connsiteX0" fmla="*/ 1705232 w 1705232"/>
              <a:gd name="connsiteY0" fmla="*/ 0 h 1643449"/>
              <a:gd name="connsiteX1" fmla="*/ 370702 w 1705232"/>
              <a:gd name="connsiteY1" fmla="*/ 753762 h 1643449"/>
              <a:gd name="connsiteX2" fmla="*/ 0 w 1705232"/>
              <a:gd name="connsiteY2" fmla="*/ 1643449 h 16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5232" h="1643449">
                <a:moveTo>
                  <a:pt x="1705232" y="0"/>
                </a:moveTo>
                <a:cubicBezTo>
                  <a:pt x="1180069" y="239927"/>
                  <a:pt x="654907" y="479854"/>
                  <a:pt x="370702" y="753762"/>
                </a:cubicBezTo>
                <a:cubicBezTo>
                  <a:pt x="86497" y="1027670"/>
                  <a:pt x="43248" y="1335559"/>
                  <a:pt x="0" y="1643449"/>
                </a:cubicBezTo>
              </a:path>
            </a:pathLst>
          </a:custGeom>
          <a:noFill/>
          <a:ln w="28575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ACE75EEC-55E4-C25C-8666-CD563BC57FC2}"/>
              </a:ext>
            </a:extLst>
          </p:cNvPr>
          <p:cNvSpPr/>
          <p:nvPr/>
        </p:nvSpPr>
        <p:spPr>
          <a:xfrm>
            <a:off x="531340" y="4485416"/>
            <a:ext cx="1445741" cy="1519968"/>
          </a:xfrm>
          <a:custGeom>
            <a:avLst/>
            <a:gdLst>
              <a:gd name="connsiteX0" fmla="*/ 0 w 1445741"/>
              <a:gd name="connsiteY0" fmla="*/ 1519968 h 1519968"/>
              <a:gd name="connsiteX1" fmla="*/ 580768 w 1445741"/>
              <a:gd name="connsiteY1" fmla="*/ 1149266 h 1519968"/>
              <a:gd name="connsiteX2" fmla="*/ 778476 w 1445741"/>
              <a:gd name="connsiteY2" fmla="*/ 87 h 1519968"/>
              <a:gd name="connsiteX3" fmla="*/ 852616 w 1445741"/>
              <a:gd name="connsiteY3" fmla="*/ 1211049 h 1519968"/>
              <a:gd name="connsiteX4" fmla="*/ 1445741 w 1445741"/>
              <a:gd name="connsiteY4" fmla="*/ 1507612 h 151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5741" h="1519968">
                <a:moveTo>
                  <a:pt x="0" y="1519968"/>
                </a:moveTo>
                <a:cubicBezTo>
                  <a:pt x="225511" y="1461273"/>
                  <a:pt x="451022" y="1402579"/>
                  <a:pt x="580768" y="1149266"/>
                </a:cubicBezTo>
                <a:cubicBezTo>
                  <a:pt x="710514" y="895952"/>
                  <a:pt x="733168" y="-10210"/>
                  <a:pt x="778476" y="87"/>
                </a:cubicBezTo>
                <a:cubicBezTo>
                  <a:pt x="823784" y="10384"/>
                  <a:pt x="741405" y="959795"/>
                  <a:pt x="852616" y="1211049"/>
                </a:cubicBezTo>
                <a:cubicBezTo>
                  <a:pt x="963827" y="1462303"/>
                  <a:pt x="1204784" y="1484957"/>
                  <a:pt x="1445741" y="150761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87D29AB-0516-93F6-3E02-E7C2FB52043B}"/>
              </a:ext>
            </a:extLst>
          </p:cNvPr>
          <p:cNvCxnSpPr>
            <a:cxnSpLocks/>
          </p:cNvCxnSpPr>
          <p:nvPr/>
        </p:nvCxnSpPr>
        <p:spPr>
          <a:xfrm>
            <a:off x="5174716" y="6005384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2DBA19F-081A-CE1E-8B48-57ECC378D217}"/>
              </a:ext>
            </a:extLst>
          </p:cNvPr>
          <p:cNvCxnSpPr/>
          <p:nvPr/>
        </p:nvCxnSpPr>
        <p:spPr>
          <a:xfrm flipV="1">
            <a:off x="5176993" y="3885837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8" name="Freeform 17">
            <a:extLst>
              <a:ext uri="{FF2B5EF4-FFF2-40B4-BE49-F238E27FC236}">
                <a16:creationId xmlns:a16="http://schemas.microsoft.com/office/drawing/2014/main" id="{E1FD1F29-B09B-0B5A-5838-483775ED1764}"/>
              </a:ext>
            </a:extLst>
          </p:cNvPr>
          <p:cNvSpPr/>
          <p:nvPr/>
        </p:nvSpPr>
        <p:spPr>
          <a:xfrm>
            <a:off x="5193956" y="5033272"/>
            <a:ext cx="1445741" cy="958390"/>
          </a:xfrm>
          <a:custGeom>
            <a:avLst/>
            <a:gdLst>
              <a:gd name="connsiteX0" fmla="*/ 0 w 1445741"/>
              <a:gd name="connsiteY0" fmla="*/ 1519968 h 1519968"/>
              <a:gd name="connsiteX1" fmla="*/ 580768 w 1445741"/>
              <a:gd name="connsiteY1" fmla="*/ 1149266 h 1519968"/>
              <a:gd name="connsiteX2" fmla="*/ 778476 w 1445741"/>
              <a:gd name="connsiteY2" fmla="*/ 87 h 1519968"/>
              <a:gd name="connsiteX3" fmla="*/ 852616 w 1445741"/>
              <a:gd name="connsiteY3" fmla="*/ 1211049 h 1519968"/>
              <a:gd name="connsiteX4" fmla="*/ 1445741 w 1445741"/>
              <a:gd name="connsiteY4" fmla="*/ 1507612 h 151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5741" h="1519968">
                <a:moveTo>
                  <a:pt x="0" y="1519968"/>
                </a:moveTo>
                <a:cubicBezTo>
                  <a:pt x="225511" y="1461273"/>
                  <a:pt x="451022" y="1402579"/>
                  <a:pt x="580768" y="1149266"/>
                </a:cubicBezTo>
                <a:cubicBezTo>
                  <a:pt x="710514" y="895952"/>
                  <a:pt x="733168" y="-10210"/>
                  <a:pt x="778476" y="87"/>
                </a:cubicBezTo>
                <a:cubicBezTo>
                  <a:pt x="823784" y="10384"/>
                  <a:pt x="741405" y="959795"/>
                  <a:pt x="852616" y="1211049"/>
                </a:cubicBezTo>
                <a:cubicBezTo>
                  <a:pt x="963827" y="1462303"/>
                  <a:pt x="1204784" y="1484957"/>
                  <a:pt x="1445741" y="1507612"/>
                </a:cubicBezTo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4D1D15-45B6-663B-5E03-DCF212B37599}"/>
              </a:ext>
            </a:extLst>
          </p:cNvPr>
          <p:cNvSpPr txBox="1"/>
          <p:nvPr/>
        </p:nvSpPr>
        <p:spPr>
          <a:xfrm>
            <a:off x="6484329" y="5991662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65D57C-62D0-C012-DFC0-18BA0D770163}"/>
              </a:ext>
            </a:extLst>
          </p:cNvPr>
          <p:cNvSpPr txBox="1"/>
          <p:nvPr/>
        </p:nvSpPr>
        <p:spPr>
          <a:xfrm>
            <a:off x="1804751" y="5989965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Freq.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AE6C0F12-30BE-5579-3354-D009607C7139}"/>
              </a:ext>
            </a:extLst>
          </p:cNvPr>
          <p:cNvSpPr/>
          <p:nvPr/>
        </p:nvSpPr>
        <p:spPr>
          <a:xfrm>
            <a:off x="6011673" y="2607275"/>
            <a:ext cx="1545303" cy="1643449"/>
          </a:xfrm>
          <a:custGeom>
            <a:avLst/>
            <a:gdLst>
              <a:gd name="connsiteX0" fmla="*/ 1705232 w 1705232"/>
              <a:gd name="connsiteY0" fmla="*/ 0 h 1643449"/>
              <a:gd name="connsiteX1" fmla="*/ 370702 w 1705232"/>
              <a:gd name="connsiteY1" fmla="*/ 753762 h 1643449"/>
              <a:gd name="connsiteX2" fmla="*/ 0 w 1705232"/>
              <a:gd name="connsiteY2" fmla="*/ 1643449 h 16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5232" h="1643449">
                <a:moveTo>
                  <a:pt x="1705232" y="0"/>
                </a:moveTo>
                <a:cubicBezTo>
                  <a:pt x="1180069" y="239927"/>
                  <a:pt x="654907" y="479854"/>
                  <a:pt x="370702" y="753762"/>
                </a:cubicBezTo>
                <a:cubicBezTo>
                  <a:pt x="86497" y="1027670"/>
                  <a:pt x="43248" y="1335559"/>
                  <a:pt x="0" y="1643449"/>
                </a:cubicBezTo>
              </a:path>
            </a:pathLst>
          </a:custGeom>
          <a:noFill/>
          <a:ln w="28575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149384-003E-46B2-4A8E-E5BD54C49AEB}"/>
              </a:ext>
            </a:extLst>
          </p:cNvPr>
          <p:cNvSpPr txBox="1"/>
          <p:nvPr/>
        </p:nvSpPr>
        <p:spPr>
          <a:xfrm>
            <a:off x="1360626" y="6344727"/>
            <a:ext cx="6773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How are the phases related?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9AC74D1-BA07-BDEC-00E7-74D1F2C95A3F}"/>
              </a:ext>
            </a:extLst>
          </p:cNvPr>
          <p:cNvCxnSpPr>
            <a:cxnSpLocks/>
          </p:cNvCxnSpPr>
          <p:nvPr/>
        </p:nvCxnSpPr>
        <p:spPr>
          <a:xfrm>
            <a:off x="5985939" y="2929784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4D8B539-F2EA-A008-3227-3908F4653E2A}"/>
              </a:ext>
            </a:extLst>
          </p:cNvPr>
          <p:cNvCxnSpPr/>
          <p:nvPr/>
        </p:nvCxnSpPr>
        <p:spPr>
          <a:xfrm flipV="1">
            <a:off x="5988216" y="822594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8E006E0-601B-C8A9-4E04-6BC34982AAD0}"/>
              </a:ext>
            </a:extLst>
          </p:cNvPr>
          <p:cNvSpPr txBox="1"/>
          <p:nvPr/>
        </p:nvSpPr>
        <p:spPr>
          <a:xfrm rot="16200000">
            <a:off x="5132328" y="171886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76FBDB2-B29A-1712-8134-59F7AF90521C}"/>
              </a:ext>
            </a:extLst>
          </p:cNvPr>
          <p:cNvSpPr txBox="1"/>
          <p:nvPr/>
        </p:nvSpPr>
        <p:spPr>
          <a:xfrm>
            <a:off x="6903960" y="2962281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(or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#)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6EEA78C-CF4D-B9CE-6854-056C7737AAE5}"/>
              </a:ext>
            </a:extLst>
          </p:cNvPr>
          <p:cNvGrpSpPr/>
          <p:nvPr/>
        </p:nvGrpSpPr>
        <p:grpSpPr>
          <a:xfrm>
            <a:off x="5978093" y="2435719"/>
            <a:ext cx="2811671" cy="18295"/>
            <a:chOff x="987797" y="2609095"/>
            <a:chExt cx="2811671" cy="18295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16B7831-722A-1BB4-8595-CD53E459F869}"/>
                </a:ext>
              </a:extLst>
            </p:cNvPr>
            <p:cNvCxnSpPr>
              <a:cxnSpLocks/>
            </p:cNvCxnSpPr>
            <p:nvPr/>
          </p:nvCxnSpPr>
          <p:spPr>
            <a:xfrm>
              <a:off x="995643" y="2609095"/>
              <a:ext cx="2803825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D001C30-E835-63EF-3615-1839A11CA59E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5570FB9-EC3E-7680-B04A-8A3EAA5F5723}"/>
              </a:ext>
            </a:extLst>
          </p:cNvPr>
          <p:cNvGrpSpPr/>
          <p:nvPr/>
        </p:nvGrpSpPr>
        <p:grpSpPr>
          <a:xfrm>
            <a:off x="7699604" y="2274594"/>
            <a:ext cx="554006" cy="322248"/>
            <a:chOff x="1375638" y="4308984"/>
            <a:chExt cx="6168107" cy="1762272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33D078E-D6EE-29DF-361E-42E64F987ABE}"/>
                </a:ext>
              </a:extLst>
            </p:cNvPr>
            <p:cNvSpPr/>
            <p:nvPr/>
          </p:nvSpPr>
          <p:spPr>
            <a:xfrm>
              <a:off x="1375638" y="4308984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CD541BB-3FF4-E31D-1497-F1A6303D52A9}"/>
                </a:ext>
              </a:extLst>
            </p:cNvPr>
            <p:cNvSpPr/>
            <p:nvPr/>
          </p:nvSpPr>
          <p:spPr>
            <a:xfrm>
              <a:off x="2916386" y="434556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AEC5544E-63F3-685B-48AF-B9CB9E4BFD26}"/>
                </a:ext>
              </a:extLst>
            </p:cNvPr>
            <p:cNvSpPr/>
            <p:nvPr/>
          </p:nvSpPr>
          <p:spPr>
            <a:xfrm>
              <a:off x="4457134" y="434683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C1E88F1-4AD0-8F74-4301-A2D51CA0593A}"/>
                </a:ext>
              </a:extLst>
            </p:cNvPr>
            <p:cNvSpPr/>
            <p:nvPr/>
          </p:nvSpPr>
          <p:spPr>
            <a:xfrm>
              <a:off x="6002997" y="437060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226D336-1832-0114-4A06-241C0320E753}"/>
              </a:ext>
            </a:extLst>
          </p:cNvPr>
          <p:cNvCxnSpPr/>
          <p:nvPr/>
        </p:nvCxnSpPr>
        <p:spPr>
          <a:xfrm>
            <a:off x="6243216" y="1672148"/>
            <a:ext cx="1456388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D832CB3-A26D-0246-C1FC-8443E5AD05FF}"/>
              </a:ext>
            </a:extLst>
          </p:cNvPr>
          <p:cNvSpPr txBox="1"/>
          <p:nvPr/>
        </p:nvSpPr>
        <p:spPr>
          <a:xfrm>
            <a:off x="6302417" y="1321817"/>
            <a:ext cx="1203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delay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F4F29D-2931-3FA4-E81B-EC0ACD2D25B0}"/>
              </a:ext>
            </a:extLst>
          </p:cNvPr>
          <p:cNvGrpSpPr/>
          <p:nvPr/>
        </p:nvGrpSpPr>
        <p:grpSpPr>
          <a:xfrm>
            <a:off x="3085299" y="1605157"/>
            <a:ext cx="457856" cy="518983"/>
            <a:chOff x="1375638" y="4308984"/>
            <a:chExt cx="6168107" cy="1762272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F63CC7B-4596-35AC-9A4D-417608841011}"/>
                </a:ext>
              </a:extLst>
            </p:cNvPr>
            <p:cNvSpPr/>
            <p:nvPr/>
          </p:nvSpPr>
          <p:spPr>
            <a:xfrm>
              <a:off x="1375638" y="4308984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FC8FA1A-07C4-92C3-E144-950AF4A63789}"/>
                </a:ext>
              </a:extLst>
            </p:cNvPr>
            <p:cNvSpPr/>
            <p:nvPr/>
          </p:nvSpPr>
          <p:spPr>
            <a:xfrm>
              <a:off x="2916386" y="434556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DFC13C7-F1CA-E2D9-1D30-0F05A540597E}"/>
                </a:ext>
              </a:extLst>
            </p:cNvPr>
            <p:cNvSpPr/>
            <p:nvPr/>
          </p:nvSpPr>
          <p:spPr>
            <a:xfrm>
              <a:off x="4457134" y="434683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9CB9091-503C-CBA0-EE68-F7398477ED6B}"/>
                </a:ext>
              </a:extLst>
            </p:cNvPr>
            <p:cNvSpPr/>
            <p:nvPr/>
          </p:nvSpPr>
          <p:spPr>
            <a:xfrm>
              <a:off x="6002997" y="437060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1635BE7-1F12-ABDD-C711-4403F54C048B}"/>
              </a:ext>
            </a:extLst>
          </p:cNvPr>
          <p:cNvGrpSpPr/>
          <p:nvPr/>
        </p:nvGrpSpPr>
        <p:grpSpPr>
          <a:xfrm>
            <a:off x="3129342" y="1005097"/>
            <a:ext cx="416233" cy="518983"/>
            <a:chOff x="1375638" y="4308984"/>
            <a:chExt cx="6168107" cy="1762272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0D95132-919D-5A55-7724-16044912EA65}"/>
                </a:ext>
              </a:extLst>
            </p:cNvPr>
            <p:cNvSpPr/>
            <p:nvPr/>
          </p:nvSpPr>
          <p:spPr>
            <a:xfrm>
              <a:off x="1375638" y="4308984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3B654706-42D0-6554-F962-4F2CBF5FFB7C}"/>
                </a:ext>
              </a:extLst>
            </p:cNvPr>
            <p:cNvSpPr/>
            <p:nvPr/>
          </p:nvSpPr>
          <p:spPr>
            <a:xfrm>
              <a:off x="2916386" y="434556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4AF6E87-8E8B-84C9-138A-5F9F64BBC59E}"/>
                </a:ext>
              </a:extLst>
            </p:cNvPr>
            <p:cNvSpPr/>
            <p:nvPr/>
          </p:nvSpPr>
          <p:spPr>
            <a:xfrm>
              <a:off x="4457134" y="434683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2FFB3C1C-C825-9F2D-45F1-15F27CBF082A}"/>
                </a:ext>
              </a:extLst>
            </p:cNvPr>
            <p:cNvSpPr/>
            <p:nvPr/>
          </p:nvSpPr>
          <p:spPr>
            <a:xfrm>
              <a:off x="6002997" y="437060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774BE94-7C39-EA69-5233-68E378923868}"/>
              </a:ext>
            </a:extLst>
          </p:cNvPr>
          <p:cNvGrpSpPr/>
          <p:nvPr/>
        </p:nvGrpSpPr>
        <p:grpSpPr>
          <a:xfrm>
            <a:off x="7728903" y="1796793"/>
            <a:ext cx="503642" cy="322248"/>
            <a:chOff x="1375638" y="4308984"/>
            <a:chExt cx="6168107" cy="1762272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0D55E85-DF46-4D57-7A10-339D679F441D}"/>
                </a:ext>
              </a:extLst>
            </p:cNvPr>
            <p:cNvSpPr/>
            <p:nvPr/>
          </p:nvSpPr>
          <p:spPr>
            <a:xfrm>
              <a:off x="1375638" y="4308984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55BDA41-6735-B3B8-7049-6E2025315C72}"/>
                </a:ext>
              </a:extLst>
            </p:cNvPr>
            <p:cNvSpPr/>
            <p:nvPr/>
          </p:nvSpPr>
          <p:spPr>
            <a:xfrm>
              <a:off x="2916386" y="434556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4F772F26-5A40-FEB5-8E1C-72868B068029}"/>
                </a:ext>
              </a:extLst>
            </p:cNvPr>
            <p:cNvSpPr/>
            <p:nvPr/>
          </p:nvSpPr>
          <p:spPr>
            <a:xfrm>
              <a:off x="4457134" y="434683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D441F5C-B0F7-6357-241A-845619AA4D6E}"/>
                </a:ext>
              </a:extLst>
            </p:cNvPr>
            <p:cNvSpPr/>
            <p:nvPr/>
          </p:nvSpPr>
          <p:spPr>
            <a:xfrm>
              <a:off x="6002997" y="437060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2CF8AE4-9800-225F-0DC1-C93542F1780A}"/>
              </a:ext>
            </a:extLst>
          </p:cNvPr>
          <p:cNvGrpSpPr/>
          <p:nvPr/>
        </p:nvGrpSpPr>
        <p:grpSpPr>
          <a:xfrm>
            <a:off x="7777193" y="1318992"/>
            <a:ext cx="416233" cy="322248"/>
            <a:chOff x="1375638" y="4308984"/>
            <a:chExt cx="6168107" cy="1762272"/>
          </a:xfrm>
        </p:grpSpPr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E4F8C8A-B468-DDEE-CCD0-76D709365795}"/>
                </a:ext>
              </a:extLst>
            </p:cNvPr>
            <p:cNvSpPr/>
            <p:nvPr/>
          </p:nvSpPr>
          <p:spPr>
            <a:xfrm>
              <a:off x="1375638" y="4308984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FD0834B-DC27-DE3D-1DB1-DD2322508E62}"/>
                </a:ext>
              </a:extLst>
            </p:cNvPr>
            <p:cNvSpPr/>
            <p:nvPr/>
          </p:nvSpPr>
          <p:spPr>
            <a:xfrm>
              <a:off x="2916386" y="434556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AABC4EA-088E-A8FE-ED99-9C6C7FC66FB9}"/>
                </a:ext>
              </a:extLst>
            </p:cNvPr>
            <p:cNvSpPr/>
            <p:nvPr/>
          </p:nvSpPr>
          <p:spPr>
            <a:xfrm>
              <a:off x="4457134" y="434683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486338FC-A665-52A7-02D9-2789D3B4B8A9}"/>
                </a:ext>
              </a:extLst>
            </p:cNvPr>
            <p:cNvSpPr/>
            <p:nvPr/>
          </p:nvSpPr>
          <p:spPr>
            <a:xfrm>
              <a:off x="6002997" y="437060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9" name="Freeform 58">
            <a:extLst>
              <a:ext uri="{FF2B5EF4-FFF2-40B4-BE49-F238E27FC236}">
                <a16:creationId xmlns:a16="http://schemas.microsoft.com/office/drawing/2014/main" id="{E5CADD21-4401-0A0C-1B37-4CFA0E560AAB}"/>
              </a:ext>
            </a:extLst>
          </p:cNvPr>
          <p:cNvSpPr/>
          <p:nvPr/>
        </p:nvSpPr>
        <p:spPr>
          <a:xfrm>
            <a:off x="975465" y="4514266"/>
            <a:ext cx="1445741" cy="1519968"/>
          </a:xfrm>
          <a:custGeom>
            <a:avLst/>
            <a:gdLst>
              <a:gd name="connsiteX0" fmla="*/ 0 w 1445741"/>
              <a:gd name="connsiteY0" fmla="*/ 1519968 h 1519968"/>
              <a:gd name="connsiteX1" fmla="*/ 580768 w 1445741"/>
              <a:gd name="connsiteY1" fmla="*/ 1149266 h 1519968"/>
              <a:gd name="connsiteX2" fmla="*/ 778476 w 1445741"/>
              <a:gd name="connsiteY2" fmla="*/ 87 h 1519968"/>
              <a:gd name="connsiteX3" fmla="*/ 852616 w 1445741"/>
              <a:gd name="connsiteY3" fmla="*/ 1211049 h 1519968"/>
              <a:gd name="connsiteX4" fmla="*/ 1445741 w 1445741"/>
              <a:gd name="connsiteY4" fmla="*/ 1507612 h 151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5741" h="1519968">
                <a:moveTo>
                  <a:pt x="0" y="1519968"/>
                </a:moveTo>
                <a:cubicBezTo>
                  <a:pt x="225511" y="1461273"/>
                  <a:pt x="451022" y="1402579"/>
                  <a:pt x="580768" y="1149266"/>
                </a:cubicBezTo>
                <a:cubicBezTo>
                  <a:pt x="710514" y="895952"/>
                  <a:pt x="733168" y="-10210"/>
                  <a:pt x="778476" y="87"/>
                </a:cubicBezTo>
                <a:cubicBezTo>
                  <a:pt x="823784" y="10384"/>
                  <a:pt x="741405" y="959795"/>
                  <a:pt x="852616" y="1211049"/>
                </a:cubicBezTo>
                <a:cubicBezTo>
                  <a:pt x="963827" y="1462303"/>
                  <a:pt x="1204784" y="1484957"/>
                  <a:pt x="1445741" y="150761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8DA437AE-53F8-26C4-DF96-0F0143800B22}"/>
              </a:ext>
            </a:extLst>
          </p:cNvPr>
          <p:cNvSpPr/>
          <p:nvPr/>
        </p:nvSpPr>
        <p:spPr>
          <a:xfrm>
            <a:off x="1419590" y="4530759"/>
            <a:ext cx="1445741" cy="1519968"/>
          </a:xfrm>
          <a:custGeom>
            <a:avLst/>
            <a:gdLst>
              <a:gd name="connsiteX0" fmla="*/ 0 w 1445741"/>
              <a:gd name="connsiteY0" fmla="*/ 1519968 h 1519968"/>
              <a:gd name="connsiteX1" fmla="*/ 580768 w 1445741"/>
              <a:gd name="connsiteY1" fmla="*/ 1149266 h 1519968"/>
              <a:gd name="connsiteX2" fmla="*/ 778476 w 1445741"/>
              <a:gd name="connsiteY2" fmla="*/ 87 h 1519968"/>
              <a:gd name="connsiteX3" fmla="*/ 852616 w 1445741"/>
              <a:gd name="connsiteY3" fmla="*/ 1211049 h 1519968"/>
              <a:gd name="connsiteX4" fmla="*/ 1445741 w 1445741"/>
              <a:gd name="connsiteY4" fmla="*/ 1507612 h 151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5741" h="1519968">
                <a:moveTo>
                  <a:pt x="0" y="1519968"/>
                </a:moveTo>
                <a:cubicBezTo>
                  <a:pt x="225511" y="1461273"/>
                  <a:pt x="451022" y="1402579"/>
                  <a:pt x="580768" y="1149266"/>
                </a:cubicBezTo>
                <a:cubicBezTo>
                  <a:pt x="710514" y="895952"/>
                  <a:pt x="733168" y="-10210"/>
                  <a:pt x="778476" y="87"/>
                </a:cubicBezTo>
                <a:cubicBezTo>
                  <a:pt x="823784" y="10384"/>
                  <a:pt x="741405" y="959795"/>
                  <a:pt x="852616" y="1211049"/>
                </a:cubicBezTo>
                <a:cubicBezTo>
                  <a:pt x="963827" y="1462303"/>
                  <a:pt x="1204784" y="1484957"/>
                  <a:pt x="1445741" y="150761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116F8A16-7DF8-02C6-64CE-1C0AAEBB078D}"/>
              </a:ext>
            </a:extLst>
          </p:cNvPr>
          <p:cNvSpPr/>
          <p:nvPr/>
        </p:nvSpPr>
        <p:spPr>
          <a:xfrm>
            <a:off x="5615811" y="5062595"/>
            <a:ext cx="1445741" cy="958390"/>
          </a:xfrm>
          <a:custGeom>
            <a:avLst/>
            <a:gdLst>
              <a:gd name="connsiteX0" fmla="*/ 0 w 1445741"/>
              <a:gd name="connsiteY0" fmla="*/ 1519968 h 1519968"/>
              <a:gd name="connsiteX1" fmla="*/ 580768 w 1445741"/>
              <a:gd name="connsiteY1" fmla="*/ 1149266 h 1519968"/>
              <a:gd name="connsiteX2" fmla="*/ 778476 w 1445741"/>
              <a:gd name="connsiteY2" fmla="*/ 87 h 1519968"/>
              <a:gd name="connsiteX3" fmla="*/ 852616 w 1445741"/>
              <a:gd name="connsiteY3" fmla="*/ 1211049 h 1519968"/>
              <a:gd name="connsiteX4" fmla="*/ 1445741 w 1445741"/>
              <a:gd name="connsiteY4" fmla="*/ 1507612 h 151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5741" h="1519968">
                <a:moveTo>
                  <a:pt x="0" y="1519968"/>
                </a:moveTo>
                <a:cubicBezTo>
                  <a:pt x="225511" y="1461273"/>
                  <a:pt x="451022" y="1402579"/>
                  <a:pt x="580768" y="1149266"/>
                </a:cubicBezTo>
                <a:cubicBezTo>
                  <a:pt x="710514" y="895952"/>
                  <a:pt x="733168" y="-10210"/>
                  <a:pt x="778476" y="87"/>
                </a:cubicBezTo>
                <a:cubicBezTo>
                  <a:pt x="823784" y="10384"/>
                  <a:pt x="741405" y="959795"/>
                  <a:pt x="852616" y="1211049"/>
                </a:cubicBezTo>
                <a:cubicBezTo>
                  <a:pt x="963827" y="1462303"/>
                  <a:pt x="1204784" y="1484957"/>
                  <a:pt x="1445741" y="1507612"/>
                </a:cubicBezTo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F74CBB47-776E-C8D6-99DD-FFA037378D4F}"/>
              </a:ext>
            </a:extLst>
          </p:cNvPr>
          <p:cNvSpPr/>
          <p:nvPr/>
        </p:nvSpPr>
        <p:spPr>
          <a:xfrm>
            <a:off x="6037666" y="5067204"/>
            <a:ext cx="1445741" cy="958390"/>
          </a:xfrm>
          <a:custGeom>
            <a:avLst/>
            <a:gdLst>
              <a:gd name="connsiteX0" fmla="*/ 0 w 1445741"/>
              <a:gd name="connsiteY0" fmla="*/ 1519968 h 1519968"/>
              <a:gd name="connsiteX1" fmla="*/ 580768 w 1445741"/>
              <a:gd name="connsiteY1" fmla="*/ 1149266 h 1519968"/>
              <a:gd name="connsiteX2" fmla="*/ 778476 w 1445741"/>
              <a:gd name="connsiteY2" fmla="*/ 87 h 1519968"/>
              <a:gd name="connsiteX3" fmla="*/ 852616 w 1445741"/>
              <a:gd name="connsiteY3" fmla="*/ 1211049 h 1519968"/>
              <a:gd name="connsiteX4" fmla="*/ 1445741 w 1445741"/>
              <a:gd name="connsiteY4" fmla="*/ 1507612 h 151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5741" h="1519968">
                <a:moveTo>
                  <a:pt x="0" y="1519968"/>
                </a:moveTo>
                <a:cubicBezTo>
                  <a:pt x="225511" y="1461273"/>
                  <a:pt x="451022" y="1402579"/>
                  <a:pt x="580768" y="1149266"/>
                </a:cubicBezTo>
                <a:cubicBezTo>
                  <a:pt x="710514" y="895952"/>
                  <a:pt x="733168" y="-10210"/>
                  <a:pt x="778476" y="87"/>
                </a:cubicBezTo>
                <a:cubicBezTo>
                  <a:pt x="823784" y="10384"/>
                  <a:pt x="741405" y="959795"/>
                  <a:pt x="852616" y="1211049"/>
                </a:cubicBezTo>
                <a:cubicBezTo>
                  <a:pt x="963827" y="1462303"/>
                  <a:pt x="1204784" y="1484957"/>
                  <a:pt x="1445741" y="1507612"/>
                </a:cubicBezTo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670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cousticAtlasItem2246">
            <a:hlinkClick r:id="" action="ppaction://media"/>
            <a:extLst>
              <a:ext uri="{FF2B5EF4-FFF2-40B4-BE49-F238E27FC236}">
                <a16:creationId xmlns:a16="http://schemas.microsoft.com/office/drawing/2014/main" id="{6A85A89C-3F60-FA86-A3D5-FA512DABE6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62" y="5784155"/>
            <a:ext cx="894080" cy="894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24FB36-E557-86E9-8D37-0B230EEBB4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" y="0"/>
            <a:ext cx="8549640" cy="4852313"/>
          </a:xfrm>
          <a:prstGeom prst="rect">
            <a:avLst/>
          </a:prstGeom>
        </p:spPr>
      </p:pic>
      <p:pic>
        <p:nvPicPr>
          <p:cNvPr id="9218" name="Picture 2" descr="Spectrogram of a big brown bat (Eptesicus fuscus) from the reference... |  Download Scientific Diagram">
            <a:extLst>
              <a:ext uri="{FF2B5EF4-FFF2-40B4-BE49-F238E27FC236}">
                <a16:creationId xmlns:a16="http://schemas.microsoft.com/office/drawing/2014/main" id="{47D5F01A-986B-804D-E2B5-FC35A8E54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498" y="1573456"/>
            <a:ext cx="6984749" cy="392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15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BF81AD-B80E-E10E-8A82-F721FE7605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Chirp as the Tx signal (Frequency modulated signal)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09004E6-138A-8A5A-B3CA-75E8574B9A6A}"/>
              </a:ext>
            </a:extLst>
          </p:cNvPr>
          <p:cNvCxnSpPr>
            <a:cxnSpLocks/>
          </p:cNvCxnSpPr>
          <p:nvPr/>
        </p:nvCxnSpPr>
        <p:spPr>
          <a:xfrm>
            <a:off x="586240" y="3028890"/>
            <a:ext cx="62594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A531545-1D26-7694-DAD9-1A928666D533}"/>
              </a:ext>
            </a:extLst>
          </p:cNvPr>
          <p:cNvCxnSpPr/>
          <p:nvPr/>
        </p:nvCxnSpPr>
        <p:spPr>
          <a:xfrm flipV="1">
            <a:off x="588517" y="909343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78E74F5-99FB-713D-B91A-E97F08C156A9}"/>
              </a:ext>
            </a:extLst>
          </p:cNvPr>
          <p:cNvSpPr txBox="1"/>
          <p:nvPr/>
        </p:nvSpPr>
        <p:spPr>
          <a:xfrm>
            <a:off x="6080188" y="3056375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53A7081-A717-5A13-A0A7-8FF43B9DD772}"/>
              </a:ext>
            </a:extLst>
          </p:cNvPr>
          <p:cNvCxnSpPr/>
          <p:nvPr/>
        </p:nvCxnSpPr>
        <p:spPr>
          <a:xfrm flipV="1">
            <a:off x="586240" y="909343"/>
            <a:ext cx="3442063" cy="2119547"/>
          </a:xfrm>
          <a:prstGeom prst="line">
            <a:avLst/>
          </a:prstGeom>
          <a:ln w="412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62CDDF4-BA5D-638C-F765-B7C7935DCAA5}"/>
              </a:ext>
            </a:extLst>
          </p:cNvPr>
          <p:cNvCxnSpPr>
            <a:cxnSpLocks/>
          </p:cNvCxnSpPr>
          <p:nvPr/>
        </p:nvCxnSpPr>
        <p:spPr>
          <a:xfrm flipV="1">
            <a:off x="4028303" y="909343"/>
            <a:ext cx="0" cy="2119547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D94C53B-4B7B-D6B6-01CC-06F724D621A5}"/>
              </a:ext>
            </a:extLst>
          </p:cNvPr>
          <p:cNvCxnSpPr/>
          <p:nvPr/>
        </p:nvCxnSpPr>
        <p:spPr>
          <a:xfrm flipV="1">
            <a:off x="4027164" y="895601"/>
            <a:ext cx="3442063" cy="2119547"/>
          </a:xfrm>
          <a:prstGeom prst="line">
            <a:avLst/>
          </a:prstGeom>
          <a:ln w="412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3B9FD99-6ACD-8855-F7FF-DC71E52F5F9A}"/>
              </a:ext>
            </a:extLst>
          </p:cNvPr>
          <p:cNvSpPr txBox="1"/>
          <p:nvPr/>
        </p:nvSpPr>
        <p:spPr>
          <a:xfrm rot="16200000">
            <a:off x="-720065" y="1742446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28625232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3E69A-25F6-9578-AF21-7DF091186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51EE3B-5018-53EF-38D5-7C8DA80391D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Chirp as the Tx signal (Frequency modulated signal)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3BA6FE8-BBB3-E01B-32BB-721E01725235}"/>
              </a:ext>
            </a:extLst>
          </p:cNvPr>
          <p:cNvCxnSpPr>
            <a:cxnSpLocks/>
          </p:cNvCxnSpPr>
          <p:nvPr/>
        </p:nvCxnSpPr>
        <p:spPr>
          <a:xfrm>
            <a:off x="586240" y="3028890"/>
            <a:ext cx="62594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86DE791-C421-A734-4D2D-38820ABA88E0}"/>
              </a:ext>
            </a:extLst>
          </p:cNvPr>
          <p:cNvCxnSpPr/>
          <p:nvPr/>
        </p:nvCxnSpPr>
        <p:spPr>
          <a:xfrm flipV="1">
            <a:off x="588517" y="909343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BB75979-E4EB-851B-240B-EF1C62644C92}"/>
              </a:ext>
            </a:extLst>
          </p:cNvPr>
          <p:cNvSpPr txBox="1"/>
          <p:nvPr/>
        </p:nvSpPr>
        <p:spPr>
          <a:xfrm>
            <a:off x="6080188" y="3056375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312D2FF-FE19-21A5-5F8D-DD8AC9E47F7A}"/>
              </a:ext>
            </a:extLst>
          </p:cNvPr>
          <p:cNvCxnSpPr/>
          <p:nvPr/>
        </p:nvCxnSpPr>
        <p:spPr>
          <a:xfrm flipV="1">
            <a:off x="586240" y="909343"/>
            <a:ext cx="3442063" cy="2119547"/>
          </a:xfrm>
          <a:prstGeom prst="line">
            <a:avLst/>
          </a:prstGeom>
          <a:ln w="412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7DEB2C-23E3-3F33-91A2-3E28FCCD88B0}"/>
              </a:ext>
            </a:extLst>
          </p:cNvPr>
          <p:cNvCxnSpPr>
            <a:cxnSpLocks/>
          </p:cNvCxnSpPr>
          <p:nvPr/>
        </p:nvCxnSpPr>
        <p:spPr>
          <a:xfrm flipV="1">
            <a:off x="4028303" y="909343"/>
            <a:ext cx="0" cy="2119547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04BE1E-C6E6-7AB8-F0D6-5EE931E5F659}"/>
              </a:ext>
            </a:extLst>
          </p:cNvPr>
          <p:cNvCxnSpPr/>
          <p:nvPr/>
        </p:nvCxnSpPr>
        <p:spPr>
          <a:xfrm flipV="1">
            <a:off x="4027164" y="895601"/>
            <a:ext cx="3442063" cy="2119547"/>
          </a:xfrm>
          <a:prstGeom prst="line">
            <a:avLst/>
          </a:prstGeom>
          <a:ln w="412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2B26DBF-5567-AC36-ED30-DD41A8354506}"/>
              </a:ext>
            </a:extLst>
          </p:cNvPr>
          <p:cNvSpPr txBox="1"/>
          <p:nvPr/>
        </p:nvSpPr>
        <p:spPr>
          <a:xfrm rot="16200000">
            <a:off x="-720065" y="1742446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pic>
        <p:nvPicPr>
          <p:cNvPr id="10242" name="Picture 2" descr="Chirp - Wikipedia">
            <a:extLst>
              <a:ext uri="{FF2B5EF4-FFF2-40B4-BE49-F238E27FC236}">
                <a16:creationId xmlns:a16="http://schemas.microsoft.com/office/drawing/2014/main" id="{7948095F-2E21-3A3A-7591-BE1C10848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524" y="3521693"/>
            <a:ext cx="4856204" cy="325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05562D-1824-5DA9-D6A8-7632E9C59A44}"/>
              </a:ext>
            </a:extLst>
          </p:cNvPr>
          <p:cNvCxnSpPr>
            <a:cxnSpLocks/>
          </p:cNvCxnSpPr>
          <p:nvPr/>
        </p:nvCxnSpPr>
        <p:spPr>
          <a:xfrm>
            <a:off x="1923750" y="5047161"/>
            <a:ext cx="62594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666178C-8C9E-F4E3-DD26-1CF28125ED3E}"/>
              </a:ext>
            </a:extLst>
          </p:cNvPr>
          <p:cNvSpPr txBox="1"/>
          <p:nvPr/>
        </p:nvSpPr>
        <p:spPr>
          <a:xfrm>
            <a:off x="6563829" y="5047161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49B100-C4D5-C004-2F7A-1A41A04D1C03}"/>
              </a:ext>
            </a:extLst>
          </p:cNvPr>
          <p:cNvSpPr txBox="1"/>
          <p:nvPr/>
        </p:nvSpPr>
        <p:spPr>
          <a:xfrm rot="16200000">
            <a:off x="234822" y="4701702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</p:spTree>
    <p:extLst>
      <p:ext uri="{BB962C8B-B14F-4D97-AF65-F5344CB8AC3E}">
        <p14:creationId xmlns:p14="http://schemas.microsoft.com/office/powerpoint/2010/main" val="1592292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38" t="-6897" r="-1858" b="-41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246" r="-579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9105C3B8-9AB1-BB42-ADB1-F3403A5AEE6E}"/>
              </a:ext>
            </a:extLst>
          </p:cNvPr>
          <p:cNvGrpSpPr/>
          <p:nvPr/>
        </p:nvGrpSpPr>
        <p:grpSpPr>
          <a:xfrm>
            <a:off x="2269855" y="3853371"/>
            <a:ext cx="5107809" cy="671376"/>
            <a:chOff x="1760560" y="5913583"/>
            <a:chExt cx="51078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4545" r="-45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(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)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1667" t="-6122" r="-3056" b="-408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/>
              <p:nvPr/>
            </p:nvSpPr>
            <p:spPr>
              <a:xfrm>
                <a:off x="744939" y="3942675"/>
                <a:ext cx="150201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Ψ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(t, x)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939" y="3942675"/>
                <a:ext cx="1502014" cy="615553"/>
              </a:xfrm>
              <a:prstGeom prst="rect">
                <a:avLst/>
              </a:prstGeom>
              <a:blipFill>
                <a:blip r:embed="rId6"/>
                <a:stretch>
                  <a:fillRect l="-10833" t="-24000" r="-19167" b="-4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1273855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w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𝑎𝑣𝑒𝑙𝑒𝑛𝑔𝑡h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blipFill>
                <a:blip r:embed="rId7"/>
                <a:stretch>
                  <a:fillRect l="-3653" t="-25000" r="-8219" b="-4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58ADEA44-C8BC-9F4C-9E19-DC448763F58B}"/>
              </a:ext>
            </a:extLst>
          </p:cNvPr>
          <p:cNvGrpSpPr/>
          <p:nvPr/>
        </p:nvGrpSpPr>
        <p:grpSpPr>
          <a:xfrm>
            <a:off x="2246953" y="4628316"/>
            <a:ext cx="5062668" cy="1156727"/>
            <a:chOff x="1760560" y="5913583"/>
            <a:chExt cx="5062668" cy="11567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A93EA66-7C7C-8245-85D9-974567E37746}"/>
                    </a:ext>
                  </a:extLst>
                </p:cNvPr>
                <p:cNvSpPr txBox="1"/>
                <p:nvPr/>
              </p:nvSpPr>
              <p:spPr>
                <a:xfrm>
                  <a:off x="1760560" y="6225438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A93EA66-7C7C-8245-85D9-974567E377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6225438"/>
                  <a:ext cx="538609" cy="615553"/>
                </a:xfrm>
                <a:prstGeom prst="rect">
                  <a:avLst/>
                </a:prstGeom>
                <a:blipFill>
                  <a:blip r:embed="rId8"/>
                  <a:stretch>
                    <a:fillRect l="-6977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925D32B-0504-A543-AB22-573873132002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4524059" cy="11567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40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rPr>
                              <m:t>λ</m:t>
                            </m:r>
                          </m:den>
                        </m:f>
                        <m:r>
                          <a:rPr kumimoji="0" lang="en-US" sz="4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925D32B-0504-A543-AB22-5738731320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4524059" cy="1156727"/>
                </a:xfrm>
                <a:prstGeom prst="rect">
                  <a:avLst/>
                </a:prstGeom>
                <a:blipFill>
                  <a:blip r:embed="rId9"/>
                  <a:stretch>
                    <a:fillRect l="-1681" t="-1087" r="-3081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75FC00D-7E21-5675-5CDA-8EF6282803A9}"/>
              </a:ext>
            </a:extLst>
          </p:cNvPr>
          <p:cNvGrpSpPr/>
          <p:nvPr/>
        </p:nvGrpSpPr>
        <p:grpSpPr>
          <a:xfrm>
            <a:off x="2220777" y="6181739"/>
            <a:ext cx="1881960" cy="785756"/>
            <a:chOff x="1998571" y="6077377"/>
            <a:chExt cx="1881960" cy="7857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13EF993-B5BD-CBE8-B082-D01840C6B1A5}"/>
                    </a:ext>
                  </a:extLst>
                </p:cNvPr>
                <p:cNvSpPr txBox="1"/>
                <p:nvPr/>
              </p:nvSpPr>
              <p:spPr>
                <a:xfrm>
                  <a:off x="1998571" y="6247580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13EF993-B5BD-CBE8-B082-D01840C6B1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8571" y="6247580"/>
                  <a:ext cx="538609" cy="615553"/>
                </a:xfrm>
                <a:prstGeom prst="rect">
                  <a:avLst/>
                </a:prstGeom>
                <a:blipFill>
                  <a:blip r:embed="rId10"/>
                  <a:stretch>
                    <a:fillRect l="-4545" r="-45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BBD3FC5-2F81-0478-128E-5009DDAA9D75}"/>
                    </a:ext>
                  </a:extLst>
                </p:cNvPr>
                <p:cNvSpPr txBox="1"/>
                <p:nvPr/>
              </p:nvSpPr>
              <p:spPr>
                <a:xfrm>
                  <a:off x="2644616" y="6077377"/>
                  <a:ext cx="1235915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BBD3FC5-2F81-0478-128E-5009DDAA9D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44616" y="6077377"/>
                  <a:ext cx="1235915" cy="738664"/>
                </a:xfrm>
                <a:prstGeom prst="rect">
                  <a:avLst/>
                </a:prstGeom>
                <a:blipFill>
                  <a:blip r:embed="rId11"/>
                  <a:stretch>
                    <a:fillRect l="-8081" t="-3390" r="-3030" b="-406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0780622-4CF7-5983-B7B2-F4EFD8894DD9}"/>
                  </a:ext>
                </a:extLst>
              </p:cNvPr>
              <p:cNvSpPr txBox="1"/>
              <p:nvPr/>
            </p:nvSpPr>
            <p:spPr>
              <a:xfrm>
                <a:off x="4002130" y="5841585"/>
                <a:ext cx="2824491" cy="9253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𝑗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(2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m:t>λ</m:t>
                          </m:r>
                        </m:den>
                      </m:f>
                      <m:r>
                        <a:rPr kumimoji="0" lang="en-US" sz="3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0780622-4CF7-5983-B7B2-F4EFD8894D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2130" y="5841585"/>
                <a:ext cx="2824491" cy="925382"/>
              </a:xfrm>
              <a:prstGeom prst="rect">
                <a:avLst/>
              </a:prstGeom>
              <a:blipFill>
                <a:blip r:embed="rId12"/>
                <a:stretch>
                  <a:fillRect l="-4933" r="-4036" b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94087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02AC2-B948-9536-6A23-C4106FF06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F2009F-CA81-C519-A44B-DCDCC5FDC25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Chirp as the Tx signal (Frequency modulated signal)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6B331BC-15C0-7769-EB37-5F1FDF6421F5}"/>
              </a:ext>
            </a:extLst>
          </p:cNvPr>
          <p:cNvCxnSpPr>
            <a:cxnSpLocks/>
          </p:cNvCxnSpPr>
          <p:nvPr/>
        </p:nvCxnSpPr>
        <p:spPr>
          <a:xfrm>
            <a:off x="2031985" y="3028890"/>
            <a:ext cx="62594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2C91FCF-22CC-473E-FEC3-1452AAB96508}"/>
              </a:ext>
            </a:extLst>
          </p:cNvPr>
          <p:cNvCxnSpPr/>
          <p:nvPr/>
        </p:nvCxnSpPr>
        <p:spPr>
          <a:xfrm flipV="1">
            <a:off x="2034262" y="909343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2140EC1-4F73-C707-805D-2BA6E9CFAD44}"/>
              </a:ext>
            </a:extLst>
          </p:cNvPr>
          <p:cNvSpPr txBox="1"/>
          <p:nvPr/>
        </p:nvSpPr>
        <p:spPr>
          <a:xfrm>
            <a:off x="6080188" y="3056375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2BA6A4-C36A-E6A7-E7B1-9E492E34EF79}"/>
              </a:ext>
            </a:extLst>
          </p:cNvPr>
          <p:cNvCxnSpPr/>
          <p:nvPr/>
        </p:nvCxnSpPr>
        <p:spPr>
          <a:xfrm flipV="1">
            <a:off x="2031985" y="909343"/>
            <a:ext cx="3442063" cy="2119547"/>
          </a:xfrm>
          <a:prstGeom prst="line">
            <a:avLst/>
          </a:prstGeom>
          <a:ln w="412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2DCE9F4-1CC9-CDA2-6D36-244F8FCFFFD3}"/>
              </a:ext>
            </a:extLst>
          </p:cNvPr>
          <p:cNvCxnSpPr>
            <a:cxnSpLocks/>
          </p:cNvCxnSpPr>
          <p:nvPr/>
        </p:nvCxnSpPr>
        <p:spPr>
          <a:xfrm flipV="1">
            <a:off x="5474048" y="909343"/>
            <a:ext cx="0" cy="2119547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7788297-2EC2-15EE-FAA3-64BF9751474C}"/>
              </a:ext>
            </a:extLst>
          </p:cNvPr>
          <p:cNvSpPr txBox="1"/>
          <p:nvPr/>
        </p:nvSpPr>
        <p:spPr>
          <a:xfrm rot="16200000">
            <a:off x="725680" y="1742446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36592086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093FE-741C-CD45-A840-581F6C666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72054C-ADB5-01E5-443B-2C455DAF8A1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Chirp as the Tx signal (Frequency modulated signal)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A1B6F59-95A9-1445-D5F8-F7096C7B5648}"/>
              </a:ext>
            </a:extLst>
          </p:cNvPr>
          <p:cNvCxnSpPr>
            <a:cxnSpLocks/>
          </p:cNvCxnSpPr>
          <p:nvPr/>
        </p:nvCxnSpPr>
        <p:spPr>
          <a:xfrm>
            <a:off x="2031985" y="3028890"/>
            <a:ext cx="62594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6ED576A-9EF9-93AC-83CD-2AAEA77452D2}"/>
              </a:ext>
            </a:extLst>
          </p:cNvPr>
          <p:cNvCxnSpPr/>
          <p:nvPr/>
        </p:nvCxnSpPr>
        <p:spPr>
          <a:xfrm flipV="1">
            <a:off x="2034262" y="909343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E3574FB-0654-0F27-B684-0A515997CAF9}"/>
              </a:ext>
            </a:extLst>
          </p:cNvPr>
          <p:cNvSpPr txBox="1"/>
          <p:nvPr/>
        </p:nvSpPr>
        <p:spPr>
          <a:xfrm>
            <a:off x="6080188" y="3056375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DCFF1CF-5C4F-83D6-AB5E-422881D843C7}"/>
              </a:ext>
            </a:extLst>
          </p:cNvPr>
          <p:cNvCxnSpPr>
            <a:cxnSpLocks/>
          </p:cNvCxnSpPr>
          <p:nvPr/>
        </p:nvCxnSpPr>
        <p:spPr>
          <a:xfrm flipV="1">
            <a:off x="3373395" y="909343"/>
            <a:ext cx="2100653" cy="1293536"/>
          </a:xfrm>
          <a:prstGeom prst="line">
            <a:avLst/>
          </a:prstGeom>
          <a:ln w="412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6EDAD3-A00D-FAA3-C068-4D32910295C2}"/>
              </a:ext>
            </a:extLst>
          </p:cNvPr>
          <p:cNvCxnSpPr>
            <a:cxnSpLocks/>
          </p:cNvCxnSpPr>
          <p:nvPr/>
        </p:nvCxnSpPr>
        <p:spPr>
          <a:xfrm flipV="1">
            <a:off x="5474048" y="909343"/>
            <a:ext cx="0" cy="2119547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CA04114-818D-1E1B-CF73-2350F8A4EDC6}"/>
              </a:ext>
            </a:extLst>
          </p:cNvPr>
          <p:cNvSpPr txBox="1"/>
          <p:nvPr/>
        </p:nvSpPr>
        <p:spPr>
          <a:xfrm rot="16200000">
            <a:off x="1132388" y="693146"/>
            <a:ext cx="1001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1B0F998-1D4F-9D63-92B1-C438705D7F32}"/>
              </a:ext>
            </a:extLst>
          </p:cNvPr>
          <p:cNvCxnSpPr>
            <a:cxnSpLocks/>
          </p:cNvCxnSpPr>
          <p:nvPr/>
        </p:nvCxnSpPr>
        <p:spPr>
          <a:xfrm flipV="1">
            <a:off x="3373395" y="2202879"/>
            <a:ext cx="0" cy="826011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0786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402550-3B02-394C-97BF-9023FB808463}"/>
              </a:ext>
            </a:extLst>
          </p:cNvPr>
          <p:cNvSpPr txBox="1"/>
          <p:nvPr/>
        </p:nvSpPr>
        <p:spPr>
          <a:xfrm>
            <a:off x="0" y="318887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Signal Detection and Ranging: RADAR &amp; SONAR</a:t>
            </a:r>
          </a:p>
        </p:txBody>
      </p:sp>
    </p:spTree>
    <p:extLst>
      <p:ext uri="{BB962C8B-B14F-4D97-AF65-F5344CB8AC3E}">
        <p14:creationId xmlns:p14="http://schemas.microsoft.com/office/powerpoint/2010/main" val="28310391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31F243-12B3-5E33-7510-817C6E905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2015369"/>
            <a:ext cx="8549640" cy="282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567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adar block diagram: basic FMCW radar system with one transmitter and... |  Download Scientific Diagram">
            <a:extLst>
              <a:ext uri="{FF2B5EF4-FFF2-40B4-BE49-F238E27FC236}">
                <a16:creationId xmlns:a16="http://schemas.microsoft.com/office/drawing/2014/main" id="{E6F538B0-B98A-5418-D25D-22784AE7F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4838"/>
            <a:ext cx="9144000" cy="310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5874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1507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 descr="Project Soli GIFs - Find &amp; Share on GIPHY">
            <a:extLst>
              <a:ext uri="{FF2B5EF4-FFF2-40B4-BE49-F238E27FC236}">
                <a16:creationId xmlns:a16="http://schemas.microsoft.com/office/drawing/2014/main" id="{D63F551E-591E-5D65-EF55-5367B5220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12" y="1400556"/>
            <a:ext cx="8113776" cy="405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1038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MCW Radar Part 2 - Velocity, Angle and Radar Data Cube | Wireless Pi">
            <a:extLst>
              <a:ext uri="{FF2B5EF4-FFF2-40B4-BE49-F238E27FC236}">
                <a16:creationId xmlns:a16="http://schemas.microsoft.com/office/drawing/2014/main" id="{3F6349D0-EAA3-690C-CD66-C852C02B7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9931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1841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Operating principle of FMCW radars. (a) Frequency-modulated transmitted...  | Download Scientific Diagram">
            <a:extLst>
              <a:ext uri="{FF2B5EF4-FFF2-40B4-BE49-F238E27FC236}">
                <a16:creationId xmlns:a16="http://schemas.microsoft.com/office/drawing/2014/main" id="{DE46CB91-E091-D225-7D0A-37455C625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4213"/>
            <a:ext cx="9144000" cy="294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567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ave">
            <a:extLst>
              <a:ext uri="{FF2B5EF4-FFF2-40B4-BE49-F238E27FC236}">
                <a16:creationId xmlns:a16="http://schemas.microsoft.com/office/drawing/2014/main" id="{4688B3BB-2435-3641-3892-78BBD9F3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009650"/>
            <a:ext cx="6350000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158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E0CE6-C516-6660-9B05-0701E5F42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97C094D-EDB3-CAD8-F7FD-11CA10E9DA15}"/>
              </a:ext>
            </a:extLst>
          </p:cNvPr>
          <p:cNvCxnSpPr>
            <a:cxnSpLocks/>
          </p:cNvCxnSpPr>
          <p:nvPr/>
        </p:nvCxnSpPr>
        <p:spPr>
          <a:xfrm flipH="1">
            <a:off x="1126804" y="599916"/>
            <a:ext cx="2953039" cy="5341591"/>
          </a:xfrm>
          <a:prstGeom prst="line">
            <a:avLst/>
          </a:prstGeom>
          <a:ln w="66675">
            <a:solidFill>
              <a:schemeClr val="accent6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53FED47A-7B92-02C6-2BA9-6D831DF5CDB2}"/>
              </a:ext>
            </a:extLst>
          </p:cNvPr>
          <p:cNvSpPr/>
          <p:nvPr/>
        </p:nvSpPr>
        <p:spPr>
          <a:xfrm>
            <a:off x="932906" y="5702471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74164B-56AC-E2D1-D2F2-95203BDA12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B55F461-C70F-DF74-A3F3-491EF6F4B7D7}"/>
                  </a:ext>
                </a:extLst>
              </p:cNvPr>
              <p:cNvSpPr txBox="1"/>
              <p:nvPr/>
            </p:nvSpPr>
            <p:spPr>
              <a:xfrm rot="17915172">
                <a:off x="1914809" y="1030578"/>
                <a:ext cx="1158779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𝑡𝑖𝑚𝑒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B55F461-C70F-DF74-A3F3-491EF6F4B7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7915172">
                <a:off x="1914809" y="1030578"/>
                <a:ext cx="1158779" cy="369332"/>
              </a:xfrm>
              <a:prstGeom prst="rect">
                <a:avLst/>
              </a:prstGeom>
              <a:blipFill>
                <a:blip r:embed="rId2"/>
                <a:stretch>
                  <a:fillRect t="-7292" r="-16901" b="-5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CA1904BD-BF43-A282-430B-AA8F89661069}"/>
              </a:ext>
            </a:extLst>
          </p:cNvPr>
          <p:cNvGrpSpPr/>
          <p:nvPr/>
        </p:nvGrpSpPr>
        <p:grpSpPr>
          <a:xfrm rot="18054388">
            <a:off x="-261693" y="2349986"/>
            <a:ext cx="5859490" cy="1762272"/>
            <a:chOff x="1528038" y="4461384"/>
            <a:chExt cx="6168107" cy="1762272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950BA29-BA69-3C30-2AF2-77AE93CF2D14}"/>
                </a:ext>
              </a:extLst>
            </p:cNvPr>
            <p:cNvSpPr/>
            <p:nvPr/>
          </p:nvSpPr>
          <p:spPr>
            <a:xfrm>
              <a:off x="1528038" y="4461384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9A03AB1-A150-220C-B5E6-E459051341E5}"/>
                </a:ext>
              </a:extLst>
            </p:cNvPr>
            <p:cNvSpPr/>
            <p:nvPr/>
          </p:nvSpPr>
          <p:spPr>
            <a:xfrm>
              <a:off x="3068786" y="449796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4488F58-9117-56DA-9408-7F9BF1E26B4E}"/>
                </a:ext>
              </a:extLst>
            </p:cNvPr>
            <p:cNvSpPr/>
            <p:nvPr/>
          </p:nvSpPr>
          <p:spPr>
            <a:xfrm>
              <a:off x="4609534" y="449923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CA61C6DA-812E-670D-125E-51DFC1642F99}"/>
                </a:ext>
              </a:extLst>
            </p:cNvPr>
            <p:cNvSpPr/>
            <p:nvPr/>
          </p:nvSpPr>
          <p:spPr>
            <a:xfrm>
              <a:off x="6155397" y="452300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83A0B18-9746-3857-B3F6-74F120CAEE9A}"/>
                  </a:ext>
                </a:extLst>
              </p:cNvPr>
              <p:cNvSpPr txBox="1"/>
              <p:nvPr/>
            </p:nvSpPr>
            <p:spPr>
              <a:xfrm>
                <a:off x="5875608" y="2060744"/>
                <a:ext cx="623568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4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e</m:t>
                      </m:r>
                    </m:oMath>
                  </m:oMathPara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83A0B18-9746-3857-B3F6-74F120CAE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5608" y="2060744"/>
                <a:ext cx="623568" cy="738664"/>
              </a:xfrm>
              <a:prstGeom prst="rect">
                <a:avLst/>
              </a:prstGeom>
              <a:blipFill>
                <a:blip r:embed="rId3"/>
                <a:stretch>
                  <a:fillRect l="-34000" t="-5085" r="-8000" b="-406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946258E-A45D-7496-FB53-606368115E67}"/>
                  </a:ext>
                </a:extLst>
              </p:cNvPr>
              <p:cNvSpPr txBox="1"/>
              <p:nvPr/>
            </p:nvSpPr>
            <p:spPr>
              <a:xfrm>
                <a:off x="6353353" y="1753701"/>
                <a:ext cx="2824491" cy="9253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𝑗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(2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m:t>λ</m:t>
                          </m:r>
                        </m:den>
                      </m:f>
                      <m:r>
                        <a:rPr kumimoji="0" lang="en-US" sz="3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946258E-A45D-7496-FB53-606368115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3353" y="1753701"/>
                <a:ext cx="2824491" cy="925382"/>
              </a:xfrm>
              <a:prstGeom prst="rect">
                <a:avLst/>
              </a:prstGeom>
              <a:blipFill>
                <a:blip r:embed="rId4"/>
                <a:stretch>
                  <a:fillRect l="-4484" t="-1370" r="-4036" b="-13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812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86B13-F5CF-BAC4-4DA3-17DB868A7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20F1483-ACEE-14C4-7206-7E0C6A27D096}"/>
              </a:ext>
            </a:extLst>
          </p:cNvPr>
          <p:cNvCxnSpPr>
            <a:cxnSpLocks/>
          </p:cNvCxnSpPr>
          <p:nvPr/>
        </p:nvCxnSpPr>
        <p:spPr>
          <a:xfrm flipH="1">
            <a:off x="1126804" y="599916"/>
            <a:ext cx="2953039" cy="5341591"/>
          </a:xfrm>
          <a:prstGeom prst="line">
            <a:avLst/>
          </a:prstGeom>
          <a:ln w="66675">
            <a:solidFill>
              <a:schemeClr val="accent6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6036841E-ACF4-2EC3-2142-6C2C02B1A772}"/>
              </a:ext>
            </a:extLst>
          </p:cNvPr>
          <p:cNvSpPr/>
          <p:nvPr/>
        </p:nvSpPr>
        <p:spPr>
          <a:xfrm>
            <a:off x="932906" y="5702471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B6929A-AF51-4D9C-E6F6-65933F83523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A42E74-FE22-65D7-8329-678C3FEF950C}"/>
                  </a:ext>
                </a:extLst>
              </p:cNvPr>
              <p:cNvSpPr txBox="1"/>
              <p:nvPr/>
            </p:nvSpPr>
            <p:spPr>
              <a:xfrm rot="17915172">
                <a:off x="1914809" y="1030578"/>
                <a:ext cx="1158779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𝑡𝑖𝑚𝑒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A42E74-FE22-65D7-8329-678C3FEF95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7915172">
                <a:off x="1914809" y="1030578"/>
                <a:ext cx="1158779" cy="369332"/>
              </a:xfrm>
              <a:prstGeom prst="rect">
                <a:avLst/>
              </a:prstGeom>
              <a:blipFill>
                <a:blip r:embed="rId2"/>
                <a:stretch>
                  <a:fillRect t="-7292" r="-16901" b="-5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EEC2B371-577E-9FC9-CCA4-73022C429982}"/>
              </a:ext>
            </a:extLst>
          </p:cNvPr>
          <p:cNvGrpSpPr/>
          <p:nvPr/>
        </p:nvGrpSpPr>
        <p:grpSpPr>
          <a:xfrm rot="18054388">
            <a:off x="-261693" y="2349986"/>
            <a:ext cx="5859490" cy="1762272"/>
            <a:chOff x="1528038" y="4461384"/>
            <a:chExt cx="6168107" cy="1762272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0892D5D-EAE3-1787-D288-A7F9549754A1}"/>
                </a:ext>
              </a:extLst>
            </p:cNvPr>
            <p:cNvSpPr/>
            <p:nvPr/>
          </p:nvSpPr>
          <p:spPr>
            <a:xfrm>
              <a:off x="1528038" y="4461384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06B525A-721D-9E8D-98FD-6D6820826372}"/>
                </a:ext>
              </a:extLst>
            </p:cNvPr>
            <p:cNvSpPr/>
            <p:nvPr/>
          </p:nvSpPr>
          <p:spPr>
            <a:xfrm>
              <a:off x="3068786" y="449796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5247FED-F6FF-E7C7-EA70-879917595A5F}"/>
                </a:ext>
              </a:extLst>
            </p:cNvPr>
            <p:cNvSpPr/>
            <p:nvPr/>
          </p:nvSpPr>
          <p:spPr>
            <a:xfrm>
              <a:off x="4609534" y="449923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FA2BF5B6-D786-613C-9520-826D478B6173}"/>
                </a:ext>
              </a:extLst>
            </p:cNvPr>
            <p:cNvSpPr/>
            <p:nvPr/>
          </p:nvSpPr>
          <p:spPr>
            <a:xfrm>
              <a:off x="6155397" y="452300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91CC341-9C39-77C3-D743-16C05093011F}"/>
                  </a:ext>
                </a:extLst>
              </p:cNvPr>
              <p:cNvSpPr txBox="1"/>
              <p:nvPr/>
            </p:nvSpPr>
            <p:spPr>
              <a:xfrm>
                <a:off x="5875608" y="2060744"/>
                <a:ext cx="623568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4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e</m:t>
                      </m:r>
                    </m:oMath>
                  </m:oMathPara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91CC341-9C39-77C3-D743-16C050930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5608" y="2060744"/>
                <a:ext cx="623568" cy="738664"/>
              </a:xfrm>
              <a:prstGeom prst="rect">
                <a:avLst/>
              </a:prstGeom>
              <a:blipFill>
                <a:blip r:embed="rId3"/>
                <a:stretch>
                  <a:fillRect l="-34000" t="-5085" r="-8000" b="-406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D51C645-9FE8-0A55-8321-E0066C76500A}"/>
                  </a:ext>
                </a:extLst>
              </p:cNvPr>
              <p:cNvSpPr txBox="1"/>
              <p:nvPr/>
            </p:nvSpPr>
            <p:spPr>
              <a:xfrm>
                <a:off x="6353353" y="1753701"/>
                <a:ext cx="2824491" cy="9253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𝑗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(2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m:t>λ</m:t>
                          </m:r>
                        </m:den>
                      </m:f>
                      <m:r>
                        <a:rPr kumimoji="0" lang="en-US" sz="3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D51C645-9FE8-0A55-8321-E0066C7650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3353" y="1753701"/>
                <a:ext cx="2824491" cy="925382"/>
              </a:xfrm>
              <a:prstGeom prst="rect">
                <a:avLst/>
              </a:prstGeom>
              <a:blipFill>
                <a:blip r:embed="rId4"/>
                <a:stretch>
                  <a:fillRect l="-4484" t="-1370" r="-4036" b="-13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ED318BB-EEB5-2598-781E-0B583672B272}"/>
              </a:ext>
            </a:extLst>
          </p:cNvPr>
          <p:cNvCxnSpPr>
            <a:cxnSpLocks/>
          </p:cNvCxnSpPr>
          <p:nvPr/>
        </p:nvCxnSpPr>
        <p:spPr>
          <a:xfrm flipH="1">
            <a:off x="1126804" y="594150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EAA8823-D75A-6B0D-3580-BC7AAADF3F8D}"/>
                  </a:ext>
                </a:extLst>
              </p:cNvPr>
              <p:cNvSpPr txBox="1"/>
              <p:nvPr/>
            </p:nvSpPr>
            <p:spPr>
              <a:xfrm>
                <a:off x="7738276" y="5399808"/>
                <a:ext cx="1351332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EAA8823-D75A-6B0D-3580-BC7AAADF3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8276" y="5399808"/>
                <a:ext cx="1351332" cy="369332"/>
              </a:xfrm>
              <a:prstGeom prst="rect">
                <a:avLst/>
              </a:prstGeom>
              <a:blipFill>
                <a:blip r:embed="rId5"/>
                <a:stretch>
                  <a:fillRect l="-4673" t="-6667" r="-747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85DDE11-C5DE-3CD5-6349-5D5C8054F295}"/>
              </a:ext>
            </a:extLst>
          </p:cNvPr>
          <p:cNvCxnSpPr>
            <a:cxnSpLocks/>
          </p:cNvCxnSpPr>
          <p:nvPr/>
        </p:nvCxnSpPr>
        <p:spPr>
          <a:xfrm flipH="1">
            <a:off x="3391960" y="748675"/>
            <a:ext cx="2953039" cy="5341591"/>
          </a:xfrm>
          <a:prstGeom prst="line">
            <a:avLst/>
          </a:prstGeom>
          <a:ln w="66675">
            <a:solidFill>
              <a:schemeClr val="accent6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DBB95C44-47ED-E0E5-5F9E-4A602A366CF7}"/>
              </a:ext>
            </a:extLst>
          </p:cNvPr>
          <p:cNvSpPr/>
          <p:nvPr/>
        </p:nvSpPr>
        <p:spPr>
          <a:xfrm>
            <a:off x="3198062" y="5851230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443496A-92E7-D775-DA63-1AB52E4004FC}"/>
              </a:ext>
            </a:extLst>
          </p:cNvPr>
          <p:cNvGrpSpPr/>
          <p:nvPr/>
        </p:nvGrpSpPr>
        <p:grpSpPr>
          <a:xfrm rot="18054388">
            <a:off x="2677280" y="2795111"/>
            <a:ext cx="4390973" cy="1738502"/>
            <a:chOff x="1528038" y="4461384"/>
            <a:chExt cx="4622244" cy="1738502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4E4C075-07A8-F2ED-C0FA-548502789533}"/>
                </a:ext>
              </a:extLst>
            </p:cNvPr>
            <p:cNvSpPr/>
            <p:nvPr/>
          </p:nvSpPr>
          <p:spPr>
            <a:xfrm>
              <a:off x="1528038" y="4461384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C8859C0-2532-8B96-5365-989842363DC7}"/>
                </a:ext>
              </a:extLst>
            </p:cNvPr>
            <p:cNvSpPr/>
            <p:nvPr/>
          </p:nvSpPr>
          <p:spPr>
            <a:xfrm>
              <a:off x="3068786" y="449796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DCBE0C1-495E-45F6-2400-9B8918A72717}"/>
                </a:ext>
              </a:extLst>
            </p:cNvPr>
            <p:cNvSpPr/>
            <p:nvPr/>
          </p:nvSpPr>
          <p:spPr>
            <a:xfrm>
              <a:off x="4609534" y="449923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3104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A57E4-8D7B-152B-E84A-F296B95F6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E9BA337-C1C7-9436-E993-22EE8AE156F4}"/>
              </a:ext>
            </a:extLst>
          </p:cNvPr>
          <p:cNvCxnSpPr>
            <a:cxnSpLocks/>
          </p:cNvCxnSpPr>
          <p:nvPr/>
        </p:nvCxnSpPr>
        <p:spPr>
          <a:xfrm flipH="1">
            <a:off x="1126804" y="599916"/>
            <a:ext cx="2953039" cy="5341591"/>
          </a:xfrm>
          <a:prstGeom prst="line">
            <a:avLst/>
          </a:prstGeom>
          <a:ln w="66675">
            <a:solidFill>
              <a:schemeClr val="accent6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DFF5917A-CA56-D3E2-18BA-EA69878800C1}"/>
              </a:ext>
            </a:extLst>
          </p:cNvPr>
          <p:cNvSpPr/>
          <p:nvPr/>
        </p:nvSpPr>
        <p:spPr>
          <a:xfrm>
            <a:off x="932906" y="5702471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91A2256-F48F-72D9-835E-171466BC1A13}"/>
              </a:ext>
            </a:extLst>
          </p:cNvPr>
          <p:cNvCxnSpPr>
            <a:cxnSpLocks/>
          </p:cNvCxnSpPr>
          <p:nvPr/>
        </p:nvCxnSpPr>
        <p:spPr>
          <a:xfrm flipH="1">
            <a:off x="1126804" y="594150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00FC064-2E05-E5F7-4701-043B59B66697}"/>
              </a:ext>
            </a:extLst>
          </p:cNvPr>
          <p:cNvGrpSpPr/>
          <p:nvPr/>
        </p:nvGrpSpPr>
        <p:grpSpPr>
          <a:xfrm>
            <a:off x="1180612" y="5095728"/>
            <a:ext cx="6168107" cy="1762272"/>
            <a:chOff x="1375638" y="4308984"/>
            <a:chExt cx="6168107" cy="1762272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F4AEFF38-8AE2-A156-69A7-ED340894A9A6}"/>
                </a:ext>
              </a:extLst>
            </p:cNvPr>
            <p:cNvSpPr/>
            <p:nvPr/>
          </p:nvSpPr>
          <p:spPr>
            <a:xfrm>
              <a:off x="1375638" y="4308984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519CEC5-8A91-0FA1-DA72-E4FA1BD94352}"/>
                </a:ext>
              </a:extLst>
            </p:cNvPr>
            <p:cNvSpPr/>
            <p:nvPr/>
          </p:nvSpPr>
          <p:spPr>
            <a:xfrm>
              <a:off x="2916386" y="434556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57B9E5A-EF25-9E79-CE4E-F526C004081A}"/>
                </a:ext>
              </a:extLst>
            </p:cNvPr>
            <p:cNvSpPr/>
            <p:nvPr/>
          </p:nvSpPr>
          <p:spPr>
            <a:xfrm>
              <a:off x="4457134" y="434683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615990D-EB83-1BBD-7C8C-C4CD2C024032}"/>
                </a:ext>
              </a:extLst>
            </p:cNvPr>
            <p:cNvSpPr/>
            <p:nvPr/>
          </p:nvSpPr>
          <p:spPr>
            <a:xfrm>
              <a:off x="6002997" y="437060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CB0855E-D12E-B10D-03D6-E79EDD645FE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050AD4-5041-BF16-3CF6-23CC5E7F1A92}"/>
                  </a:ext>
                </a:extLst>
              </p:cNvPr>
              <p:cNvSpPr txBox="1"/>
              <p:nvPr/>
            </p:nvSpPr>
            <p:spPr>
              <a:xfrm>
                <a:off x="7738276" y="5399808"/>
                <a:ext cx="1351332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050AD4-5041-BF16-3CF6-23CC5E7F1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8276" y="5399808"/>
                <a:ext cx="1351332" cy="369332"/>
              </a:xfrm>
              <a:prstGeom prst="rect">
                <a:avLst/>
              </a:prstGeom>
              <a:blipFill>
                <a:blip r:embed="rId2"/>
                <a:stretch>
                  <a:fillRect l="-4673" t="-6667" r="-747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DF8981-A56B-3152-50E5-AC6081CCF4AF}"/>
                  </a:ext>
                </a:extLst>
              </p:cNvPr>
              <p:cNvSpPr txBox="1"/>
              <p:nvPr/>
            </p:nvSpPr>
            <p:spPr>
              <a:xfrm rot="17676498">
                <a:off x="1914809" y="1030578"/>
                <a:ext cx="1158779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𝑡𝑖𝑚𝑒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DF8981-A56B-3152-50E5-AC6081CCF4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7676498">
                <a:off x="1914809" y="1030578"/>
                <a:ext cx="1158779" cy="369332"/>
              </a:xfrm>
              <a:prstGeom prst="rect">
                <a:avLst/>
              </a:prstGeom>
              <a:blipFill>
                <a:blip r:embed="rId3"/>
                <a:stretch>
                  <a:fillRect t="-8333" r="-18462" b="-5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A5DB6334-4D96-CAF9-62BD-27F146B95A96}"/>
              </a:ext>
            </a:extLst>
          </p:cNvPr>
          <p:cNvGrpSpPr/>
          <p:nvPr/>
        </p:nvGrpSpPr>
        <p:grpSpPr>
          <a:xfrm rot="18054388">
            <a:off x="-261693" y="2349986"/>
            <a:ext cx="5859490" cy="1762272"/>
            <a:chOff x="1528038" y="4461384"/>
            <a:chExt cx="6168107" cy="1762272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B32B6DEB-781A-1E3B-B1B2-372A08C3A9FA}"/>
                </a:ext>
              </a:extLst>
            </p:cNvPr>
            <p:cNvSpPr/>
            <p:nvPr/>
          </p:nvSpPr>
          <p:spPr>
            <a:xfrm>
              <a:off x="1528038" y="4461384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035E8D0-41E6-94FF-A528-CED9DAA6F9A3}"/>
                </a:ext>
              </a:extLst>
            </p:cNvPr>
            <p:cNvSpPr/>
            <p:nvPr/>
          </p:nvSpPr>
          <p:spPr>
            <a:xfrm>
              <a:off x="3068786" y="449796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C174637-7956-C9B2-3DE8-2188735A212B}"/>
                </a:ext>
              </a:extLst>
            </p:cNvPr>
            <p:cNvSpPr/>
            <p:nvPr/>
          </p:nvSpPr>
          <p:spPr>
            <a:xfrm>
              <a:off x="4609534" y="449923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80B08D9-A442-08FA-5E25-9A0E7AA47021}"/>
                </a:ext>
              </a:extLst>
            </p:cNvPr>
            <p:cNvSpPr/>
            <p:nvPr/>
          </p:nvSpPr>
          <p:spPr>
            <a:xfrm>
              <a:off x="6155397" y="452300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75FE415-8AE8-B060-6F86-00498C69A6EC}"/>
                  </a:ext>
                </a:extLst>
              </p:cNvPr>
              <p:cNvSpPr txBox="1"/>
              <p:nvPr/>
            </p:nvSpPr>
            <p:spPr>
              <a:xfrm>
                <a:off x="5875608" y="2060744"/>
                <a:ext cx="623568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4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e</m:t>
                      </m:r>
                    </m:oMath>
                  </m:oMathPara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75FE415-8AE8-B060-6F86-00498C69A6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5608" y="2060744"/>
                <a:ext cx="623568" cy="738664"/>
              </a:xfrm>
              <a:prstGeom prst="rect">
                <a:avLst/>
              </a:prstGeom>
              <a:blipFill>
                <a:blip r:embed="rId4"/>
                <a:stretch>
                  <a:fillRect l="-34000" t="-5085" r="-8000" b="-406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9BD6CFA-A1F5-6224-9B28-EB3CF9439DF1}"/>
                  </a:ext>
                </a:extLst>
              </p:cNvPr>
              <p:cNvSpPr txBox="1"/>
              <p:nvPr/>
            </p:nvSpPr>
            <p:spPr>
              <a:xfrm>
                <a:off x="6353353" y="1753701"/>
                <a:ext cx="2824491" cy="9253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𝑗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(2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m:t>λ</m:t>
                          </m:r>
                        </m:den>
                      </m:f>
                      <m:r>
                        <a:rPr kumimoji="0" lang="en-US" sz="3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9BD6CFA-A1F5-6224-9B28-EB3CF9439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3353" y="1753701"/>
                <a:ext cx="2824491" cy="925382"/>
              </a:xfrm>
              <a:prstGeom prst="rect">
                <a:avLst/>
              </a:prstGeom>
              <a:blipFill>
                <a:blip r:embed="rId5"/>
                <a:stretch>
                  <a:fillRect l="-4484" t="-1370" r="-4036" b="-13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6110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ves &amp; Sound">
            <a:extLst>
              <a:ext uri="{FF2B5EF4-FFF2-40B4-BE49-F238E27FC236}">
                <a16:creationId xmlns:a16="http://schemas.microsoft.com/office/drawing/2014/main" id="{7B54B1BA-C662-438D-D2C8-0F2E90ACF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4113"/>
            <a:ext cx="9144000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85C5B0A2-125B-EB61-C37D-35A798B3281C}"/>
              </a:ext>
            </a:extLst>
          </p:cNvPr>
          <p:cNvSpPr/>
          <p:nvPr/>
        </p:nvSpPr>
        <p:spPr>
          <a:xfrm>
            <a:off x="82626" y="2263561"/>
            <a:ext cx="8978747" cy="2704240"/>
          </a:xfrm>
          <a:custGeom>
            <a:avLst/>
            <a:gdLst>
              <a:gd name="connsiteX0" fmla="*/ 165253 w 8978747"/>
              <a:gd name="connsiteY0" fmla="*/ 262573 h 2704240"/>
              <a:gd name="connsiteX1" fmla="*/ 165253 w 8978747"/>
              <a:gd name="connsiteY1" fmla="*/ 2077085 h 2704240"/>
              <a:gd name="connsiteX2" fmla="*/ 732622 w 8978747"/>
              <a:gd name="connsiteY2" fmla="*/ 2077085 h 2704240"/>
              <a:gd name="connsiteX3" fmla="*/ 732622 w 8978747"/>
              <a:gd name="connsiteY3" fmla="*/ 262573 h 2704240"/>
              <a:gd name="connsiteX4" fmla="*/ 0 w 8978747"/>
              <a:gd name="connsiteY4" fmla="*/ 0 h 2704240"/>
              <a:gd name="connsiteX5" fmla="*/ 8978747 w 8978747"/>
              <a:gd name="connsiteY5" fmla="*/ 0 h 2704240"/>
              <a:gd name="connsiteX6" fmla="*/ 8978747 w 8978747"/>
              <a:gd name="connsiteY6" fmla="*/ 2704240 h 2704240"/>
              <a:gd name="connsiteX7" fmla="*/ 0 w 8978747"/>
              <a:gd name="connsiteY7" fmla="*/ 2704240 h 2704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78747" h="2704240">
                <a:moveTo>
                  <a:pt x="165253" y="262573"/>
                </a:moveTo>
                <a:lnTo>
                  <a:pt x="165253" y="2077085"/>
                </a:lnTo>
                <a:lnTo>
                  <a:pt x="732622" y="2077085"/>
                </a:lnTo>
                <a:lnTo>
                  <a:pt x="732622" y="262573"/>
                </a:lnTo>
                <a:close/>
                <a:moveTo>
                  <a:pt x="0" y="0"/>
                </a:moveTo>
                <a:lnTo>
                  <a:pt x="8978747" y="0"/>
                </a:lnTo>
                <a:lnTo>
                  <a:pt x="8978747" y="2704240"/>
                </a:lnTo>
                <a:lnTo>
                  <a:pt x="0" y="2704240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46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3446</TotalTime>
  <Words>934</Words>
  <Application>Microsoft Macintosh PowerPoint</Application>
  <PresentationFormat>On-screen Show (4:3)</PresentationFormat>
  <Paragraphs>204</Paragraphs>
  <Slides>48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Arial</vt:lpstr>
      <vt:lpstr>Calibri</vt:lpstr>
      <vt:lpstr>Calibri Light</vt:lpstr>
      <vt:lpstr>Cambria Math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388</cp:revision>
  <dcterms:created xsi:type="dcterms:W3CDTF">2019-02-13T16:19:48Z</dcterms:created>
  <dcterms:modified xsi:type="dcterms:W3CDTF">2024-10-02T17:45:33Z</dcterms:modified>
</cp:coreProperties>
</file>