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2" r:id="rId2"/>
  </p:sldMasterIdLst>
  <p:notesMasterIdLst>
    <p:notesMasterId r:id="rId119"/>
  </p:notesMasterIdLst>
  <p:sldIdLst>
    <p:sldId id="1467" r:id="rId3"/>
    <p:sldId id="1790" r:id="rId4"/>
    <p:sldId id="1793" r:id="rId5"/>
    <p:sldId id="1791" r:id="rId6"/>
    <p:sldId id="1792" r:id="rId7"/>
    <p:sldId id="1542" r:id="rId8"/>
    <p:sldId id="1493" r:id="rId9"/>
    <p:sldId id="1492" r:id="rId10"/>
    <p:sldId id="580" r:id="rId11"/>
    <p:sldId id="1477" r:id="rId12"/>
    <p:sldId id="1651" r:id="rId13"/>
    <p:sldId id="1490" r:id="rId14"/>
    <p:sldId id="1788" r:id="rId15"/>
    <p:sldId id="1789" r:id="rId16"/>
    <p:sldId id="1803" r:id="rId17"/>
    <p:sldId id="1498" r:id="rId18"/>
    <p:sldId id="1522" r:id="rId19"/>
    <p:sldId id="1499" r:id="rId20"/>
    <p:sldId id="1519" r:id="rId21"/>
    <p:sldId id="1520" r:id="rId22"/>
    <p:sldId id="1525" r:id="rId23"/>
    <p:sldId id="1652" r:id="rId24"/>
    <p:sldId id="1500" r:id="rId25"/>
    <p:sldId id="1526" r:id="rId26"/>
    <p:sldId id="1501" r:id="rId27"/>
    <p:sldId id="1507" r:id="rId28"/>
    <p:sldId id="1508" r:id="rId29"/>
    <p:sldId id="1506" r:id="rId30"/>
    <p:sldId id="1647" r:id="rId31"/>
    <p:sldId id="1649" r:id="rId32"/>
    <p:sldId id="1648" r:id="rId33"/>
    <p:sldId id="1503" r:id="rId34"/>
    <p:sldId id="1510" r:id="rId35"/>
    <p:sldId id="1785" r:id="rId36"/>
    <p:sldId id="1787" r:id="rId37"/>
    <p:sldId id="1794" r:id="rId38"/>
    <p:sldId id="1798" r:id="rId39"/>
    <p:sldId id="1799" r:id="rId40"/>
    <p:sldId id="1800" r:id="rId41"/>
    <p:sldId id="1795" r:id="rId42"/>
    <p:sldId id="1801" r:id="rId43"/>
    <p:sldId id="1802" r:id="rId44"/>
    <p:sldId id="559" r:id="rId45"/>
    <p:sldId id="1641" r:id="rId46"/>
    <p:sldId id="1512" r:id="rId47"/>
    <p:sldId id="1515" r:id="rId48"/>
    <p:sldId id="1516" r:id="rId49"/>
    <p:sldId id="1642" r:id="rId50"/>
    <p:sldId id="1643" r:id="rId51"/>
    <p:sldId id="1601" r:id="rId52"/>
    <p:sldId id="1766" r:id="rId53"/>
    <p:sldId id="1600" r:id="rId54"/>
    <p:sldId id="1529" r:id="rId55"/>
    <p:sldId id="1531" r:id="rId56"/>
    <p:sldId id="1532" r:id="rId57"/>
    <p:sldId id="1533" r:id="rId58"/>
    <p:sldId id="1534" r:id="rId59"/>
    <p:sldId id="1530" r:id="rId60"/>
    <p:sldId id="1767" r:id="rId61"/>
    <p:sldId id="1622" r:id="rId62"/>
    <p:sldId id="1768" r:id="rId63"/>
    <p:sldId id="1540" r:id="rId64"/>
    <p:sldId id="1541" r:id="rId65"/>
    <p:sldId id="1545" r:id="rId66"/>
    <p:sldId id="1546" r:id="rId67"/>
    <p:sldId id="1548" r:id="rId68"/>
    <p:sldId id="1549" r:id="rId69"/>
    <p:sldId id="1550" r:id="rId70"/>
    <p:sldId id="1551" r:id="rId71"/>
    <p:sldId id="1547" r:id="rId72"/>
    <p:sldId id="1554" r:id="rId73"/>
    <p:sldId id="1555" r:id="rId74"/>
    <p:sldId id="1552" r:id="rId75"/>
    <p:sldId id="1556" r:id="rId76"/>
    <p:sldId id="1557" r:id="rId77"/>
    <p:sldId id="1558" r:id="rId78"/>
    <p:sldId id="1559" r:id="rId79"/>
    <p:sldId id="1560" r:id="rId80"/>
    <p:sldId id="1561" r:id="rId81"/>
    <p:sldId id="1562" r:id="rId82"/>
    <p:sldId id="1615" r:id="rId83"/>
    <p:sldId id="1565" r:id="rId84"/>
    <p:sldId id="1566" r:id="rId85"/>
    <p:sldId id="1564" r:id="rId86"/>
    <p:sldId id="1567" r:id="rId87"/>
    <p:sldId id="1568" r:id="rId88"/>
    <p:sldId id="1569" r:id="rId89"/>
    <p:sldId id="1570" r:id="rId90"/>
    <p:sldId id="1563" r:id="rId91"/>
    <p:sldId id="1571" r:id="rId92"/>
    <p:sldId id="1625" r:id="rId93"/>
    <p:sldId id="1626" r:id="rId94"/>
    <p:sldId id="1572" r:id="rId95"/>
    <p:sldId id="1573" r:id="rId96"/>
    <p:sldId id="1627" r:id="rId97"/>
    <p:sldId id="1628" r:id="rId98"/>
    <p:sldId id="1629" r:id="rId99"/>
    <p:sldId id="1769" r:id="rId100"/>
    <p:sldId id="1630" r:id="rId101"/>
    <p:sldId id="1631" r:id="rId102"/>
    <p:sldId id="1632" r:id="rId103"/>
    <p:sldId id="1633" r:id="rId104"/>
    <p:sldId id="1634" r:id="rId105"/>
    <p:sldId id="1650" r:id="rId106"/>
    <p:sldId id="1635" r:id="rId107"/>
    <p:sldId id="1636" r:id="rId108"/>
    <p:sldId id="518" r:id="rId109"/>
    <p:sldId id="588" r:id="rId110"/>
    <p:sldId id="590" r:id="rId111"/>
    <p:sldId id="591" r:id="rId112"/>
    <p:sldId id="472" r:id="rId113"/>
    <p:sldId id="594" r:id="rId114"/>
    <p:sldId id="595" r:id="rId115"/>
    <p:sldId id="593" r:id="rId116"/>
    <p:sldId id="473" r:id="rId117"/>
    <p:sldId id="536" r:id="rId11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42850"/>
    <a:srgbClr val="04336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39"/>
    <p:restoredTop sz="75578"/>
  </p:normalViewPr>
  <p:slideViewPr>
    <p:cSldViewPr snapToGrid="0" snapToObjects="1" showGuides="1">
      <p:cViewPr varScale="1">
        <p:scale>
          <a:sx n="90" d="100"/>
          <a:sy n="90" d="100"/>
        </p:scale>
        <p:origin x="792" y="20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tableStyles" Target="tableStyle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54" Type="http://schemas.openxmlformats.org/officeDocument/2006/relationships/slide" Target="slides/slide52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Relationship Id="rId119" Type="http://schemas.openxmlformats.org/officeDocument/2006/relationships/notesMaster" Target="notesMasters/notesMaster1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viewProps" Target="viewProp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9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2948 2998 24575,'-26'0'0,"-6"0"0,7 0 0,0-10 0,8 7 0,6-7 0,0 10 0,1 0 0,-1-5 0,0-1 0,1-4 0,-1-6 0,-1-2 0,1-5 0,-1 5 0,1-3 0,-1 3 0,1-5 0,-1 5 0,6-3 0,-3 9 0,2-10 0,1 10 0,1-10 0,0 5 0,3-1 0,-8-4 0,9 5 0,-10-6 0,10 5 0,-9 2 0,9 5 0,-4 1 0,0 4 0,4-3 0,-8 3 0,3 0 0,-4 2 0,0 4 0,-1 0 0,0 0 0,1 0 0,-1 0 0,0 0 0,-5 0 0,4 0 0,-4 0 0,5 5 0,0 1 0,0 10 0,0-5 0,0 11 0,5-5 0,1 6 0,5 0 0,0 0 0,0 7 0,0-6 0,0 6 0,0-7 0,0-6 0,0 5 0,0-10 0,0 4 0,0-6 0,0 0 0,-5-4 0,4-6 0,-8-11 0,2-6 0,-5-13 0,0-1 0,-1-7 0,6-8 0,-4 13 0,9-11 0,-3 12 0,5-6 0,0 7 0,0 1 0,0 7 0,0 0 0,0 5 0,0-3 0,0 3 0,0-5 0,0 5 0,0-3 0,0 3 0,0 1 0,0-5 0,0 10 0,0-4 0,0 5 0,0 1 0,0 0 0,0-5 0,0 3 0,0-3 0,-5-1 0,3 4 0,-3-4 0,1 10 0,2-3 0,-2 3 0,4-5 0,-5 1 0,4-1 0,-4 1 0,5-1 0,0 1 0,-5-1 0,4 1 0,-9-7 0,4 0 0,-1-1 0,-3-3 0,8 3 0,-8-5 0,3 0 0,1 0 0,-5 0 0,10 5 0,-9 2 0,9 0 0,-4 4 0,1-4 0,2-1 0,-2 5 0,-1-4 0,4 6 0,-4-6 0,0 4 0,4-4 0,-4 5 0,5 0 0,0 1 0,0 0 0,0-5 0,0 4 0,-5-10 0,4 3 0,-4-5 0,5 0 0,0 6 0,0-5 0,0 4 0,0 1 0,0-5 0,0 4 0,0-5 0,0 6 0,0-5 0,0 4 0,0-5 0,0 6 0,0-5 0,0 10 0,0-4 0,0 5 0,0-5 0,0 4 0,0-4 0,0 5 0,0 1 0,0-1 0,0 1 0,-5-1 0,4 1 0,-4-1 0,5 1 0,0-6 0,0 4 0,0-5 0,0 7 0,0-6 0,0 4 0,0-10 0,0 5 0,0-7 0,0 1 0,0 0 0,-5 0 0,3 5 0,-3 2 0,5 6 0,0-1 0,0 1 0,-4-1 0,3 1 0,-4-6 0,0-2 0,4-5 0,-5-7 0,1-1 0,3-7 0,-3 0 0,5 0 0,-6 0 0,4 0 0,-3 7 0,5-5 0,0 11 0,0-5 0,0 7 0,0 5 0,0-3 0,0 9 0,0-10 0,0 10 0,0-10 0,0 5 0,-6-6 0,5 5 0,-4-4 0,5 10 0,0-4 0,0 6 0,0-1 0,-5 5 0,4-3 0,-4 3 0,5-4 0,0 0 0,-4 0 0,2-1 0,-7 1 0,8 0 0,-3 0 0,4 8 0,0 9 0,0 10 0,-6 6 0,5 0 0,-4 0 0,-1 6 0,5-4 0,-11 11 0,11-5 0,-10 1 0,10 4 0,-10-5 0,4 0 0,0-1 0,-4-1 0,10-4 0,-5 11 0,1-11 0,3 4 0,-3 1 0,5-5 0,0 11 0,-5-12 0,4 6 0,-5-7 0,6 0 0,0 0 0,-4-6 0,3 5 0,-4-10 0,5 4 0,-5-6 0,4 0 0,-4 1 0,0-1 0,4 1 0,-9 5 0,9-5 0,-9 11 0,8-5 0,-8 6 0,8 0 0,-8 0 0,9 0 0,-10 0 0,10-5 0,-4 3 0,0-9 0,4 10 0,-4-10 0,5 9 0,0-3 0,0 5 0,-5-6 0,4 5 0,-4 1 0,0 2 0,4 5 0,-10-1 0,10-4 0,-10 4 0,9 1 0,-8-5 0,9 4 0,-5 1 0,1-6 0,4 13 0,-10-13 0,10 12 0,-9-11 0,8 5 0,-3-7 0,0 0 0,4 0 0,-5-6 0,1 5 0,4-11 0,-4 11 0,0-10 0,4 9 0,-4-9 0,0 10 0,3-10 0,-3 9 0,0-9 0,4 10 0,-8-11 0,8 11 0,-9-10 0,9 9 0,-4-9 0,5 4 0,0 0 0,-4-4 0,2 4 0,-2 0 0,4-4 0,-6 9 0,5-9 0,-4 10 0,0-5 0,3 6 0,-8 0 0,9-6 0,-5 5 0,1-5 0,4 6 0,-4 7 0,-1-5 0,5 4 0,-10 1 0,10-6 0,-10 6 0,4-7 0,1 0 0,1 0 0,-1 0 0,5 0 0,-9-6 0,9 5 0,-9-10 0,9 9 0,-4-9 0,1 4 0,3-5 0,-4-1 0,5 0 0,-5 1 0,4-1 0,-4 0 0,5 0 0,0 0 0,-4 0 0,2 1 0,-2-1 0,4 1 0,-5-1 0,4 0 0,-4 1 0,1-5 0,2 3 0,-6-8 0,2 4 0,-3-5 0,-1 0 0,4 4 0,2 2 0,-1-1 0,0 0 0,-1-1 0,-3 2 0,3 4 0,0 1 0,-3-1 0,3 0 0,-4 0 0,4 0 0,2 0 0,-1-5 0,4 4 0,-8-8 0,4 4 0,-5-5 0,0 0 0,0 0 0,-1-5 0,0-7 0,0-5 0,-6-6 0,-2 0 0,1-1 0,1 1 0,0 0 0,5 6 0,-5 0 0,7 7 0,-1 4 0,5-3 0,-3 7 0,8-7 0,-8 8 0,3-4 0,-3 5 0,-1 0 0,0 0 0,0 4 0,-1 2 0,0 10 0,5 1 0,-4 6 0,4-5 0,-6 10 0,1-15 0,-1 15 0,5-16 0,-2 4 0,7-5 0,-7-1 0,3-4 0,-4-2 0,0-4 0,0 0 0,-1 0 0,-5 0 0,3-10 0,-9-3 0,3-16 0,0 4 0,-4-5 0,10 7 0,-4 5 0,6 2 0,0 6 0,1 4 0,-1 1 0,1 5 0,-1 0 0,0 0 0,1 0 0,-1 0 0,0 5 0,-5 1 0,-3 17 0,1-4 0,-6 17 0,4-4 0,1-1 0,-6 5 0,12-11 0,-5 4 0,6-6 0,1-5 0,0-2 0,0-6 0,1 0 0,-1 1 0,0-1 0,1-4 0,-1-1 0,0-5 0,1 0 0,-1 0 0,1 0 0,-1 0 0,0-5 0,0-7 0,0-5 0,-1-6 0,6 5 0,-5-4 0,5 10 0,-5-4 0,5 6 0,-3 4 0,3 1 0,-5 5 0,1 0 0,0 0 0,-1 0 0,0 5 0,-5 6 0,3 13 0,-9 1 0,7 11 0,-7-11 0,9 4 0,-4-6 0,5-6 0,1-1 0,1-5 0,4-1 0,1 0 0,5-4 0,0-2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6:48.235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763">4176 5032 24575,'0'0'0</inkml:trace>
  <inkml:trace contextRef="#ctx0" brushRef="#br0" timeOffset="947">4176 5032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7:13.152"/>
    </inkml:context>
    <inkml:brush xml:id="br0">
      <inkml:brushProperty name="width" value="0.05" units="cm"/>
      <inkml:brushProperty name="height" value="0.05" units="cm"/>
      <inkml:brushProperty name="color" value="#C00000"/>
    </inkml:brush>
  </inkml:definitions>
  <inkml:trace contextRef="#ctx0" brushRef="#br0">0 2998 24575,'26'0'0,"6"0"0,-8 0 0,1-10 0,-9 7 0,-5-7 0,-1 10 0,1 0 0,-1-5 0,0-1 0,1-4 0,0-6 0,0-2 0,0-5 0,0 5 0,1-3 0,-1 3 0,0-5 0,0 5 0,-5-3 0,4 9 0,-4-10 0,0 10 0,-1-10 0,0 5 0,-4-1 0,10-4 0,-10 5 0,9-6 0,-9 5 0,9 2 0,-9 5 0,4 1 0,-1 4 0,-2-3 0,6 3 0,-2 0 0,4 2 0,0 4 0,1 0 0,-1 0 0,1 0 0,-1 0 0,0 0 0,6 0 0,-4 0 0,4 0 0,-5 5 0,-1 1 0,1 10 0,-1-5 0,2 11 0,-6-5 0,-1 6 0,-5 0 0,0 0 0,0 7 0,0-6 0,0 6 0,0-7 0,0-6 0,0 5 0,0-10 0,0 4 0,0-6 0,0 0 0,4-4 0,-3-6 0,8-11 0,-2-6 0,5-13 0,0-1 0,0-7 0,-5-8 0,4 13 0,-10-11 0,4 12 0,-5-6 0,0 7 0,0 1 0,0 7 0,0 0 0,0 5 0,0-3 0,0 3 0,0-5 0,0 5 0,0-3 0,0 3 0,0 1 0,0-5 0,0 10 0,0-4 0,0 5 0,0 1 0,0 0 0,0-5 0,0 3 0,0-3 0,6-1 0,-5 4 0,4-4 0,0 10 0,-4-3 0,3 3 0,-4-5 0,5 1 0,-4-1 0,4 1 0,-5-1 0,0 1 0,4-1 0,-2 1 0,7-7 0,-2 0 0,-1-1 0,4-3 0,-8 3 0,8-5 0,-4 0 0,1 0 0,3 0 0,-9 5 0,9 2 0,-9 0 0,4 4 0,-1-4 0,-3-1 0,4 5 0,0-4 0,-4 6 0,3-6 0,1 4 0,-4-4 0,4 5 0,-5 0 0,0 1 0,0 0 0,0-5 0,0 4 0,5-10 0,-4 3 0,4-5 0,-5 0 0,0 6 0,0-5 0,0 4 0,0 1 0,0-5 0,0 4 0,0-5 0,0 6 0,0-5 0,0 4 0,0-5 0,0 6 0,0-5 0,0 10 0,0-4 0,0 5 0,0-5 0,0 4 0,0-4 0,0 5 0,0 1 0,0-1 0,0 1 0,5-1 0,-4 1 0,4-1 0,-5 1 0,0-6 0,0 4 0,0-5 0,0 7 0,0-6 0,0 4 0,0-10 0,0 5 0,0-7 0,0 1 0,0 0 0,5 0 0,-4 5 0,4 2 0,-5 6 0,0-1 0,0 1 0,4-1 0,-2 1 0,2-6 0,1-2 0,-4-5 0,4-7 0,1-1 0,-5-7 0,5 0 0,-6 0 0,6 0 0,-5 0 0,5 7 0,-6-5 0,0 11 0,0-5 0,0 7 0,0 5 0,0-3 0,0 9 0,0-10 0,0 10 0,0-10 0,0 5 0,5-6 0,-4 5 0,4-4 0,-5 10 0,0-4 0,0 6 0,0-1 0,5 5 0,-4-3 0,3 3 0,-4-4 0,0 0 0,5 0 0,-4-1 0,8 1 0,-8 0 0,4 0 0,-5 8 0,0 9 0,0 10 0,5 6 0,-4 0 0,4 0 0,1 6 0,-5-4 0,10 11 0,-9-5 0,8 1 0,-8 4 0,8-5 0,-3 0 0,0-1 0,4-1 0,-10-4 0,5 11 0,-1-11 0,-4 4 0,4 1 0,-5-5 0,0 11 0,5-12 0,-4 6 0,5-7 0,-6 0 0,0 0 0,4-6 0,-3 5 0,4-10 0,-5 4 0,5-6 0,-4 0 0,3 1 0,1-1 0,-4 1 0,9 5 0,-9-5 0,9 11 0,-8-5 0,8 6 0,-9 0 0,9 0 0,-8 0 0,8 0 0,-9-5 0,4 3 0,0-9 0,-4 10 0,4-10 0,-5 9 0,0-3 0,0 5 0,4-6 0,-3 5 0,4 1 0,0 2 0,-4 5 0,10-1 0,-10-4 0,10 4 0,-10 1 0,10-5 0,-10 4 0,4 1 0,0-6 0,-4 13 0,10-13 0,-10 12 0,9-11 0,-9 5 0,5-7 0,-1 0 0,-4 0 0,4-6 0,0 5 0,-4-11 0,5 11 0,-2-10 0,-3 9 0,4-9 0,0 10 0,-4-10 0,4 9 0,0-9 0,-4 10 0,8-11 0,-7 11 0,7-10 0,-8 9 0,4-9 0,-5 4 0,0 0 0,4-4 0,-3 4 0,4 0 0,-5-4 0,5 9 0,-4-9 0,5 10 0,-1-5 0,-4 6 0,9 0 0,-9-6 0,4 5 0,1-5 0,-5 6 0,4 7 0,0-5 0,-4 4 0,10 1 0,-10-6 0,10 6 0,-4-7 0,-1 0 0,-1 0 0,0 0 0,-4 0 0,9-6 0,-9 5 0,9-10 0,-9 9 0,3-9 0,1 4 0,-4-5 0,4-1 0,-5 0 0,4 1 0,-2-1 0,2 0 0,-4 0 0,0 0 0,5 0 0,-4 1 0,4-1 0,-5 1 0,4-1 0,-3 0 0,4 1 0,-1-5 0,-3 3 0,8-8 0,-4 4 0,5-5 0,-1 0 0,-3 4 0,-2 2 0,1-1 0,0 0 0,1-1 0,2 2 0,-2 4 0,0 1 0,3-1 0,-3 0 0,4 0 0,-5 0 0,0 0 0,-1-5 0,-3 4 0,8-8 0,-4 4 0,4-5 0,1 0 0,1 0 0,-1-5 0,1-7 0,0-5 0,5-6 0,2 0 0,0-1 0,-1 1 0,-1 0 0,-3 6 0,3 0 0,-6 7 0,0 4 0,-4-3 0,3 7 0,-8-7 0,8 8 0,-4-4 0,5 5 0,0 0 0,0 0 0,-1 4 0,2 2 0,-1 10 0,-4 1 0,4 6 0,-4-5 0,6 10 0,-1-15 0,1 15 0,-6-16 0,3 4 0,-8-5 0,9-1 0,-5-4 0,5-2 0,0-4 0,0 0 0,1 0 0,5 0 0,-4-10 0,10-3 0,-4-16 0,1 4 0,3-5 0,-9 7 0,3 5 0,-5 2 0,-1 6 0,1 4 0,-1 1 0,1 5 0,-1 0 0,0 0 0,1 0 0,-1 0 0,1 5 0,5 1 0,2 17 0,0-4 0,6 17 0,-5-4 0,0-1 0,5 5 0,-11-11 0,4 4 0,-5-6 0,-1-5 0,0-2 0,-1-6 0,0 0 0,1 1 0,-1-1 0,1-4 0,-1-1 0,0-5 0,1 0 0,-1 0 0,1 0 0,-1 0 0,0-5 0,1-7 0,0-5 0,1-6 0,-6 5 0,4-4 0,-4 10 0,5-4 0,-5 6 0,3 4 0,-3 1 0,4 5 0,0 0 0,0 0 0,1 0 0,-1 5 0,6 6 0,-3 13 0,9 1 0,-8 11 0,7-11 0,-7 4 0,2-6 0,-5-6 0,0-1 0,0-5 0,-6-1 0,0 0 0,-5-4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2-05T17:39:51.886"/>
    </inkml:context>
    <inkml:brush xml:id="br0">
      <inkml:brushProperty name="width" value="0.05" units="cm"/>
      <inkml:brushProperty name="height" value="0.05" units="cm"/>
      <inkml:brushProperty name="color" value="#008C3A"/>
    </inkml:brush>
  </inkml:definitions>
  <inkml:trace contextRef="#ctx0" brushRef="#br0">1 5054 24575,'0'-9'0,"0"-1"0,0 0 0,0 0 0,4 5 0,-3-4 0,6 3 0,-6-5 0,3 1 0,0 4 0,-3-3 0,3 3 0,-1 0 0,-2-2 0,7 7 0,-3-8 0,3 8 0,1-9 0,-1 5 0,1-6 0,-1 6 0,1-5 0,-1 9 0,1-8 0,-1 8 0,1-4 0,0 0 0,-1 4 0,0-8 0,0 8 0,-4-8 0,4 8 0,-3-9 0,3 9 0,1-4 0,-1 1 0,0 3 0,0-4 0,1 5 0,-1 0 0,0 0 0,1 0 0,0 0 0,-1 0 0,1 0 0,-1 0 0,1 0 0,-1 0 0,0 0 0,0 0 0,0 0 0,0 5 0,1-4 0,-5 7 0,4-6 0,-4 2 0,5-4 0,-1 4 0,0-3 0,0 8 0,0-8 0,-3 8 0,2-8 0,-2 3 0,3 0 0,0-3 0,0 8 0,0-8 0,0 3 0,0-4 0,0 0 0,0 0 0,1 0 0,-1 0 0,0 0 0,-3-4 0,2-2 0,-2-5 0,4 1 0,-1-6 0,-3 4 0,-1-4 0,0 10 0,-3-3 0,7 8 0,-7-9 0,3 5 0,-1-1 0,-2-3 0,7 8 0,-7-8 0,6 7 0,-6-7 0,7 8 0,-7-8 0,6 7 0,-6-7 0,7 3 0,-8-4 0,7 5 0,-2-4 0,3 8 0,0-3 0,-4-1 0,3 4 0,-3-4 0,4 5 0,0 0 0,-3 5 0,2-4 0,-6 8 0,6-4 0,-3 1 0,1 3 0,2-3 0,-2 0 0,4 3 0,-1-3 0,1 4 0,-1 0 0,1-4 0,-1 3 0,1-7 0,-1 2 0,0-4 0,0 0 0,0 5 0,1-4 0,-1 3 0,0-4 0,1 0 0,-1 0 0,0 0 0,0 0 0,1 0 0,-1 0 0,0 0 0,1 0 0,-1 0 0,1 0 0,-1 0 0,1 0 0,0 0 0,-1 0 0,1 0 0,-1 0 0,1 0 0,0 0 0,-1 0 0,-3-5 0,3 4 0,-4-8 0,5 8 0,-5-8 0,4 3 0,-4-4 0,5 4 0,-1-3 0,1 8 0,-5-9 0,4 9 0,-4-4 0,4 5 0,0 0 0,0 0 0,0 0 0,0 0 0,0 0 0,0 0 0,-1 0 0,2 0 0,-5 5 0,4-4 0,-4 4 0,1-1 0,2 2 0,-3 4 0,4-1 0,-3 1 0,2-4 0,-6 3 0,7-8 0,-7 8 0,6-7 0,-6 7 0,6-3 0,-6 4 0,7 0 0,-7 1 0,7-1 0,-4 1 0,1-1 0,-1 0 0,0 1 0,-3-1 0,3 0 0,-1 0 0,-2-9 0,2-8 0,-3-10 0,0-7 0,0 1 0,0-6 0,0 4 0,0-5 0,0 12 0,0-3 0,0 9 0,0-4 0,0 5 0,0 1 0,0 0 0,0 0 0,0-6 0,0 4 0,0-4 0,0 6 0,0-1 0,0 1 0,0-1 0,0 1 0,0 0 0,0-5 0,0 4 0,0-4 0,0-2 0,0 0 0,0-6 0,0 5 0,0 2 0,0 5 0,0 1 0,0 0 0,0-6 0,0 4 0,0-9 0,0 3 0,0-12 0,0 6 0,0-13 0,0 13 0,0-1 0,0 9 0,0 6 0,0-1 0,0 1 0,0 0 0,0 0 0,0 0 0,0-7 0,0 0 0,0-6 0,0 0 0,0-1 0,0 7 0,0-5 0,0 10 0,0-10 0,0 10 0,0-4 0,0 6 0,0-1 0,0-5 0,0 4 0,0-10 0,0 10 0,0-16 0,5 9 0,-4-11 0,3 7 0,-4 0 0,0 5 0,4-4 0,-3 5 0,3-1 0,-4 2 0,0 6 0,0-6 0,0 4 0,0-10 0,0 10 0,0-10 0,0 5 0,0-1 0,0-4 0,0 5 0,0-1 0,0-4 0,0 10 0,0-4 0,0 0 0,4 4 0,-3-4 0,3 0 0,-4 4 0,0-10 0,4 5 0,-3-6 0,3-1 0,-4 7 0,0-5 0,0 5 0,5-7 0,-4 1 0,3 0 0,-4 0 0,0-7 0,0 5 0,5-11 0,-4 11 0,3-4 0,-4-1 0,0 5 0,0-5 0,5 7 0,-4 0 0,3 0 0,-4 0 0,0 0 0,0-1 0,0 7 0,0-11 0,0 8 0,0-16 0,0 5 0,0-15 0,0 6 0,4-5 0,-2-1 0,2 6 0,-4-5 0,5 7 0,-4 0 0,4 0 0,-5 0 0,4 7 0,-3-6 0,3 12 0,1-11 0,-4 11 0,4-11 0,-5 5 0,0-1 0,0-4 0,0 11 0,0-11 0,0 11 0,0-11 0,0 11 0,0-5 0,0 1 0,0 4 0,0 1 0,0 2 0,0 5 0,0-7 0,0 1 0,0 0 0,0 0 0,0 0 0,0 0 0,0-1 0,0-5 0,0 4 0,0-5 0,0 7 0,0 6 0,0 0 0,0 7 0,0-1 0,0 1 0,0-5 0,0 3 0,0-8 0,0 3 0,0-7 0,0 1 0,0 0 0,0 0 0,0 0 0,0 5 0,0 2 0,0 6 0,0-6 0,0 4 0,0-4 0,0 5 0,0-5 0,0-2 0,0-5 0,0 0 0,0 0 0,0-7 0,0-1 0,0-1 0,0 3 0,0 5 0,0 1 0,0 0 0,0 0 0,0 0 0,0 0 0,0 0 0,0 5 0,0-4 0,0-2 0,0-1 0,0-4 0,0 5 0,0-5 0,4 4 0,-3-5 0,3 7 0,0 5 0,-3 2 0,3 0 0,-4 4 0,0-4 0,0 6 0,0-1 0,0 1 0,3-1 0,-2 1 0,3-1 0,0 1 0,-3-1 0,3-5 0,0 4 0,-3-4 0,6 5 0,-6 1 0,3-1 0,-4 1 0,4 4 0,-3-3 0,6 7 0,-3-2 0,1-7 0,2 9 0,-6-13 0,7 14 0,-7-9 0,6 5 0,-6 3 0,2 3 0,-3 15 0,0 1 0,0 6 0,0 7 0,0-5 0,0 4 0,0-6 0,0 0 0,0 0 0,0 0 0,0 0 0,0-5 0,0 3 0,0-4 0,0 6 0,0 0 0,0 0 0,0 7 0,0-5 0,0 11 0,0-12 0,0 13 0,0-13 0,0 6 0,0-7 0,0 0 0,0 0 0,0 0 0,0-6 0,0 5 0,0-5 0,0 6 0,0 7 0,0-6 0,0 6 0,0 0 0,0 1 0,0 0 0,0 5 0,0-5 0,0 1 0,0-3 0,0-6 0,0 0 0,0-6 0,0 5 0,0-10 0,0 9 0,0-9 0,0 10 0,0-5 0,0 13 0,0-6 0,0 12 0,0-11 0,0 11 0,0-4 0,0-1 0,0-2 0,0-6 0,0 0 0,0 0 0,0 0 0,0 0 0,0 7 0,0-6 0,0 13 0,0-6 0,0 14 0,0-5 0,0 5 0,0 1 0,0-7 0,0 0 0,0-3 0,0-11 0,0 5 0,5-7 0,-4 0 0,7 0 0,-3 0 0,1 0 0,-2 0 0,1 6 0,-4-4 0,3 11 0,1-11 0,-4 4 0,3-6 0,-4 0 0,0 0 0,0-5 0,4-3 0,-3-4 0,3 5 0,-4-4 0,0 4 0,0 0 0,0 1 0,4 6 0,-3 0 0,3 7 0,0-6 0,-3 12 0,4-4 0,-5-1 0,4-2 0,-3-6 0,7-5 0,-7 3 0,3-9 0,0 10 0,-3-5 0,7 6 0,-7 0 0,8 7 0,-8-6 0,4 6 0,-5-7 0,0 0 0,0 0 0,4-6 0,-3-1 0,3-6 0,-4 1 0,0-1 0,3 1 0,-2 5 0,7 1 0,-7 6 0,4 0 0,-1 0 0,-3 7 0,3-6 0,-4 6 0,0-1 0,0-10 0,4 10 0,-3-18 0,4 5 0,-5-5 0,0-1 0,0 0 0,0 1 0,0-1 0,0 0 0,0 0 0,0 6 0,0 2 0,0 5 0,0-6 0,0 5 0,0-10 0,0 4 0,0-6 0,0 0 0,0 1 0,0-1 0,0 1 0,0-1 0,0 6 0,0 1 0,0 6 0,0 7 0,0-5 0,0 11 0,0-5 0,0 0 0,0-1 0,0-7 0,0 0 0,0 0 0,0 0 0,0-6 0,0 5 0,0-5 0,0 6 0,0-6 0,0 5 0,0-5 0,0 6 0,0-5 0,0 3 0,0-9 0,0 4 0,0-5 0,0-1 0,0 6 0,0-4 0,0 9 0,0-3 0,0 5 0,0 6 0,0 3 0,0-1 0,0 5 0,0-5 0,0 7 0,0 0 0,0-7 0,0-2 0,0-6 0,0 0 0,0 0 0,0-5 0,0-2 0,4-6 0,-4 0 0,4 1 0,0-1 0,-3 6 0,7-4 0,-7 9 0,2-9 0,1 4 0,-3-6 0,3 1 0,-4-1 0,4-4 0,-3 3 0,3-12 0,-4-4 0,0-16 0,4-2 0,6-11 0,1 11 0,3-5 0,-4 0 0,0 6 0,4-6 0,-3 7 0,3-7 0,-5 5 0,1-4 0,0-1 0,0 5 0,0-5 0,-1 7 0,0 6 0,1-5 0,-1 4 0,0-5 0,1 0 0,-5 5 0,3-3 0,-2 3 0,3 1 0,0-5 0,0 10 0,-4-10 0,3 10 0,-7-4 0,2 5 0,1 6 0,-3-5 0,3 4 0,0-4 0,0 0 0,1 0 0,2-1 0,-2 1 0,4-7 0,0 5 0,0-9 0,0 9 0,0-4 0,-1 5 0,1 1 0,-5 0 0,4 4 0,-4 2 0,5 4 0,-1 0 0,0 0 0,1 5 0,0 6 0,-4 13 0,3 7 0,-2 7 0,5 7 0,0-5 0,0 13 0,-1-13 0,1 5 0,-1-14 0,0 6 0,0-18 0,-1 9 0,-4-16 0,3 4 0,-7-6 0,3 0 0,0-4 0,-3 3 0,3-3 0,-4 4 0,4 0 0,0 0 0,1 1 0,-2-1 0,-3 0 0,4 1 0,-3-1 0,3 0 0,0-4 0,-3 3 0,3-3 0,-1 4 0,2 0 0,3 0 0,-3 1 0,3-1 0,-4 0 0,5 0 0,-1-4 0,1-1 0,-1-5 0,1 0 0,-1 0 0,1 0 0,-1 0 0,1 0 0,-1-5 0,1-7 0,0-5 0,1-6 0,0-7 0,-1 5 0,1-5 0,0 1 0,0 4 0,-5-5 0,3 13 0,-7 0 0,7 7 0,-7-1 0,6 6 0,-2 0 0,3 5 0,0 0 0,1 0 0,4 10 0,-2 9 0,8 13 0,-8 5 0,9 1 0,-8 8 0,3-13 0,-5 11 0,0-20 0,0 6 0,-1-7 0,-3 0 0,-2-6 0,-4-1 0,0-5 0,0-1 0,0 0 0,0 1 0,3-6 0,2 0 0,3-5 0,0 0 0,0-4 0,1-8 0,0 1 0,0-11 0,0 10 0,0-4 0,0 5 0,0-5 0,-1 4 0,1-4 0,-4 5 0,2 1 0,-2-1 0,4 1 0,-1-1 0,-3 1 0,3-1 0,-4 1 0,5 4 0,-5-3 0,3 8 0,-2-4 0,4 5 0,-1 0 0,0 0 0,1 0 0,0 0 0,-1 0 0,1 0 0,-1 0 0,1 0 0,0 0 0,-1 0 0,1 0 0,-1 0 0,1 5 0,-1 0 0,1 1 0,-5 3 0,4-3 0,-3 4 0,3-4 0,0 3 0,-3-4 0,3 1 0,-3 3 0,3-3 0,1 4 0,-1-4 0,-3 3 0,2-8 0,-6 8 0,7-8 0,-3 9 0,3-9 0,1 8 0,-1-3 0,1-1 0,-1 0 0,-3-1 0,2-3 0,-2 4 0,3-5 0,0 0 0,0 0 0,1 0 0,-1 0 0,1 0 0,-1 0 0,6 0 0,-5 0 0,9 0 0,-4 0 0,6 0 0,-1-5 0,0-2 0,0-4 0,-5 0 0,4-1 0,-9 6 0,9-4 0,-8 4 0,3-5 0,-4 5 0,-1-4 0,1 5 0,0-1 0,-1-3 0,0 3 0,0-4 0,1 0 0,-1-1 0,1 0 0,0 1 0,0-6 0,-1 9 0,1-8 0,0 9 0,-1 0 0,1 1 0,-1 5 0,0 0 0,0 0 0,0 0 0,1 0 0,-1 5 0,-3 1 0,3 4 0,-3 0 0,-1 1 0,4-6 0,-7 5 0,7-5 0,-7 6 0,2-1 0,-3 1 0,4-1 0,-3 0 0,3 1 0,-4-1 0,4 1 0,-3-1 0,6 0 0,-6 1 0,3-1 0,0 1 0,-3-1 0,7 0 0,-8 6 0,4-4 0,1 10 0,-4-5 0,3 1 0,-4-3 0,0 1 0,4-4 0,-3 4 0,2-5 0,-3-1 0,0 0 0,4-4 0,-3 3 0,6-7 0,-2 2 0,3-4 0,0 0 0,0 0 0,0 0 0,0 0 0,1 0 0,-1 0 0,1-5 0,-5 0 0,4-6 0,-7 1 0,7-6 0,-7 4 0,3-10 0,1 5 0,-4-6 0,3-1 0,0 7 0,-3-5 0,2 10 0,1 1 0,-3 1 0,3 4 0,0-4 0,0 4 0,1-3 0,2 4 0,-3-1 0,5-3 0,-1 3 0,0 0 0,1-3 0,-1 8 0,0-3 0,0 4 0,0 0 0,0 0 0,0 0 0,0 0 0,0 0 0,1 0 0,-1 0 0,0 0 0,0 0 0,1 0 0,-5 4 0,4 2 0,-4 4 0,1 0 0,2-5 0,-6 4 0,7-7 0,-7 7 0,6-8 0,-6 8 0,7-3 0,-4 4 0,5 0 0,-5 0 0,3-1 0,-6 1 0,6 0 0,-6 0 0,7-4 0,-7 3 0,3-4 0,-1 5 0,-2 0 0,6 0 0,-6 0 0,7 0 0,-7-1 0,2 0 0,-3 1 0,0 0 0,0-1 0,0 2 0,0-1 0,0 1 0,0-1 0,0 0 0,0 1 0,0-1 0,0-5 0,0 0 0</inkml:trace>
  <inkml:trace contextRef="#ctx0" brushRef="#br0" timeOffset="1">4176 5032 24575,'0'0'0</inkml:trace>
  <inkml:trace contextRef="#ctx0" brushRef="#br0" timeOffset="2">4176 5032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349926-832A-0146-A58C-0A7B8706D706}" type="datetimeFigureOut">
              <a:rPr lang="en-US" smtClean="0"/>
              <a:t>9/11/24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8ABCF-8DBE-0B44-8881-1104B3E50F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820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724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about cos() is an even function and sin() is odd. The even component of the function f() is captured by the cos() and odd is by sin().</a:t>
            </a:r>
          </a:p>
          <a:p>
            <a:endParaRPr lang="en-US" dirty="0"/>
          </a:p>
          <a:p>
            <a:r>
              <a:rPr lang="en-US" dirty="0"/>
              <a:t>Odd </a:t>
            </a:r>
            <a:r>
              <a:rPr lang="en-US" dirty="0" err="1"/>
              <a:t>fn</a:t>
            </a:r>
            <a:r>
              <a:rPr lang="en-US" dirty="0"/>
              <a:t> X Odd </a:t>
            </a:r>
            <a:r>
              <a:rPr lang="en-US" dirty="0" err="1"/>
              <a:t>fn</a:t>
            </a:r>
            <a:r>
              <a:rPr lang="en-US" dirty="0"/>
              <a:t> = Even fn.</a:t>
            </a:r>
          </a:p>
          <a:p>
            <a:r>
              <a:rPr lang="en-US" dirty="0"/>
              <a:t>Even X Odd = Odd</a:t>
            </a:r>
          </a:p>
          <a:p>
            <a:r>
              <a:rPr lang="en-US" dirty="0"/>
              <a:t>Eve X Eve = Even</a:t>
            </a:r>
          </a:p>
          <a:p>
            <a:endParaRPr lang="en-US" dirty="0"/>
          </a:p>
          <a:p>
            <a:r>
              <a:rPr lang="en-US" dirty="0"/>
              <a:t>Integration of an odd function between –a to a, </a:t>
            </a:r>
            <a:r>
              <a:rPr lang="en-US"/>
              <a:t>is zero.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6C8ABCF-8DBE-0B44-8881-1104B3E50F1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8361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582B4D-0A54-5948-B9EA-262A85599C8A}" type="slidenum">
              <a:rPr lang="en-US" smtClean="0"/>
              <a:t>98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930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9083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79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931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 amplify the signal power …</a:t>
            </a: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Now, this signal typically contains many more frequencies than the sampling system can handle … 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69337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Hence, a low pass filter</a:t>
            </a:r>
            <a:r>
              <a:rPr lang="mr-I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…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790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removes the unwanted frequencies above 24 kHz …</a:t>
            </a:r>
          </a:p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ultimately, this filtered signal is sampled by an ADC to generate digital sound samples</a:t>
            </a:r>
            <a:r>
              <a:rPr lang="en-US" dirty="0">
                <a:effectLst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57596-EF66-1F44-A8C8-6028B75146B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1177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7253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72763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5023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908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010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3186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7210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5411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2658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949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16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8397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761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3245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5EE309-4415-F04B-B6C1-168876F832F4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61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3484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638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9/11/24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5201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9/11/24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260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9/11/24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25175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8510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864162-6F1C-6F4C-8394-B0DD7AFB2C6E}" type="datetimeFigureOut">
              <a:rPr lang="en-US" smtClean="0"/>
              <a:t>9/11/24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170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864162-6F1C-6F4C-8394-B0DD7AFB2C6E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1FA0A2-CD79-7B47-A2F9-A093CBCC74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549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5EE309-4415-F04B-B6C1-168876F832F4}" type="datetimeFigureOut">
              <a:rPr lang="en-US" smtClean="0"/>
              <a:t>9/11/24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A6694A-6497-CF41-B174-7A7CB1955C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284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g"/><Relationship Id="rId11" Type="http://schemas.openxmlformats.org/officeDocument/2006/relationships/image" Target="../media/image9.png"/><Relationship Id="rId5" Type="http://schemas.openxmlformats.org/officeDocument/2006/relationships/image" Target="../media/image3.jpg"/><Relationship Id="rId10" Type="http://schemas.openxmlformats.org/officeDocument/2006/relationships/image" Target="../media/image8.jpg"/><Relationship Id="rId4" Type="http://schemas.openxmlformats.org/officeDocument/2006/relationships/image" Target="../media/image2.jpg"/><Relationship Id="rId9" Type="http://schemas.openxmlformats.org/officeDocument/2006/relationships/image" Target="../media/image7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1.png"/><Relationship Id="rId4" Type="http://schemas.openxmlformats.org/officeDocument/2006/relationships/customXml" Target="../ink/ink2.xml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6.xml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5.xml"/><Relationship Id="rId5" Type="http://schemas.openxmlformats.org/officeDocument/2006/relationships/image" Target="../media/image351.png"/><Relationship Id="rId4" Type="http://schemas.openxmlformats.org/officeDocument/2006/relationships/customXml" Target="../ink/ink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1.png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1.png"/><Relationship Id="rId3" Type="http://schemas.openxmlformats.org/officeDocument/2006/relationships/image" Target="../media/image341.png"/><Relationship Id="rId7" Type="http://schemas.openxmlformats.org/officeDocument/2006/relationships/customXml" Target="../ink/ink10.xml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9.xml"/><Relationship Id="rId5" Type="http://schemas.openxmlformats.org/officeDocument/2006/relationships/image" Target="../media/image351.png"/><Relationship Id="rId4" Type="http://schemas.openxmlformats.org/officeDocument/2006/relationships/customXml" Target="../ink/ink8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15.png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0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1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23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40.png"/><Relationship Id="rId2" Type="http://schemas.openxmlformats.org/officeDocument/2006/relationships/image" Target="../media/image3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3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2.png"/><Relationship Id="rId3" Type="http://schemas.openxmlformats.org/officeDocument/2006/relationships/image" Target="../media/image3301.png"/><Relationship Id="rId7" Type="http://schemas.openxmlformats.org/officeDocument/2006/relationships/image" Target="../media/image392.png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1.png"/><Relationship Id="rId5" Type="http://schemas.openxmlformats.org/officeDocument/2006/relationships/image" Target="../media/image23.tiff"/><Relationship Id="rId4" Type="http://schemas.openxmlformats.org/officeDocument/2006/relationships/image" Target="../media/image352.png"/><Relationship Id="rId9" Type="http://schemas.openxmlformats.org/officeDocument/2006/relationships/image" Target="../media/image25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png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0.png"/><Relationship Id="rId3" Type="http://schemas.openxmlformats.org/officeDocument/2006/relationships/image" Target="../media/image381.png"/><Relationship Id="rId12" Type="http://schemas.openxmlformats.org/officeDocument/2006/relationships/image" Target="../media/image59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8.png"/><Relationship Id="rId4" Type="http://schemas.openxmlformats.org/officeDocument/2006/relationships/image" Target="../media/image490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3" Type="http://schemas.openxmlformats.org/officeDocument/2006/relationships/image" Target="../media/image163.png"/><Relationship Id="rId7" Type="http://schemas.openxmlformats.org/officeDocument/2006/relationships/image" Target="../media/image201.png"/><Relationship Id="rId12" Type="http://schemas.openxmlformats.org/officeDocument/2006/relationships/image" Target="../media/image250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0.png"/><Relationship Id="rId5" Type="http://schemas.openxmlformats.org/officeDocument/2006/relationships/image" Target="../media/image18.png"/><Relationship Id="rId10" Type="http://schemas.openxmlformats.org/officeDocument/2006/relationships/image" Target="../media/image230.png"/><Relationship Id="rId4" Type="http://schemas.openxmlformats.org/officeDocument/2006/relationships/image" Target="../media/image17.png"/><Relationship Id="rId9" Type="http://schemas.openxmlformats.org/officeDocument/2006/relationships/image" Target="../media/image2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71.png"/><Relationship Id="rId3" Type="http://schemas.openxmlformats.org/officeDocument/2006/relationships/image" Target="../media/image163.png"/><Relationship Id="rId7" Type="http://schemas.openxmlformats.org/officeDocument/2006/relationships/image" Target="../media/image201.png"/><Relationship Id="rId12" Type="http://schemas.openxmlformats.org/officeDocument/2006/relationships/image" Target="../media/image261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0.png"/><Relationship Id="rId5" Type="http://schemas.openxmlformats.org/officeDocument/2006/relationships/image" Target="../media/image18.png"/><Relationship Id="rId10" Type="http://schemas.openxmlformats.org/officeDocument/2006/relationships/image" Target="../media/image230.png"/><Relationship Id="rId4" Type="http://schemas.openxmlformats.org/officeDocument/2006/relationships/image" Target="../media/image17.png"/><Relationship Id="rId9" Type="http://schemas.openxmlformats.org/officeDocument/2006/relationships/image" Target="../media/image221.png"/><Relationship Id="rId14" Type="http://schemas.openxmlformats.org/officeDocument/2006/relationships/image" Target="../media/image250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1.png"/><Relationship Id="rId13" Type="http://schemas.openxmlformats.org/officeDocument/2006/relationships/image" Target="../media/image291.png"/><Relationship Id="rId3" Type="http://schemas.openxmlformats.org/officeDocument/2006/relationships/image" Target="../media/image163.png"/><Relationship Id="rId7" Type="http://schemas.openxmlformats.org/officeDocument/2006/relationships/image" Target="../media/image201.png"/><Relationship Id="rId12" Type="http://schemas.openxmlformats.org/officeDocument/2006/relationships/image" Target="../media/image281.png"/><Relationship Id="rId2" Type="http://schemas.openxmlformats.org/officeDocument/2006/relationships/image" Target="../media/image153.png"/><Relationship Id="rId16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0.png"/><Relationship Id="rId5" Type="http://schemas.openxmlformats.org/officeDocument/2006/relationships/image" Target="../media/image18.png"/><Relationship Id="rId15" Type="http://schemas.openxmlformats.org/officeDocument/2006/relationships/image" Target="../media/image261.png"/><Relationship Id="rId10" Type="http://schemas.openxmlformats.org/officeDocument/2006/relationships/image" Target="../media/image230.png"/><Relationship Id="rId4" Type="http://schemas.openxmlformats.org/officeDocument/2006/relationships/image" Target="../media/image17.png"/><Relationship Id="rId9" Type="http://schemas.openxmlformats.org/officeDocument/2006/relationships/image" Target="../media/image221.png"/><Relationship Id="rId14" Type="http://schemas.openxmlformats.org/officeDocument/2006/relationships/image" Target="../media/image30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2.png"/><Relationship Id="rId13" Type="http://schemas.openxmlformats.org/officeDocument/2006/relationships/image" Target="../media/image55.png"/><Relationship Id="rId3" Type="http://schemas.openxmlformats.org/officeDocument/2006/relationships/image" Target="../media/image62.png"/><Relationship Id="rId7" Type="http://schemas.openxmlformats.org/officeDocument/2006/relationships/image" Target="../media/image74.png"/><Relationship Id="rId12" Type="http://schemas.openxmlformats.org/officeDocument/2006/relationships/image" Target="../media/image77.png"/><Relationship Id="rId17" Type="http://schemas.openxmlformats.org/officeDocument/2006/relationships/image" Target="../media/image29.tiff"/><Relationship Id="rId2" Type="http://schemas.openxmlformats.org/officeDocument/2006/relationships/image" Target="../media/image71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png"/><Relationship Id="rId11" Type="http://schemas.openxmlformats.org/officeDocument/2006/relationships/image" Target="../media/image69.png"/><Relationship Id="rId5" Type="http://schemas.openxmlformats.org/officeDocument/2006/relationships/image" Target="../media/image73.png"/><Relationship Id="rId15" Type="http://schemas.openxmlformats.org/officeDocument/2006/relationships/image" Target="../media/image79.png"/><Relationship Id="rId10" Type="http://schemas.openxmlformats.org/officeDocument/2006/relationships/image" Target="../media/image76.png"/><Relationship Id="rId4" Type="http://schemas.openxmlformats.org/officeDocument/2006/relationships/image" Target="../media/image72.png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1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1.png"/><Relationship Id="rId2" Type="http://schemas.openxmlformats.org/officeDocument/2006/relationships/image" Target="../media/image8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1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0.png"/><Relationship Id="rId5" Type="http://schemas.openxmlformats.org/officeDocument/2006/relationships/image" Target="../media/image1300.png"/><Relationship Id="rId4" Type="http://schemas.openxmlformats.org/officeDocument/2006/relationships/image" Target="../media/image120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50.png"/><Relationship Id="rId7" Type="http://schemas.openxmlformats.org/officeDocument/2006/relationships/image" Target="../media/image100.png"/><Relationship Id="rId2" Type="http://schemas.openxmlformats.org/officeDocument/2006/relationships/image" Target="../media/image1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140.png"/><Relationship Id="rId4" Type="http://schemas.openxmlformats.org/officeDocument/2006/relationships/image" Target="../media/image160.png"/><Relationship Id="rId9" Type="http://schemas.openxmlformats.org/officeDocument/2006/relationships/image" Target="../media/image12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0.png"/><Relationship Id="rId3" Type="http://schemas.openxmlformats.org/officeDocument/2006/relationships/image" Target="../media/image391.png"/><Relationship Id="rId7" Type="http://schemas.openxmlformats.org/officeDocument/2006/relationships/image" Target="../media/image270.png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411.png"/><Relationship Id="rId4" Type="http://schemas.openxmlformats.org/officeDocument/2006/relationships/image" Target="../media/image401.png"/><Relationship Id="rId9" Type="http://schemas.openxmlformats.org/officeDocument/2006/relationships/image" Target="../media/image290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.png"/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0.png"/><Relationship Id="rId5" Type="http://schemas.openxmlformats.org/officeDocument/2006/relationships/image" Target="../media/image3300.png"/><Relationship Id="rId4" Type="http://schemas.openxmlformats.org/officeDocument/2006/relationships/image" Target="../media/image3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1.png"/><Relationship Id="rId3" Type="http://schemas.openxmlformats.org/officeDocument/2006/relationships/image" Target="../media/image150.png"/><Relationship Id="rId7" Type="http://schemas.openxmlformats.org/officeDocument/2006/relationships/image" Target="../media/image162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png"/><Relationship Id="rId5" Type="http://schemas.openxmlformats.org/officeDocument/2006/relationships/image" Target="../media/image170.png"/><Relationship Id="rId10" Type="http://schemas.openxmlformats.org/officeDocument/2006/relationships/image" Target="../media/image191.png"/><Relationship Id="rId4" Type="http://schemas.openxmlformats.org/officeDocument/2006/relationships/image" Target="../media/image160.png"/><Relationship Id="rId9" Type="http://schemas.openxmlformats.org/officeDocument/2006/relationships/image" Target="../media/image18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0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0.png"/><Relationship Id="rId13" Type="http://schemas.openxmlformats.org/officeDocument/2006/relationships/image" Target="../media/image460.png"/><Relationship Id="rId3" Type="http://schemas.openxmlformats.org/officeDocument/2006/relationships/image" Target="../media/image360.png"/><Relationship Id="rId7" Type="http://schemas.openxmlformats.org/officeDocument/2006/relationships/image" Target="../media/image400.png"/><Relationship Id="rId12" Type="http://schemas.openxmlformats.org/officeDocument/2006/relationships/image" Target="../media/image45.png"/><Relationship Id="rId2" Type="http://schemas.openxmlformats.org/officeDocument/2006/relationships/image" Target="../media/image3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0.png"/><Relationship Id="rId11" Type="http://schemas.openxmlformats.org/officeDocument/2006/relationships/image" Target="../media/image440.png"/><Relationship Id="rId5" Type="http://schemas.openxmlformats.org/officeDocument/2006/relationships/image" Target="../media/image380.png"/><Relationship Id="rId15" Type="http://schemas.openxmlformats.org/officeDocument/2006/relationships/image" Target="../media/image48.png"/><Relationship Id="rId10" Type="http://schemas.openxmlformats.org/officeDocument/2006/relationships/image" Target="../media/image430.png"/><Relationship Id="rId4" Type="http://schemas.openxmlformats.org/officeDocument/2006/relationships/image" Target="../media/image370.png"/><Relationship Id="rId9" Type="http://schemas.openxmlformats.org/officeDocument/2006/relationships/image" Target="../media/image420.png"/><Relationship Id="rId14" Type="http://schemas.openxmlformats.org/officeDocument/2006/relationships/image" Target="../media/image470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12" Type="http://schemas.openxmlformats.org/officeDocument/2006/relationships/image" Target="../media/image5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png"/><Relationship Id="rId11" Type="http://schemas.openxmlformats.org/officeDocument/2006/relationships/image" Target="../media/image580.png"/><Relationship Id="rId5" Type="http://schemas.openxmlformats.org/officeDocument/2006/relationships/image" Target="../media/image520.png"/><Relationship Id="rId15" Type="http://schemas.openxmlformats.org/officeDocument/2006/relationships/image" Target="../media/image620.png"/><Relationship Id="rId10" Type="http://schemas.openxmlformats.org/officeDocument/2006/relationships/image" Target="../media/image570.png"/><Relationship Id="rId4" Type="http://schemas.openxmlformats.org/officeDocument/2006/relationships/image" Target="../media/image510.png"/><Relationship Id="rId9" Type="http://schemas.openxmlformats.org/officeDocument/2006/relationships/image" Target="../media/image560.png"/><Relationship Id="rId14" Type="http://schemas.openxmlformats.org/officeDocument/2006/relationships/image" Target="../media/image610.pn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0.png"/><Relationship Id="rId13" Type="http://schemas.openxmlformats.org/officeDocument/2006/relationships/image" Target="../media/image740.png"/><Relationship Id="rId3" Type="http://schemas.openxmlformats.org/officeDocument/2006/relationships/image" Target="../media/image640.png"/><Relationship Id="rId7" Type="http://schemas.openxmlformats.org/officeDocument/2006/relationships/image" Target="../media/image680.png"/><Relationship Id="rId12" Type="http://schemas.openxmlformats.org/officeDocument/2006/relationships/image" Target="../media/image730.png"/><Relationship Id="rId2" Type="http://schemas.openxmlformats.org/officeDocument/2006/relationships/image" Target="../media/image6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0.png"/><Relationship Id="rId11" Type="http://schemas.openxmlformats.org/officeDocument/2006/relationships/image" Target="../media/image720.png"/><Relationship Id="rId5" Type="http://schemas.openxmlformats.org/officeDocument/2006/relationships/image" Target="../media/image660.png"/><Relationship Id="rId15" Type="http://schemas.openxmlformats.org/officeDocument/2006/relationships/image" Target="../media/image760.png"/><Relationship Id="rId10" Type="http://schemas.openxmlformats.org/officeDocument/2006/relationships/image" Target="../media/image710.png"/><Relationship Id="rId4" Type="http://schemas.openxmlformats.org/officeDocument/2006/relationships/image" Target="../media/image650.png"/><Relationship Id="rId9" Type="http://schemas.openxmlformats.org/officeDocument/2006/relationships/image" Target="../media/image70.png"/><Relationship Id="rId14" Type="http://schemas.openxmlformats.org/officeDocument/2006/relationships/image" Target="../media/image750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12" Type="http://schemas.openxmlformats.org/officeDocument/2006/relationships/image" Target="../media/image5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png"/><Relationship Id="rId11" Type="http://schemas.openxmlformats.org/officeDocument/2006/relationships/image" Target="../media/image580.png"/><Relationship Id="rId5" Type="http://schemas.openxmlformats.org/officeDocument/2006/relationships/image" Target="../media/image520.png"/><Relationship Id="rId15" Type="http://schemas.openxmlformats.org/officeDocument/2006/relationships/image" Target="../media/image620.png"/><Relationship Id="rId10" Type="http://schemas.openxmlformats.org/officeDocument/2006/relationships/image" Target="../media/image570.png"/><Relationship Id="rId4" Type="http://schemas.openxmlformats.org/officeDocument/2006/relationships/image" Target="../media/image510.png"/><Relationship Id="rId9" Type="http://schemas.openxmlformats.org/officeDocument/2006/relationships/image" Target="../media/image560.png"/><Relationship Id="rId14" Type="http://schemas.openxmlformats.org/officeDocument/2006/relationships/image" Target="../media/image610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0.png"/><Relationship Id="rId13" Type="http://schemas.openxmlformats.org/officeDocument/2006/relationships/image" Target="../media/image600.png"/><Relationship Id="rId3" Type="http://schemas.openxmlformats.org/officeDocument/2006/relationships/image" Target="../media/image500.png"/><Relationship Id="rId7" Type="http://schemas.openxmlformats.org/officeDocument/2006/relationships/image" Target="../media/image540.png"/><Relationship Id="rId12" Type="http://schemas.openxmlformats.org/officeDocument/2006/relationships/image" Target="../media/image59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0.png"/><Relationship Id="rId11" Type="http://schemas.openxmlformats.org/officeDocument/2006/relationships/image" Target="../media/image580.png"/><Relationship Id="rId5" Type="http://schemas.openxmlformats.org/officeDocument/2006/relationships/image" Target="../media/image520.png"/><Relationship Id="rId15" Type="http://schemas.openxmlformats.org/officeDocument/2006/relationships/image" Target="../media/image620.png"/><Relationship Id="rId10" Type="http://schemas.openxmlformats.org/officeDocument/2006/relationships/image" Target="../media/image570.png"/><Relationship Id="rId4" Type="http://schemas.openxmlformats.org/officeDocument/2006/relationships/image" Target="../media/image510.png"/><Relationship Id="rId9" Type="http://schemas.openxmlformats.org/officeDocument/2006/relationships/image" Target="../media/image560.png"/><Relationship Id="rId14" Type="http://schemas.openxmlformats.org/officeDocument/2006/relationships/image" Target="../media/image6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0.png"/><Relationship Id="rId2" Type="http://schemas.openxmlformats.org/officeDocument/2006/relationships/image" Target="../media/image770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png"/><Relationship Id="rId4" Type="http://schemas.openxmlformats.org/officeDocument/2006/relationships/image" Target="../media/image820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0.png"/><Relationship Id="rId7" Type="http://schemas.openxmlformats.org/officeDocument/2006/relationships/image" Target="../media/image89.png"/><Relationship Id="rId2" Type="http://schemas.openxmlformats.org/officeDocument/2006/relationships/image" Target="../media/image8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0.png"/><Relationship Id="rId5" Type="http://schemas.openxmlformats.org/officeDocument/2006/relationships/image" Target="../media/image870.png"/><Relationship Id="rId4" Type="http://schemas.openxmlformats.org/officeDocument/2006/relationships/image" Target="../media/image860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0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110.png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tiff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1.png"/><Relationship Id="rId4" Type="http://schemas.openxmlformats.org/officeDocument/2006/relationships/image" Target="../media/image151.png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DC3E69D-A04A-E246-A3C0-46ACBE637F13}"/>
              </a:ext>
            </a:extLst>
          </p:cNvPr>
          <p:cNvSpPr txBox="1"/>
          <p:nvPr/>
        </p:nvSpPr>
        <p:spPr>
          <a:xfrm>
            <a:off x="0" y="1407876"/>
            <a:ext cx="9144000" cy="120032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Wireless and Mobile Systems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>
                <a:solidFill>
                  <a:prstClr val="white"/>
                </a:solidFill>
                <a:latin typeface="Lucida Bright" panose="02040602050505020304" pitchFamily="18" charset="77"/>
                <a:cs typeface="Centaur" panose="020F0502020204030204" pitchFamily="34" charset="0"/>
              </a:rPr>
              <a:t>for the IoT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Centaur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89A777-E05F-7845-9662-C68BAC3FB03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30000"/>
          </a:blip>
          <a:stretch>
            <a:fillRect/>
          </a:stretch>
        </p:blipFill>
        <p:spPr>
          <a:xfrm flipH="1">
            <a:off x="5384" y="0"/>
            <a:ext cx="1996901" cy="134370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553C1DA-861C-2241-9F85-B898F754337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569" y="0"/>
            <a:ext cx="2025254" cy="13435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87993C2-906B-BD4B-88DC-A2BAB6517D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3814" y="0"/>
            <a:ext cx="2034226" cy="13437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CEA7FB-EFFD-3B44-A86A-C7A6164C5673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28635" y="5504228"/>
            <a:ext cx="1815365" cy="135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CA88B0C-5D03-394B-847E-434533560049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4" y="5508662"/>
            <a:ext cx="1996901" cy="13475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92AA96E-EE2B-D34B-A660-D55D6C8AEC2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 amt="30000"/>
          </a:blip>
          <a:srcRect l="14066" r="9796"/>
          <a:stretch/>
        </p:blipFill>
        <p:spPr>
          <a:xfrm>
            <a:off x="2393114" y="5504805"/>
            <a:ext cx="2040047" cy="135145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7A88D3-319C-0044-946E-22EE76012E8F}"/>
              </a:ext>
            </a:extLst>
          </p:cNvPr>
          <p:cNvSpPr txBox="1"/>
          <p:nvPr/>
        </p:nvSpPr>
        <p:spPr>
          <a:xfrm>
            <a:off x="150222" y="4407636"/>
            <a:ext cx="88435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941100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Centaur" panose="020F0502020204030204" pitchFamily="34" charset="0"/>
              </a:rPr>
              <a:t>Nirupam Roy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F9E4994-D17B-DE4F-B6E9-C809FAE2AB6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30000"/>
          </a:blip>
          <a:stretch>
            <a:fillRect/>
          </a:stretch>
        </p:blipFill>
        <p:spPr>
          <a:xfrm>
            <a:off x="4823990" y="5494159"/>
            <a:ext cx="2113815" cy="13621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C7C3A76-2BF2-5445-A080-643468C5D893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0000"/>
          </a:blip>
          <a:stretch>
            <a:fillRect/>
          </a:stretch>
        </p:blipFill>
        <p:spPr>
          <a:xfrm flipH="1">
            <a:off x="6906351" y="0"/>
            <a:ext cx="2237649" cy="136383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62A5218-ECBB-384E-A052-6B47A9781DD5}"/>
              </a:ext>
            </a:extLst>
          </p:cNvPr>
          <p:cNvSpPr txBox="1"/>
          <p:nvPr/>
        </p:nvSpPr>
        <p:spPr>
          <a:xfrm>
            <a:off x="3161793" y="4827447"/>
            <a:ext cx="28408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Tu-Th 2:00 – 3:15pm</a:t>
            </a:r>
          </a:p>
          <a:p>
            <a:pPr algn="ctr"/>
            <a:r>
              <a:rPr lang="en-US" sz="2000" b="1" dirty="0">
                <a:latin typeface="Lucida Bright" panose="02040602050505020304" pitchFamily="18" charset="77"/>
              </a:rPr>
              <a:t>IRB 2207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9287E29F-DE24-354C-A014-C78EAA48750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622" y="4664614"/>
            <a:ext cx="2189001" cy="760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6BF136-A7BB-C241-B057-D88B7C55BFF6}"/>
              </a:ext>
            </a:extLst>
          </p:cNvPr>
          <p:cNvSpPr txBox="1"/>
          <p:nvPr/>
        </p:nvSpPr>
        <p:spPr>
          <a:xfrm>
            <a:off x="2719137" y="2592390"/>
            <a:ext cx="34371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CMSC 715 : Fall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22F55EA-EA03-B44F-B899-34BF229DA4B8}"/>
              </a:ext>
            </a:extLst>
          </p:cNvPr>
          <p:cNvSpPr txBox="1"/>
          <p:nvPr/>
        </p:nvSpPr>
        <p:spPr>
          <a:xfrm>
            <a:off x="0" y="3508293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1.4: Fourier analysis</a:t>
            </a:r>
          </a:p>
        </p:txBody>
      </p:sp>
    </p:spTree>
    <p:extLst>
      <p:ext uri="{BB962C8B-B14F-4D97-AF65-F5344CB8AC3E}">
        <p14:creationId xmlns:p14="http://schemas.microsoft.com/office/powerpoint/2010/main" val="24986400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27005-9C4C-3D41-B76E-14E81CAE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9" y="1016000"/>
            <a:ext cx="8051800" cy="482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/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3922" t="-3333" r="-6863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/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blipFill>
                <a:blip r:embed="rId4"/>
                <a:stretch>
                  <a:fillRect l="-4717" t="-6667" r="-7547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DAEE86-6A92-CF41-AA43-84EE5BB7DD4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6746781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2802775356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9F1F1F4F-B571-4741-9493-8164ED4FA7FA}"/>
              </a:ext>
            </a:extLst>
          </p:cNvPr>
          <p:cNvGrpSpPr/>
          <p:nvPr/>
        </p:nvGrpSpPr>
        <p:grpSpPr>
          <a:xfrm>
            <a:off x="6117990" y="3627157"/>
            <a:ext cx="2681625" cy="580821"/>
            <a:chOff x="5350079" y="4394644"/>
            <a:chExt cx="2681625" cy="580821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1C2B13BC-DA80-BE4E-B349-9B4B827BF52F}"/>
                </a:ext>
              </a:extLst>
            </p:cNvPr>
            <p:cNvGrpSpPr/>
            <p:nvPr/>
          </p:nvGrpSpPr>
          <p:grpSpPr>
            <a:xfrm>
              <a:off x="6012450" y="4401778"/>
              <a:ext cx="315804" cy="573687"/>
              <a:chOff x="7225127" y="3524912"/>
              <a:chExt cx="315804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52E9C928-D9D5-2E4A-8966-2F2B00EC1DFA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9FAC57C5-F2CE-CC47-999F-D9D4F59E5FE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89D3A4DC-8433-0141-BC91-ADF12799B3CB}"/>
                </a:ext>
              </a:extLst>
            </p:cNvPr>
            <p:cNvGrpSpPr/>
            <p:nvPr/>
          </p:nvGrpSpPr>
          <p:grpSpPr>
            <a:xfrm>
              <a:off x="670631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6F5FB5F9-8B8C-F041-992D-F3FBE478F88D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C2CB86E-16C0-4449-8B9B-7ED04685B31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7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5ED850A-85E6-4546-BC48-E7282A1E0A9E}"/>
                </a:ext>
              </a:extLst>
            </p:cNvPr>
            <p:cNvGrpSpPr/>
            <p:nvPr/>
          </p:nvGrpSpPr>
          <p:grpSpPr>
            <a:xfrm>
              <a:off x="7358091" y="4401778"/>
              <a:ext cx="315804" cy="573687"/>
              <a:chOff x="7225127" y="3524912"/>
              <a:chExt cx="315804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4FBD0CE5-82A7-2547-AB2A-E1DAD944A93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611A215A-D6CD-F54A-851D-1CB926B803F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8</a:t>
                </a:r>
              </a:p>
            </p:txBody>
          </p:sp>
        </p:grpSp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7FD6F2A6-1B8F-4945-A81A-2649B6DFAE2E}"/>
                </a:ext>
              </a:extLst>
            </p:cNvPr>
            <p:cNvGrpSpPr/>
            <p:nvPr/>
          </p:nvGrpSpPr>
          <p:grpSpPr>
            <a:xfrm>
              <a:off x="5350079" y="4394644"/>
              <a:ext cx="315804" cy="573687"/>
              <a:chOff x="7225127" y="3524912"/>
              <a:chExt cx="315804" cy="573687"/>
            </a:xfrm>
          </p:grpSpPr>
          <p:cxnSp>
            <p:nvCxnSpPr>
              <p:cNvPr id="55" name="Straight Connector 54">
                <a:extLst>
                  <a:ext uri="{FF2B5EF4-FFF2-40B4-BE49-F238E27FC236}">
                    <a16:creationId xmlns:a16="http://schemas.microsoft.com/office/drawing/2014/main" id="{34DCDA02-B7DC-CA45-9D05-15886AB1A03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13257613-25A6-B341-A310-2782C9B556E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C00000"/>
                    </a:solidFill>
                  </a:rPr>
                  <a:t>5</a:t>
                </a:r>
              </a:p>
            </p:txBody>
          </p:sp>
        </p:grp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46C38FBD-F026-B641-B12F-6066E7EB7FF4}"/>
                </a:ext>
              </a:extLst>
            </p:cNvPr>
            <p:cNvCxnSpPr>
              <a:cxnSpLocks/>
            </p:cNvCxnSpPr>
            <p:nvPr/>
          </p:nvCxnSpPr>
          <p:spPr>
            <a:xfrm>
              <a:off x="5350079" y="4528387"/>
              <a:ext cx="2681625" cy="0"/>
            </a:xfrm>
            <a:prstGeom prst="line">
              <a:avLst/>
            </a:prstGeom>
            <a:noFill/>
            <a:ln w="38100" cmpd="sng">
              <a:solidFill>
                <a:srgbClr val="C00000"/>
              </a:solidFill>
              <a:headEnd type="none"/>
              <a:tailEnd type="none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60" name="Freeform 59">
            <a:extLst>
              <a:ext uri="{FF2B5EF4-FFF2-40B4-BE49-F238E27FC236}">
                <a16:creationId xmlns:a16="http://schemas.microsoft.com/office/drawing/2014/main" id="{F766A08A-1D5E-544C-AC42-9A66F03BB0DB}"/>
              </a:ext>
            </a:extLst>
          </p:cNvPr>
          <p:cNvSpPr/>
          <p:nvPr/>
        </p:nvSpPr>
        <p:spPr>
          <a:xfrm>
            <a:off x="1653436" y="3632548"/>
            <a:ext cx="5160723" cy="1454122"/>
          </a:xfrm>
          <a:custGeom>
            <a:avLst/>
            <a:gdLst>
              <a:gd name="connsiteX0" fmla="*/ 5160723 w 5160723"/>
              <a:gd name="connsiteY0" fmla="*/ 601249 h 1454122"/>
              <a:gd name="connsiteX1" fmla="*/ 2004164 w 5160723"/>
              <a:gd name="connsiteY1" fmla="*/ 1440493 h 1454122"/>
              <a:gd name="connsiteX2" fmla="*/ 0 w 5160723"/>
              <a:gd name="connsiteY2" fmla="*/ 0 h 14541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160723" h="1454122">
                <a:moveTo>
                  <a:pt x="5160723" y="601249"/>
                </a:moveTo>
                <a:cubicBezTo>
                  <a:pt x="4012503" y="1070975"/>
                  <a:pt x="2864284" y="1540701"/>
                  <a:pt x="2004164" y="1440493"/>
                </a:cubicBezTo>
                <a:cubicBezTo>
                  <a:pt x="1144043" y="1340285"/>
                  <a:pt x="572021" y="670142"/>
                  <a:pt x="0" y="0"/>
                </a:cubicBezTo>
              </a:path>
            </a:pathLst>
          </a:custGeom>
          <a:noFill/>
          <a:ln w="44450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1569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</p:bld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1C2B13BC-DA80-BE4E-B349-9B4B827BF52F}"/>
              </a:ext>
            </a:extLst>
          </p:cNvPr>
          <p:cNvGrpSpPr/>
          <p:nvPr/>
        </p:nvGrpSpPr>
        <p:grpSpPr>
          <a:xfrm>
            <a:off x="1729420" y="3510837"/>
            <a:ext cx="315804" cy="573687"/>
            <a:chOff x="7225127" y="3524912"/>
            <a:chExt cx="315804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52E9C928-D9D5-2E4A-8966-2F2B00EC1DF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9FAC57C5-F2CE-CC47-999F-D9D4F59E5FE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6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89D3A4DC-8433-0141-BC91-ADF12799B3CB}"/>
              </a:ext>
            </a:extLst>
          </p:cNvPr>
          <p:cNvGrpSpPr/>
          <p:nvPr/>
        </p:nvGrpSpPr>
        <p:grpSpPr>
          <a:xfrm>
            <a:off x="2423289" y="3503703"/>
            <a:ext cx="315804" cy="573687"/>
            <a:chOff x="7225127" y="3524912"/>
            <a:chExt cx="315804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6F5FB5F9-8B8C-F041-992D-F3FBE478F88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2CB86E-16C0-4449-8B9B-7ED04685B31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7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5ED850A-85E6-4546-BC48-E7282A1E0A9E}"/>
              </a:ext>
            </a:extLst>
          </p:cNvPr>
          <p:cNvGrpSpPr/>
          <p:nvPr/>
        </p:nvGrpSpPr>
        <p:grpSpPr>
          <a:xfrm>
            <a:off x="2999905" y="3510837"/>
            <a:ext cx="315804" cy="536109"/>
            <a:chOff x="7250179" y="3524912"/>
            <a:chExt cx="315804" cy="536109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4FBD0CE5-82A7-2547-AB2A-E1DAD944A9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611A215A-D6CD-F54A-851D-1CB926B803F8}"/>
                </a:ext>
              </a:extLst>
            </p:cNvPr>
            <p:cNvSpPr txBox="1"/>
            <p:nvPr/>
          </p:nvSpPr>
          <p:spPr>
            <a:xfrm>
              <a:off x="7250179" y="3691689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8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7FD6F2A6-1B8F-4945-A81A-2649B6DFAE2E}"/>
              </a:ext>
            </a:extLst>
          </p:cNvPr>
          <p:cNvGrpSpPr/>
          <p:nvPr/>
        </p:nvGrpSpPr>
        <p:grpSpPr>
          <a:xfrm>
            <a:off x="1067049" y="3503703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34DCDA02-B7DC-CA45-9D05-15886AB1A03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13257613-25A6-B341-A310-2782C9B556E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rgbClr val="C00000"/>
                  </a:solidFill>
                </a:rPr>
                <a:t>5</a:t>
              </a:r>
            </a:p>
          </p:txBody>
        </p:sp>
      </p:grpSp>
      <p:cxnSp>
        <p:nvCxnSpPr>
          <p:cNvPr id="57" name="Straight Connector 56">
            <a:extLst>
              <a:ext uri="{FF2B5EF4-FFF2-40B4-BE49-F238E27FC236}">
                <a16:creationId xmlns:a16="http://schemas.microsoft.com/office/drawing/2014/main" id="{46C38FBD-F026-B641-B12F-6066E7EB7FF4}"/>
              </a:ext>
            </a:extLst>
          </p:cNvPr>
          <p:cNvCxnSpPr>
            <a:cxnSpLocks/>
          </p:cNvCxnSpPr>
          <p:nvPr/>
        </p:nvCxnSpPr>
        <p:spPr>
          <a:xfrm>
            <a:off x="1067049" y="3637446"/>
            <a:ext cx="2681625" cy="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28734577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75904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F</a:t>
            </a:r>
            <a:r>
              <a:rPr lang="en-US" baseline="-25000" dirty="0"/>
              <a:t>s</a:t>
            </a:r>
            <a:r>
              <a:rPr lang="en-US" dirty="0"/>
              <a:t>/4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279CA780-C650-4A4C-8E9D-2392C44DEB63}"/>
              </a:ext>
            </a:extLst>
          </p:cNvPr>
          <p:cNvSpPr txBox="1"/>
          <p:nvPr/>
        </p:nvSpPr>
        <p:spPr>
          <a:xfrm>
            <a:off x="2804732" y="5859809"/>
            <a:ext cx="6538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</a:t>
            </a:r>
            <a:r>
              <a:rPr lang="en-US" baseline="-25000" dirty="0"/>
              <a:t>s</a:t>
            </a:r>
            <a:r>
              <a:rPr lang="en-US" dirty="0"/>
              <a:t>/2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586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74" grpId="0" animBg="1"/>
      <p:bldP spid="75" grpId="0" animBg="1"/>
      <p:bldP spid="76" grpId="0" animBg="1"/>
    </p:bld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90BF481-DB74-3346-B16F-CAAB22FBCBC4}"/>
              </a:ext>
            </a:extLst>
          </p:cNvPr>
          <p:cNvGrpSpPr/>
          <p:nvPr/>
        </p:nvGrpSpPr>
        <p:grpSpPr>
          <a:xfrm>
            <a:off x="4322261" y="2964600"/>
            <a:ext cx="315804" cy="573687"/>
            <a:chOff x="7225127" y="3524912"/>
            <a:chExt cx="315804" cy="573687"/>
          </a:xfrm>
        </p:grpSpPr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EAF3A31E-DED0-D541-A90A-168AD52C476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EA649E5-A692-CE41-8F0D-6ECB091F1C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9E0EEA2-E8AD-A049-BCCE-E1B2069E2884}"/>
              </a:ext>
            </a:extLst>
          </p:cNvPr>
          <p:cNvSpPr txBox="1"/>
          <p:nvPr/>
        </p:nvSpPr>
        <p:spPr>
          <a:xfrm>
            <a:off x="2610537" y="3161821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4F311DB-1DA7-5149-8135-FBB0AEFA31D3}"/>
              </a:ext>
            </a:extLst>
          </p:cNvPr>
          <p:cNvGrpSpPr/>
          <p:nvPr/>
        </p:nvGrpSpPr>
        <p:grpSpPr>
          <a:xfrm>
            <a:off x="5016130" y="2957466"/>
            <a:ext cx="315804" cy="573687"/>
            <a:chOff x="7225127" y="3524912"/>
            <a:chExt cx="315804" cy="573687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50C0000-B01D-1242-9732-5F3704DCB19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BAA1242-2D4E-6D4C-A09F-BB5574CDDD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4BD24AE4-FE5C-5346-B2B7-427838D6427C}"/>
              </a:ext>
            </a:extLst>
          </p:cNvPr>
          <p:cNvGrpSpPr/>
          <p:nvPr/>
        </p:nvGrpSpPr>
        <p:grpSpPr>
          <a:xfrm>
            <a:off x="5667902" y="2964600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70228B6-8886-A944-8555-8A3339B9E84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64AEB34-53BD-BD49-8134-469123528AD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7B04112-5FF2-3D4D-B432-4EADAC2F1539}"/>
              </a:ext>
            </a:extLst>
          </p:cNvPr>
          <p:cNvGrpSpPr/>
          <p:nvPr/>
        </p:nvGrpSpPr>
        <p:grpSpPr>
          <a:xfrm>
            <a:off x="3659890" y="2957466"/>
            <a:ext cx="315804" cy="573687"/>
            <a:chOff x="7225127" y="3524912"/>
            <a:chExt cx="315804" cy="5736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AD1BFB74-9357-AC47-81EC-B9D3E49ACA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5C29FD7-5B11-9043-89CA-E852666C18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E3C5A9C-0522-5747-9490-E88C21ACAD78}"/>
              </a:ext>
            </a:extLst>
          </p:cNvPr>
          <p:cNvGrpSpPr/>
          <p:nvPr/>
        </p:nvGrpSpPr>
        <p:grpSpPr>
          <a:xfrm>
            <a:off x="1067049" y="2957107"/>
            <a:ext cx="465272" cy="573687"/>
            <a:chOff x="7225127" y="3524912"/>
            <a:chExt cx="465272" cy="573687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D911765-CEE1-F645-B202-0BC0BAAF5D0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AE04704-4A15-834A-B4DC-E0AD09958FD9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E9DBBED-381E-C240-9B82-F08BDCC1FD83}"/>
              </a:ext>
            </a:extLst>
          </p:cNvPr>
          <p:cNvGrpSpPr/>
          <p:nvPr/>
        </p:nvGrpSpPr>
        <p:grpSpPr>
          <a:xfrm>
            <a:off x="1717466" y="2949973"/>
            <a:ext cx="465272" cy="573687"/>
            <a:chOff x="7181675" y="3524912"/>
            <a:chExt cx="465272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2727DC15-C9F7-414E-8A42-1A17C8085EE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2D707B-6479-7645-A1E7-FCE953B06781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CCA4558-CB56-294D-ABBB-16561172990D}"/>
              </a:ext>
            </a:extLst>
          </p:cNvPr>
          <p:cNvGrpSpPr/>
          <p:nvPr/>
        </p:nvGrpSpPr>
        <p:grpSpPr>
          <a:xfrm>
            <a:off x="2412690" y="2957107"/>
            <a:ext cx="533646" cy="573687"/>
            <a:chOff x="7225127" y="3524912"/>
            <a:chExt cx="533646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B713C74-A0FB-1F43-B250-CA46599C2AB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92E6EF5-7CBD-A04E-B790-999BEF163C34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6CCF9A-915C-A24F-B232-30DB0433DC06}"/>
              </a:ext>
            </a:extLst>
          </p:cNvPr>
          <p:cNvGrpSpPr/>
          <p:nvPr/>
        </p:nvGrpSpPr>
        <p:grpSpPr>
          <a:xfrm>
            <a:off x="404677" y="2949973"/>
            <a:ext cx="450641" cy="573687"/>
            <a:chOff x="7225126" y="3524912"/>
            <a:chExt cx="45064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E24C5E9B-12D8-584F-AF0C-67470995F78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F5D005E-7662-1F4D-9E88-1B4EB6E9C6A8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85238262-5F65-E544-8DF0-D8F45A7F5939}"/>
              </a:ext>
            </a:extLst>
          </p:cNvPr>
          <p:cNvSpPr txBox="1"/>
          <p:nvPr/>
        </p:nvSpPr>
        <p:spPr>
          <a:xfrm>
            <a:off x="6117990" y="3227047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20A90EB-D410-9B4B-95B6-A8F2488BDE12}"/>
              </a:ext>
            </a:extLst>
          </p:cNvPr>
          <p:cNvCxnSpPr>
            <a:cxnSpLocks/>
          </p:cNvCxnSpPr>
          <p:nvPr/>
        </p:nvCxnSpPr>
        <p:spPr>
          <a:xfrm>
            <a:off x="3131637" y="3091209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7231297-593E-284C-B5AE-963E50EE85F6}"/>
              </a:ext>
            </a:extLst>
          </p:cNvPr>
          <p:cNvCxnSpPr/>
          <p:nvPr/>
        </p:nvCxnSpPr>
        <p:spPr>
          <a:xfrm flipV="1">
            <a:off x="3134333" y="847169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E9FC96F-083F-1D4F-9D71-A87B8CE24A88}"/>
              </a:ext>
            </a:extLst>
          </p:cNvPr>
          <p:cNvCxnSpPr>
            <a:cxnSpLocks/>
          </p:cNvCxnSpPr>
          <p:nvPr/>
        </p:nvCxnSpPr>
        <p:spPr>
          <a:xfrm flipH="1">
            <a:off x="112993" y="3090013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AB2C275E-9136-5C49-9F7A-DCC7F802BE32}"/>
              </a:ext>
            </a:extLst>
          </p:cNvPr>
          <p:cNvSpPr txBox="1"/>
          <p:nvPr/>
        </p:nvSpPr>
        <p:spPr>
          <a:xfrm>
            <a:off x="3201933" y="863140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7B68B58-4F37-554E-9BF5-2B908A9EC1DC}"/>
              </a:ext>
            </a:extLst>
          </p:cNvPr>
          <p:cNvSpPr/>
          <p:nvPr/>
        </p:nvSpPr>
        <p:spPr>
          <a:xfrm>
            <a:off x="1819029" y="3766791"/>
            <a:ext cx="2603440" cy="2603440"/>
          </a:xfrm>
          <a:prstGeom prst="ellipse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DB8EBD03-0E83-7046-AE3C-9763AC98F3C8}"/>
              </a:ext>
            </a:extLst>
          </p:cNvPr>
          <p:cNvCxnSpPr/>
          <p:nvPr/>
        </p:nvCxnSpPr>
        <p:spPr>
          <a:xfrm>
            <a:off x="3131637" y="362715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F81B9EE2-13F4-0F48-A5C4-D45D83923A68}"/>
              </a:ext>
            </a:extLst>
          </p:cNvPr>
          <p:cNvCxnSpPr/>
          <p:nvPr/>
        </p:nvCxnSpPr>
        <p:spPr>
          <a:xfrm>
            <a:off x="3120749" y="6229141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E5275D70-FB39-EA4C-9886-77369C4ADFF5}"/>
              </a:ext>
            </a:extLst>
          </p:cNvPr>
          <p:cNvCxnSpPr>
            <a:cxnSpLocks/>
          </p:cNvCxnSpPr>
          <p:nvPr/>
        </p:nvCxnSpPr>
        <p:spPr>
          <a:xfrm rot="5400000">
            <a:off x="4422469" y="493100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7DEAAA70-903E-0A46-A417-401591C41C3B}"/>
              </a:ext>
            </a:extLst>
          </p:cNvPr>
          <p:cNvCxnSpPr>
            <a:cxnSpLocks/>
          </p:cNvCxnSpPr>
          <p:nvPr/>
        </p:nvCxnSpPr>
        <p:spPr>
          <a:xfrm rot="5400000">
            <a:off x="1819029" y="494479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>
            <a:extLst>
              <a:ext uri="{FF2B5EF4-FFF2-40B4-BE49-F238E27FC236}">
                <a16:creationId xmlns:a16="http://schemas.microsoft.com/office/drawing/2014/main" id="{E2E7CAB4-99BE-FF49-A115-2ACD029C7F62}"/>
              </a:ext>
            </a:extLst>
          </p:cNvPr>
          <p:cNvSpPr txBox="1"/>
          <p:nvPr/>
        </p:nvSpPr>
        <p:spPr>
          <a:xfrm>
            <a:off x="3659890" y="4870051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9C73B966-0CD6-254F-B1B2-C6B63C9F3775}"/>
              </a:ext>
            </a:extLst>
          </p:cNvPr>
          <p:cNvSpPr txBox="1"/>
          <p:nvPr/>
        </p:nvSpPr>
        <p:spPr>
          <a:xfrm>
            <a:off x="1814152" y="4870051"/>
            <a:ext cx="8635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- 2</a:t>
            </a:r>
          </a:p>
        </p:txBody>
      </p:sp>
      <p:sp>
        <p:nvSpPr>
          <p:cNvPr id="33" name="Arc 32">
            <a:extLst>
              <a:ext uri="{FF2B5EF4-FFF2-40B4-BE49-F238E27FC236}">
                <a16:creationId xmlns:a16="http://schemas.microsoft.com/office/drawing/2014/main" id="{2331F660-2263-8E42-97FB-35F8905D8EFF}"/>
              </a:ext>
            </a:extLst>
          </p:cNvPr>
          <p:cNvSpPr/>
          <p:nvPr/>
        </p:nvSpPr>
        <p:spPr>
          <a:xfrm>
            <a:off x="2380857" y="3659512"/>
            <a:ext cx="2200297" cy="2200297"/>
          </a:xfrm>
          <a:prstGeom prst="arc">
            <a:avLst/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Pie 33">
            <a:extLst>
              <a:ext uri="{FF2B5EF4-FFF2-40B4-BE49-F238E27FC236}">
                <a16:creationId xmlns:a16="http://schemas.microsoft.com/office/drawing/2014/main" id="{92EF6B50-36FF-A84F-980A-C344CE2BC561}"/>
              </a:ext>
            </a:extLst>
          </p:cNvPr>
          <p:cNvSpPr/>
          <p:nvPr/>
        </p:nvSpPr>
        <p:spPr>
          <a:xfrm>
            <a:off x="1819028" y="3760351"/>
            <a:ext cx="1290457" cy="2603440"/>
          </a:xfrm>
          <a:custGeom>
            <a:avLst/>
            <a:gdLst>
              <a:gd name="connsiteX0" fmla="*/ 1290457 w 2568178"/>
              <a:gd name="connsiteY0" fmla="*/ 2603423 h 2603439"/>
              <a:gd name="connsiteX1" fmla="*/ 170341 w 2568178"/>
              <a:gd name="connsiteY1" fmla="*/ 1949594 h 2603439"/>
              <a:gd name="connsiteX2" fmla="*/ 167249 w 2568178"/>
              <a:gd name="connsiteY2" fmla="*/ 659337 h 2603439"/>
              <a:gd name="connsiteX3" fmla="*/ 1284089 w 2568178"/>
              <a:gd name="connsiteY3" fmla="*/ -1 h 2603439"/>
              <a:gd name="connsiteX4" fmla="*/ 1284089 w 2568178"/>
              <a:gd name="connsiteY4" fmla="*/ 1301720 h 2603439"/>
              <a:gd name="connsiteX5" fmla="*/ 1290457 w 2568178"/>
              <a:gd name="connsiteY5" fmla="*/ 2603423 h 2603439"/>
              <a:gd name="connsiteX0" fmla="*/ 1290457 w 1290457"/>
              <a:gd name="connsiteY0" fmla="*/ 2603424 h 2603440"/>
              <a:gd name="connsiteX1" fmla="*/ 170341 w 1290457"/>
              <a:gd name="connsiteY1" fmla="*/ 1949595 h 2603440"/>
              <a:gd name="connsiteX2" fmla="*/ 167249 w 1290457"/>
              <a:gd name="connsiteY2" fmla="*/ 659338 h 2603440"/>
              <a:gd name="connsiteX3" fmla="*/ 1284089 w 1290457"/>
              <a:gd name="connsiteY3" fmla="*/ 0 h 2603440"/>
              <a:gd name="connsiteX4" fmla="*/ 1290457 w 1290457"/>
              <a:gd name="connsiteY4" fmla="*/ 2603424 h 2603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0457" h="2603440">
                <a:moveTo>
                  <a:pt x="1290457" y="2603424"/>
                </a:moveTo>
                <a:cubicBezTo>
                  <a:pt x="828211" y="2605748"/>
                  <a:pt x="400406" y="2356032"/>
                  <a:pt x="170341" y="1949595"/>
                </a:cubicBezTo>
                <a:cubicBezTo>
                  <a:pt x="-55671" y="1550319"/>
                  <a:pt x="-56847" y="1059722"/>
                  <a:pt x="167249" y="659338"/>
                </a:cubicBezTo>
                <a:cubicBezTo>
                  <a:pt x="395341" y="251814"/>
                  <a:pt x="821884" y="0"/>
                  <a:pt x="1284089" y="0"/>
                </a:cubicBezTo>
                <a:cubicBezTo>
                  <a:pt x="1286212" y="867808"/>
                  <a:pt x="1288334" y="1735616"/>
                  <a:pt x="1290457" y="2603424"/>
                </a:cubicBezTo>
                <a:close/>
              </a:path>
            </a:pathLst>
          </a:cu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A4CC2C37-560F-4C4D-9C78-A0222F3E561D}"/>
              </a:ext>
            </a:extLst>
          </p:cNvPr>
          <p:cNvSpPr txBox="1"/>
          <p:nvPr/>
        </p:nvSpPr>
        <p:spPr>
          <a:xfrm>
            <a:off x="2688102" y="3905699"/>
            <a:ext cx="86355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90DC5D8-4D26-764C-B408-3420031AFA35}"/>
              </a:ext>
            </a:extLst>
          </p:cNvPr>
          <p:cNvSpPr/>
          <p:nvPr/>
        </p:nvSpPr>
        <p:spPr>
          <a:xfrm>
            <a:off x="2958862" y="4221271"/>
            <a:ext cx="255597" cy="167611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Arc 73">
            <a:extLst>
              <a:ext uri="{FF2B5EF4-FFF2-40B4-BE49-F238E27FC236}">
                <a16:creationId xmlns:a16="http://schemas.microsoft.com/office/drawing/2014/main" id="{BF334E60-345C-824A-A23B-DC84C6FBDC67}"/>
              </a:ext>
            </a:extLst>
          </p:cNvPr>
          <p:cNvSpPr/>
          <p:nvPr/>
        </p:nvSpPr>
        <p:spPr>
          <a:xfrm>
            <a:off x="2412690" y="4277213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Arc 74">
            <a:extLst>
              <a:ext uri="{FF2B5EF4-FFF2-40B4-BE49-F238E27FC236}">
                <a16:creationId xmlns:a16="http://schemas.microsoft.com/office/drawing/2014/main" id="{771D3E78-6DA4-8F44-AFC9-E0D9A4B5306D}"/>
              </a:ext>
            </a:extLst>
          </p:cNvPr>
          <p:cNvSpPr/>
          <p:nvPr/>
        </p:nvSpPr>
        <p:spPr>
          <a:xfrm rot="5977620">
            <a:off x="1510388" y="4072007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06C1608C-DD04-914C-B44C-02458F949F4C}"/>
              </a:ext>
            </a:extLst>
          </p:cNvPr>
          <p:cNvSpPr/>
          <p:nvPr/>
        </p:nvSpPr>
        <p:spPr>
          <a:xfrm rot="10800000">
            <a:off x="1660344" y="3622795"/>
            <a:ext cx="2200297" cy="2200297"/>
          </a:xfrm>
          <a:prstGeom prst="arc">
            <a:avLst>
              <a:gd name="adj1" fmla="val 434078"/>
              <a:gd name="adj2" fmla="val 5628126"/>
            </a:avLst>
          </a:prstGeom>
          <a:ln w="317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8F733857-E221-294E-B392-B46FBC16D47B}"/>
              </a:ext>
            </a:extLst>
          </p:cNvPr>
          <p:cNvCxnSpPr>
            <a:cxnSpLocks/>
          </p:cNvCxnSpPr>
          <p:nvPr/>
        </p:nvCxnSpPr>
        <p:spPr>
          <a:xfrm flipH="1">
            <a:off x="3975694" y="411219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1FF05B7-7942-6648-92DD-2C833C29126D}"/>
              </a:ext>
            </a:extLst>
          </p:cNvPr>
          <p:cNvCxnSpPr>
            <a:cxnSpLocks/>
          </p:cNvCxnSpPr>
          <p:nvPr/>
        </p:nvCxnSpPr>
        <p:spPr>
          <a:xfrm flipH="1" flipV="1">
            <a:off x="4004714" y="5823092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12AE1146-E973-374A-9B3B-57B102AC3113}"/>
              </a:ext>
            </a:extLst>
          </p:cNvPr>
          <p:cNvCxnSpPr>
            <a:cxnSpLocks/>
          </p:cNvCxnSpPr>
          <p:nvPr/>
        </p:nvCxnSpPr>
        <p:spPr>
          <a:xfrm flipH="1" flipV="1">
            <a:off x="2069089" y="4058433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804E15FC-BC9A-B04F-8F76-7F80C7C16316}"/>
              </a:ext>
            </a:extLst>
          </p:cNvPr>
          <p:cNvCxnSpPr>
            <a:cxnSpLocks/>
          </p:cNvCxnSpPr>
          <p:nvPr/>
        </p:nvCxnSpPr>
        <p:spPr>
          <a:xfrm flipH="1">
            <a:off x="2198976" y="5966830"/>
            <a:ext cx="197798" cy="16283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8B5B3016-9728-D381-1AD1-2EDBEE3CD832}"/>
              </a:ext>
            </a:extLst>
          </p:cNvPr>
          <p:cNvSpPr txBox="1"/>
          <p:nvPr/>
        </p:nvSpPr>
        <p:spPr>
          <a:xfrm>
            <a:off x="3429734" y="4244470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43615D78-DC4B-FE89-5631-5AD48CC49791}"/>
              </a:ext>
            </a:extLst>
          </p:cNvPr>
          <p:cNvSpPr txBox="1"/>
          <p:nvPr/>
        </p:nvSpPr>
        <p:spPr>
          <a:xfrm>
            <a:off x="3515177" y="5520106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8D75EA1-35FE-0CF2-67AA-516879C6B5C5}"/>
              </a:ext>
            </a:extLst>
          </p:cNvPr>
          <p:cNvSpPr txBox="1"/>
          <p:nvPr/>
        </p:nvSpPr>
        <p:spPr>
          <a:xfrm>
            <a:off x="2914376" y="5858039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1F2B208-386C-06BA-4DE8-8A3BA528F72E}"/>
              </a:ext>
            </a:extLst>
          </p:cNvPr>
          <p:cNvSpPr txBox="1"/>
          <p:nvPr/>
        </p:nvSpPr>
        <p:spPr>
          <a:xfrm>
            <a:off x="2635731" y="5874716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-4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DBF0601-C1D7-281D-26AA-C275B982C97C}"/>
              </a:ext>
            </a:extLst>
          </p:cNvPr>
          <p:cNvSpPr txBox="1"/>
          <p:nvPr/>
        </p:nvSpPr>
        <p:spPr>
          <a:xfrm>
            <a:off x="2158467" y="5595317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B5C587-A7D0-F0EA-76E7-7C7CC5C65A1B}"/>
              </a:ext>
            </a:extLst>
          </p:cNvPr>
          <p:cNvSpPr txBox="1"/>
          <p:nvPr/>
        </p:nvSpPr>
        <p:spPr>
          <a:xfrm>
            <a:off x="2114534" y="4128819"/>
            <a:ext cx="6538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-1</a:t>
            </a:r>
          </a:p>
        </p:txBody>
      </p:sp>
    </p:spTree>
    <p:extLst>
      <p:ext uri="{BB962C8B-B14F-4D97-AF65-F5344CB8AC3E}">
        <p14:creationId xmlns:p14="http://schemas.microsoft.com/office/powerpoint/2010/main" val="64203040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9057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COMPLEX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348147332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Different frequencies, same name!!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/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Assume, Sample rate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dirty="0">
                        <a:latin typeface="Lucida Bright" panose="02040602050505020304" pitchFamily="18" charset="77"/>
                      </a:rPr>
                      <m:t>f</m:t>
                    </m:r>
                    <m:r>
                      <m:rPr>
                        <m:nor/>
                      </m:rPr>
                      <a:rPr lang="en-US" sz="2400" baseline="-25000" dirty="0">
                        <a:latin typeface="Lucida Bright" panose="02040602050505020304" pitchFamily="18" charset="77"/>
                      </a:rPr>
                      <m:t>s</m:t>
                    </m:r>
                  </m:oMath>
                </a14:m>
                <a:r>
                  <a:rPr lang="en-US" sz="2400" dirty="0"/>
                  <a:t> = 8 Hz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52EF657-93D5-EB4A-A591-7384E21C47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8063" y="3504973"/>
                <a:ext cx="3926396" cy="461665"/>
              </a:xfrm>
              <a:prstGeom prst="rect">
                <a:avLst/>
              </a:prstGeom>
              <a:blipFill>
                <a:blip r:embed="rId2"/>
                <a:stretch>
                  <a:fillRect l="-2258" t="-8333" r="-1613" b="-30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id="{8A30AD01-2186-8B4E-954B-10A185C6AC16}"/>
              </a:ext>
            </a:extLst>
          </p:cNvPr>
          <p:cNvSpPr txBox="1"/>
          <p:nvPr/>
        </p:nvSpPr>
        <p:spPr>
          <a:xfrm>
            <a:off x="208937" y="3966638"/>
            <a:ext cx="84521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For a </a:t>
            </a:r>
            <a:r>
              <a:rPr lang="en-US" sz="2400" dirty="0">
                <a:solidFill>
                  <a:srgbClr val="C00000"/>
                </a:solidFill>
              </a:rPr>
              <a:t>REAL</a:t>
            </a:r>
            <a:r>
              <a:rPr lang="en-US" sz="2400" dirty="0"/>
              <a:t> signal, what value will we see if the actual frequency is: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AAC3C7-B5DD-CB4D-B379-CEFB6B454BEB}"/>
              </a:ext>
            </a:extLst>
          </p:cNvPr>
          <p:cNvSpPr txBox="1"/>
          <p:nvPr/>
        </p:nvSpPr>
        <p:spPr>
          <a:xfrm>
            <a:off x="3222502" y="4362602"/>
            <a:ext cx="1032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 3 Hz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9C520BEB-0EF0-C947-B070-FE5FA0973124}"/>
              </a:ext>
            </a:extLst>
          </p:cNvPr>
          <p:cNvSpPr txBox="1"/>
          <p:nvPr/>
        </p:nvSpPr>
        <p:spPr>
          <a:xfrm>
            <a:off x="3222502" y="4729133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 -2 Hz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98470697-8A36-F848-8239-CF037BB013B6}"/>
              </a:ext>
            </a:extLst>
          </p:cNvPr>
          <p:cNvSpPr txBox="1"/>
          <p:nvPr/>
        </p:nvSpPr>
        <p:spPr>
          <a:xfrm>
            <a:off x="3222502" y="5095664"/>
            <a:ext cx="10150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c) 6 Hz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8F51999-B818-C549-AAB7-3BA0C5EFD41D}"/>
              </a:ext>
            </a:extLst>
          </p:cNvPr>
          <p:cNvSpPr txBox="1"/>
          <p:nvPr/>
        </p:nvSpPr>
        <p:spPr>
          <a:xfrm>
            <a:off x="3222502" y="5462195"/>
            <a:ext cx="1141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d) -5 Hz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8F1B14D1-B237-5845-987D-803AC700FF19}"/>
              </a:ext>
            </a:extLst>
          </p:cNvPr>
          <p:cNvSpPr txBox="1"/>
          <p:nvPr/>
        </p:nvSpPr>
        <p:spPr>
          <a:xfrm>
            <a:off x="3222502" y="5828726"/>
            <a:ext cx="22124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e) 4 Hz and -4Hz</a:t>
            </a:r>
          </a:p>
        </p:txBody>
      </p:sp>
    </p:spTree>
    <p:extLst>
      <p:ext uri="{BB962C8B-B14F-4D97-AF65-F5344CB8AC3E}">
        <p14:creationId xmlns:p14="http://schemas.microsoft.com/office/powerpoint/2010/main" val="1009866062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7BF6DE-92D6-BC4F-B337-3FD1F702E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000" y="1284514"/>
            <a:ext cx="7112000" cy="5334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Aliasing: Spectrogram of increasing frequency</a:t>
            </a:r>
          </a:p>
        </p:txBody>
      </p:sp>
    </p:spTree>
    <p:extLst>
      <p:ext uri="{BB962C8B-B14F-4D97-AF65-F5344CB8AC3E}">
        <p14:creationId xmlns:p14="http://schemas.microsoft.com/office/powerpoint/2010/main" val="188326633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703C23D-7DBC-FE46-BDDF-6B5C8CA5868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180713988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C6EF803-C699-F546-BE11-EC34DB2FC53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</p:spTree>
    <p:extLst>
      <p:ext uri="{BB962C8B-B14F-4D97-AF65-F5344CB8AC3E}">
        <p14:creationId xmlns:p14="http://schemas.microsoft.com/office/powerpoint/2010/main" val="700776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827005-9C4C-3D41-B76E-14E81CAE0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39" y="1016000"/>
            <a:ext cx="8051800" cy="482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/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B7C4D0EE-DC99-574C-B081-C8B1335B57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62657" y="3180222"/>
                <a:ext cx="1270604" cy="369332"/>
              </a:xfrm>
              <a:prstGeom prst="rect">
                <a:avLst/>
              </a:prstGeom>
              <a:blipFill>
                <a:blip r:embed="rId3"/>
                <a:stretch>
                  <a:fillRect l="-4950" t="-6667" r="-7921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/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𝑐𝑜𝑠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90BE28B-EF5B-CF40-B289-8C48007848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3535" y="5595787"/>
                <a:ext cx="1334596" cy="369332"/>
              </a:xfrm>
              <a:prstGeom prst="rect">
                <a:avLst/>
              </a:prstGeom>
              <a:blipFill>
                <a:blip r:embed="rId4"/>
                <a:stretch>
                  <a:fillRect l="-5660" t="-6667" r="-754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79DAEE86-6A92-CF41-AA43-84EE5BB7DD4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4265B9-9D75-F045-B8AE-285928F81937}"/>
              </a:ext>
            </a:extLst>
          </p:cNvPr>
          <p:cNvGrpSpPr/>
          <p:nvPr/>
        </p:nvGrpSpPr>
        <p:grpSpPr>
          <a:xfrm>
            <a:off x="0" y="6003362"/>
            <a:ext cx="9144000" cy="726427"/>
            <a:chOff x="0" y="5842000"/>
            <a:chExt cx="9144000" cy="72642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904B7CF-DA47-6643-B1E0-DDBCEF99BA4E}"/>
                </a:ext>
              </a:extLst>
            </p:cNvPr>
            <p:cNvSpPr/>
            <p:nvPr/>
          </p:nvSpPr>
          <p:spPr>
            <a:xfrm>
              <a:off x="0" y="5842000"/>
              <a:ext cx="9144000" cy="726427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22951ED-E704-E745-A811-7979FC19309F}"/>
                </a:ext>
              </a:extLst>
            </p:cNvPr>
            <p:cNvSpPr txBox="1"/>
            <p:nvPr/>
          </p:nvSpPr>
          <p:spPr>
            <a:xfrm>
              <a:off x="225868" y="5860541"/>
              <a:ext cx="8607393" cy="707886"/>
            </a:xfrm>
            <a:prstGeom prst="rect">
              <a:avLst/>
            </a:prstGeom>
            <a:solidFill>
              <a:schemeClr val="accent1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dirty="0">
                  <a:solidFill>
                    <a:schemeClr val="bg1"/>
                  </a:solidFill>
                </a:rPr>
                <a:t>Why not use the sinusoid as the model 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240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FC24A33-BD72-4243-905A-3F043EA024D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Calculating the aliased frequency value for real signals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541D336-4C4D-F34B-B32B-F3430201657D}"/>
              </a:ext>
            </a:extLst>
          </p:cNvPr>
          <p:cNvCxnSpPr>
            <a:cxnSpLocks/>
          </p:cNvCxnSpPr>
          <p:nvPr/>
        </p:nvCxnSpPr>
        <p:spPr>
          <a:xfrm>
            <a:off x="693245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B94A22-D2CD-9B43-9085-F8B889D5CF4A}"/>
              </a:ext>
            </a:extLst>
          </p:cNvPr>
          <p:cNvCxnSpPr/>
          <p:nvPr/>
        </p:nvCxnSpPr>
        <p:spPr>
          <a:xfrm flipV="1">
            <a:off x="695941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7439104D-AE0B-1F4D-992A-78297B6D5002}"/>
              </a:ext>
            </a:extLst>
          </p:cNvPr>
          <p:cNvSpPr txBox="1"/>
          <p:nvPr/>
        </p:nvSpPr>
        <p:spPr>
          <a:xfrm rot="16200000">
            <a:off x="-173969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16EC2B2-4077-7045-9D52-684E35BAF744}"/>
              </a:ext>
            </a:extLst>
          </p:cNvPr>
          <p:cNvGrpSpPr/>
          <p:nvPr/>
        </p:nvGrpSpPr>
        <p:grpSpPr>
          <a:xfrm>
            <a:off x="1883869" y="3713598"/>
            <a:ext cx="315804" cy="573687"/>
            <a:chOff x="7225127" y="3524912"/>
            <a:chExt cx="315804" cy="57368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383AA4F-2849-B546-9574-7D4088AB145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491B535-3DBA-D848-AF9D-D7254F10C8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6A2EA2C-761C-484B-87AB-7BF5BE23AF10}"/>
              </a:ext>
            </a:extLst>
          </p:cNvPr>
          <p:cNvSpPr txBox="1"/>
          <p:nvPr/>
        </p:nvSpPr>
        <p:spPr>
          <a:xfrm>
            <a:off x="1337092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87FF18-031D-2241-9BF7-C8BE6CD4671E}"/>
              </a:ext>
            </a:extLst>
          </p:cNvPr>
          <p:cNvSpPr txBox="1"/>
          <p:nvPr/>
        </p:nvSpPr>
        <p:spPr>
          <a:xfrm>
            <a:off x="438535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DFA52332-AFD1-2445-AACA-4A030CF82481}"/>
              </a:ext>
            </a:extLst>
          </p:cNvPr>
          <p:cNvGrpSpPr/>
          <p:nvPr/>
        </p:nvGrpSpPr>
        <p:grpSpPr>
          <a:xfrm>
            <a:off x="2577738" y="3706464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1FA9B4BF-AD78-5C47-858A-AE47827FFF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2BA49487-3FEE-2C45-A808-94852132FB3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D466CDC-3877-DA47-B6B7-EF2CD953BCA5}"/>
              </a:ext>
            </a:extLst>
          </p:cNvPr>
          <p:cNvGrpSpPr/>
          <p:nvPr/>
        </p:nvGrpSpPr>
        <p:grpSpPr>
          <a:xfrm>
            <a:off x="3229510" y="3713598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9FE25E9-2554-214C-964F-89038C62B63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62D4583-7CBF-FD4B-8894-25F3EE5B30D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919CB97-8B8B-074B-9F9A-46DB0A0BC6B2}"/>
              </a:ext>
            </a:extLst>
          </p:cNvPr>
          <p:cNvGrpSpPr/>
          <p:nvPr/>
        </p:nvGrpSpPr>
        <p:grpSpPr>
          <a:xfrm>
            <a:off x="1221498" y="3706464"/>
            <a:ext cx="315804" cy="573687"/>
            <a:chOff x="7225127" y="3524912"/>
            <a:chExt cx="315804" cy="573687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7BF306D-A953-BC43-A81A-87D60FA768B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E3840F3-6A30-7448-8469-170A858BC9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CFB469DA-5CF3-6F43-95C4-03550ED5EC8E}"/>
              </a:ext>
            </a:extLst>
          </p:cNvPr>
          <p:cNvCxnSpPr>
            <a:cxnSpLocks/>
          </p:cNvCxnSpPr>
          <p:nvPr/>
        </p:nvCxnSpPr>
        <p:spPr>
          <a:xfrm>
            <a:off x="2369501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BAE7689-6CA7-D94D-B865-D15FC56448E3}"/>
              </a:ext>
            </a:extLst>
          </p:cNvPr>
          <p:cNvSpPr txBox="1"/>
          <p:nvPr/>
        </p:nvSpPr>
        <p:spPr>
          <a:xfrm>
            <a:off x="2577738" y="633809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Sampling frequency = 10Hz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14:cNvPr>
              <p14:cNvContentPartPr/>
              <p14:nvPr/>
            </p14:nvContentPartPr>
            <p14:xfrm>
              <a:off x="856524" y="2017439"/>
              <a:ext cx="1503669" cy="181980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B8321974-173B-3740-AADC-50C0F4FC350C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7882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14:cNvPr>
              <p14:cNvContentPartPr/>
              <p14:nvPr/>
            </p14:nvContentPartPr>
            <p14:xfrm>
              <a:off x="2387119" y="2687515"/>
              <a:ext cx="1038240" cy="11685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A021B12C-9AA5-E547-AE0A-95930AB6BE4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378119" y="2678515"/>
                <a:ext cx="1055880" cy="1186200"/>
              </a:xfrm>
              <a:prstGeom prst="rect">
                <a:avLst/>
              </a:prstGeom>
            </p:spPr>
          </p:pic>
        </mc:Fallback>
      </mc:AlternateContent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D657E861-D430-EF43-99FF-6FF88D9E470F}"/>
              </a:ext>
            </a:extLst>
          </p:cNvPr>
          <p:cNvCxnSpPr>
            <a:cxnSpLocks/>
          </p:cNvCxnSpPr>
          <p:nvPr/>
        </p:nvCxnSpPr>
        <p:spPr>
          <a:xfrm>
            <a:off x="5884376" y="3840207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8D20DE6-4F90-AD43-9CED-D823C906B244}"/>
              </a:ext>
            </a:extLst>
          </p:cNvPr>
          <p:cNvCxnSpPr/>
          <p:nvPr/>
        </p:nvCxnSpPr>
        <p:spPr>
          <a:xfrm flipV="1">
            <a:off x="5887072" y="1596167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8" name="TextBox 47">
            <a:extLst>
              <a:ext uri="{FF2B5EF4-FFF2-40B4-BE49-F238E27FC236}">
                <a16:creationId xmlns:a16="http://schemas.microsoft.com/office/drawing/2014/main" id="{765A2B57-68FA-764C-8E35-2F8AC2F50A17}"/>
              </a:ext>
            </a:extLst>
          </p:cNvPr>
          <p:cNvSpPr txBox="1"/>
          <p:nvPr/>
        </p:nvSpPr>
        <p:spPr>
          <a:xfrm rot="16200000">
            <a:off x="5017162" y="2634042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DF2A8C05-FB0D-A941-B514-F90CDF611AB4}"/>
              </a:ext>
            </a:extLst>
          </p:cNvPr>
          <p:cNvGrpSpPr/>
          <p:nvPr/>
        </p:nvGrpSpPr>
        <p:grpSpPr>
          <a:xfrm>
            <a:off x="7075000" y="3713598"/>
            <a:ext cx="315804" cy="573687"/>
            <a:chOff x="7225127" y="3524912"/>
            <a:chExt cx="315804" cy="573687"/>
          </a:xfrm>
        </p:grpSpPr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69D874A-6712-AF44-88AE-F39B1926E50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306A3810-DF68-B94C-A536-9C4DC1F3861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8FF93DFE-AE46-D148-8490-57A52A9DF975}"/>
              </a:ext>
            </a:extLst>
          </p:cNvPr>
          <p:cNvSpPr txBox="1"/>
          <p:nvPr/>
        </p:nvSpPr>
        <p:spPr>
          <a:xfrm>
            <a:off x="6528223" y="4194236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BAA508E-C547-9749-8497-BAB85DEB8409}"/>
              </a:ext>
            </a:extLst>
          </p:cNvPr>
          <p:cNvSpPr txBox="1"/>
          <p:nvPr/>
        </p:nvSpPr>
        <p:spPr>
          <a:xfrm>
            <a:off x="5629666" y="3910819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0D989FB-6574-C44A-8EE5-12F48C0296B2}"/>
              </a:ext>
            </a:extLst>
          </p:cNvPr>
          <p:cNvGrpSpPr/>
          <p:nvPr/>
        </p:nvGrpSpPr>
        <p:grpSpPr>
          <a:xfrm>
            <a:off x="7768869" y="3706464"/>
            <a:ext cx="315804" cy="573687"/>
            <a:chOff x="7225127" y="3524912"/>
            <a:chExt cx="315804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BE4D0B8-810B-7B49-ABDD-4B65D9051CA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C3E1BB57-245C-1040-A0A2-BC645565F7F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E17D2577-810F-0B43-872E-4FF2A55D55CE}"/>
              </a:ext>
            </a:extLst>
          </p:cNvPr>
          <p:cNvGrpSpPr/>
          <p:nvPr/>
        </p:nvGrpSpPr>
        <p:grpSpPr>
          <a:xfrm>
            <a:off x="8420641" y="3713598"/>
            <a:ext cx="315804" cy="573687"/>
            <a:chOff x="7225127" y="3524912"/>
            <a:chExt cx="315804" cy="573687"/>
          </a:xfrm>
        </p:grpSpPr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689A585-0375-374B-BFE5-A4B5286802B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2663EC38-D941-7244-B9F7-CAF30A22198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043242C-8EC8-F24E-A45F-5C24EC76EA32}"/>
              </a:ext>
            </a:extLst>
          </p:cNvPr>
          <p:cNvGrpSpPr/>
          <p:nvPr/>
        </p:nvGrpSpPr>
        <p:grpSpPr>
          <a:xfrm>
            <a:off x="6412629" y="3706464"/>
            <a:ext cx="315804" cy="573687"/>
            <a:chOff x="7225127" y="3524912"/>
            <a:chExt cx="315804" cy="573687"/>
          </a:xfrm>
        </p:grpSpPr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F7F1D5CB-14D4-C94E-9305-1C3C228236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F7627D7F-6F32-DD43-BB40-EB0F294B33B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E4B804CF-01CE-4C44-A5C4-DFECF69E93DA}"/>
              </a:ext>
            </a:extLst>
          </p:cNvPr>
          <p:cNvCxnSpPr>
            <a:cxnSpLocks/>
          </p:cNvCxnSpPr>
          <p:nvPr/>
        </p:nvCxnSpPr>
        <p:spPr>
          <a:xfrm>
            <a:off x="7560632" y="1306285"/>
            <a:ext cx="0" cy="2548436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14:cNvPr>
              <p14:cNvContentPartPr/>
              <p14:nvPr/>
            </p14:nvContentPartPr>
            <p14:xfrm>
              <a:off x="6047655" y="2017439"/>
              <a:ext cx="1503669" cy="1819800"/>
            </p14:xfrm>
          </p:contentPart>
        </mc:Choice>
        <mc:Fallback xmlns="">
          <p:pic>
            <p:nvPicPr>
              <p:cNvPr id="64" name="Ink 63">
                <a:extLst>
                  <a:ext uri="{FF2B5EF4-FFF2-40B4-BE49-F238E27FC236}">
                    <a16:creationId xmlns:a16="http://schemas.microsoft.com/office/drawing/2014/main" id="{43744E74-CBF3-A34B-BCB5-4942530B9D3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039013" y="2008439"/>
                <a:ext cx="1521313" cy="183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14:cNvPr>
              <p14:cNvContentPartPr/>
              <p14:nvPr/>
            </p14:nvContentPartPr>
            <p14:xfrm flipH="1">
              <a:off x="6516681" y="2687515"/>
              <a:ext cx="1061569" cy="1168560"/>
            </p14:xfrm>
          </p:contentPart>
        </mc:Choice>
        <mc:Fallback xmlns="">
          <p:pic>
            <p:nvPicPr>
              <p:cNvPr id="65" name="Ink 64">
                <a:extLst>
                  <a:ext uri="{FF2B5EF4-FFF2-40B4-BE49-F238E27FC236}">
                    <a16:creationId xmlns:a16="http://schemas.microsoft.com/office/drawing/2014/main" id="{4A425900-4C5C-5449-992C-DA9D8564424C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6507679" y="2678515"/>
                <a:ext cx="1079214" cy="1186200"/>
              </a:xfrm>
              <a:prstGeom prst="rect">
                <a:avLst/>
              </a:prstGeom>
            </p:spPr>
          </p:pic>
        </mc:Fallback>
      </mc:AlternateContent>
      <p:sp>
        <p:nvSpPr>
          <p:cNvPr id="66" name="TextBox 65">
            <a:extLst>
              <a:ext uri="{FF2B5EF4-FFF2-40B4-BE49-F238E27FC236}">
                <a16:creationId xmlns:a16="http://schemas.microsoft.com/office/drawing/2014/main" id="{F57BD805-8DB7-C64C-BA12-CBA42F351DAF}"/>
              </a:ext>
            </a:extLst>
          </p:cNvPr>
          <p:cNvSpPr txBox="1"/>
          <p:nvPr/>
        </p:nvSpPr>
        <p:spPr>
          <a:xfrm>
            <a:off x="2577738" y="1029582"/>
            <a:ext cx="529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Nyquist frequency = 5Hz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291E0B75-C4B8-0543-B698-1A95185033B9}"/>
              </a:ext>
            </a:extLst>
          </p:cNvPr>
          <p:cNvCxnSpPr/>
          <p:nvPr/>
        </p:nvCxnSpPr>
        <p:spPr>
          <a:xfrm>
            <a:off x="3577516" y="2927573"/>
            <a:ext cx="1902266" cy="0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>
            <a:extLst>
              <a:ext uri="{FF2B5EF4-FFF2-40B4-BE49-F238E27FC236}">
                <a16:creationId xmlns:a16="http://schemas.microsoft.com/office/drawing/2014/main" id="{86653561-8271-B441-B3DD-7E37A5ED000F}"/>
              </a:ext>
            </a:extLst>
          </p:cNvPr>
          <p:cNvSpPr txBox="1"/>
          <p:nvPr/>
        </p:nvSpPr>
        <p:spPr>
          <a:xfrm>
            <a:off x="3917949" y="2562831"/>
            <a:ext cx="1166434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Received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signal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4318C92B-E450-424C-83F1-76D8A4022B05}"/>
              </a:ext>
            </a:extLst>
          </p:cNvPr>
          <p:cNvSpPr txBox="1"/>
          <p:nvPr/>
        </p:nvSpPr>
        <p:spPr>
          <a:xfrm>
            <a:off x="306018" y="4921340"/>
            <a:ext cx="52964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</a:t>
            </a:r>
            <a:r>
              <a:rPr lang="en-US" sz="2800" baseline="-25000" dirty="0"/>
              <a:t>s</a:t>
            </a:r>
            <a:r>
              <a:rPr lang="en-US" sz="2800" dirty="0"/>
              <a:t> = Sampling frequency</a:t>
            </a:r>
          </a:p>
          <a:p>
            <a:r>
              <a:rPr lang="en-US" sz="2800" dirty="0"/>
              <a:t>f = Target frequency</a:t>
            </a:r>
          </a:p>
          <a:p>
            <a:r>
              <a:rPr lang="en-US" sz="2800" dirty="0"/>
              <a:t>f</a:t>
            </a:r>
            <a:r>
              <a:rPr lang="en-US" sz="2800" baseline="-25000" dirty="0"/>
              <a:t>a </a:t>
            </a:r>
            <a:r>
              <a:rPr lang="en-US" sz="2800" dirty="0"/>
              <a:t>= Aliased(perceived) frequency</a:t>
            </a:r>
          </a:p>
          <a:p>
            <a:r>
              <a:rPr lang="en-US" sz="2800" dirty="0"/>
              <a:t>K = Non-negative integer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5AFD2C5B-7391-6A4B-AF6E-4A3C2ACC2846}"/>
              </a:ext>
            </a:extLst>
          </p:cNvPr>
          <p:cNvSpPr txBox="1"/>
          <p:nvPr/>
        </p:nvSpPr>
        <p:spPr>
          <a:xfrm>
            <a:off x="5084383" y="5424444"/>
            <a:ext cx="4161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</a:t>
            </a:r>
            <a:r>
              <a:rPr lang="en-US" sz="2800" baseline="-25000" dirty="0"/>
              <a:t>a</a:t>
            </a:r>
            <a:r>
              <a:rPr lang="en-US" sz="2800" dirty="0"/>
              <a:t> = min(abs(K*f</a:t>
            </a:r>
            <a:r>
              <a:rPr lang="en-US" sz="2800" baseline="-25000" dirty="0"/>
              <a:t>s</a:t>
            </a:r>
            <a:r>
              <a:rPr lang="en-US" sz="2800" dirty="0"/>
              <a:t> - f))</a:t>
            </a:r>
          </a:p>
        </p:txBody>
      </p:sp>
    </p:spTree>
    <p:extLst>
      <p:ext uri="{BB962C8B-B14F-4D97-AF65-F5344CB8AC3E}">
        <p14:creationId xmlns:p14="http://schemas.microsoft.com/office/powerpoint/2010/main" val="1500704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/>
    </p:bld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D2987EB-55BB-8A47-9650-E99D30DBEFE7}"/>
              </a:ext>
            </a:extLst>
          </p:cNvPr>
          <p:cNvGrpSpPr/>
          <p:nvPr/>
        </p:nvGrpSpPr>
        <p:grpSpPr>
          <a:xfrm>
            <a:off x="2826167" y="857233"/>
            <a:ext cx="2517892" cy="2016932"/>
            <a:chOff x="2826167" y="857233"/>
            <a:chExt cx="2517892" cy="2016932"/>
          </a:xfrm>
        </p:grpSpPr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C7227A93-2650-7145-81CA-D2793DEC0629}"/>
                </a:ext>
              </a:extLst>
            </p:cNvPr>
            <p:cNvCxnSpPr>
              <a:cxnSpLocks/>
            </p:cNvCxnSpPr>
            <p:nvPr/>
          </p:nvCxnSpPr>
          <p:spPr>
            <a:xfrm>
              <a:off x="2826167" y="959488"/>
              <a:ext cx="0" cy="1914677"/>
            </a:xfrm>
            <a:prstGeom prst="line">
              <a:avLst/>
            </a:prstGeom>
            <a:ln w="50800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C5297096-A555-5E47-A128-8ED123B7F181}"/>
                </a:ext>
              </a:extLst>
            </p:cNvPr>
            <p:cNvSpPr txBox="1"/>
            <p:nvPr/>
          </p:nvSpPr>
          <p:spPr>
            <a:xfrm>
              <a:off x="2838507" y="857233"/>
              <a:ext cx="25055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Nyquist frequency</a:t>
              </a:r>
            </a:p>
          </p:txBody>
        </p:sp>
      </p:grpSp>
      <p:sp>
        <p:nvSpPr>
          <p:cNvPr id="130" name="TextBox 129">
            <a:extLst>
              <a:ext uri="{FF2B5EF4-FFF2-40B4-BE49-F238E27FC236}">
                <a16:creationId xmlns:a16="http://schemas.microsoft.com/office/drawing/2014/main" id="{6D46DA9F-BB64-ED41-84D3-2FCF352E4C0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65374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78" name="Freeform 177"/>
          <p:cNvSpPr/>
          <p:nvPr/>
        </p:nvSpPr>
        <p:spPr>
          <a:xfrm>
            <a:off x="2832781" y="159751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>
            <a:off x="4281904" y="2093876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890CF0D5-C1FB-6D4B-B755-0D6C3EC6E093}"/>
              </a:ext>
            </a:extLst>
          </p:cNvPr>
          <p:cNvSpPr/>
          <p:nvPr/>
        </p:nvSpPr>
        <p:spPr>
          <a:xfrm>
            <a:off x="1915886" y="1371726"/>
            <a:ext cx="2510971" cy="500617"/>
          </a:xfrm>
          <a:custGeom>
            <a:avLst/>
            <a:gdLst>
              <a:gd name="connsiteX0" fmla="*/ 2510971 w 2510971"/>
              <a:gd name="connsiteY0" fmla="*/ 500617 h 500617"/>
              <a:gd name="connsiteX1" fmla="*/ 1364343 w 2510971"/>
              <a:gd name="connsiteY1" fmla="*/ 7131 h 500617"/>
              <a:gd name="connsiteX2" fmla="*/ 0 w 2510971"/>
              <a:gd name="connsiteY2" fmla="*/ 253874 h 500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10971" h="500617">
                <a:moveTo>
                  <a:pt x="2510971" y="500617"/>
                </a:moveTo>
                <a:cubicBezTo>
                  <a:pt x="2146904" y="274436"/>
                  <a:pt x="1782838" y="48255"/>
                  <a:pt x="1364343" y="7131"/>
                </a:cubicBezTo>
                <a:cubicBezTo>
                  <a:pt x="945848" y="-33993"/>
                  <a:pt x="472924" y="109940"/>
                  <a:pt x="0" y="253874"/>
                </a:cubicBezTo>
              </a:path>
            </a:pathLst>
          </a:custGeom>
          <a:noFill/>
          <a:ln w="50800">
            <a:solidFill>
              <a:schemeClr val="tx1"/>
            </a:solidFill>
            <a:prstDash val="sysDot"/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B73E69E-A9C2-774F-8351-283CD8BDEE7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257634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Freeform 179"/>
          <p:cNvSpPr/>
          <p:nvPr/>
        </p:nvSpPr>
        <p:spPr>
          <a:xfrm flipH="1">
            <a:off x="-1840988" y="2112189"/>
            <a:ext cx="3158044" cy="726866"/>
          </a:xfrm>
          <a:custGeom>
            <a:avLst/>
            <a:gdLst>
              <a:gd name="connsiteX0" fmla="*/ 0 w 3158044"/>
              <a:gd name="connsiteY0" fmla="*/ 715628 h 726866"/>
              <a:gd name="connsiteX1" fmla="*/ 78670 w 3158044"/>
              <a:gd name="connsiteY1" fmla="*/ 356012 h 726866"/>
              <a:gd name="connsiteX2" fmla="*/ 213533 w 3158044"/>
              <a:gd name="connsiteY2" fmla="*/ 7633 h 726866"/>
              <a:gd name="connsiteX3" fmla="*/ 415828 w 3158044"/>
              <a:gd name="connsiteY3" fmla="*/ 704390 h 726866"/>
              <a:gd name="connsiteX4" fmla="*/ 561929 w 3158044"/>
              <a:gd name="connsiteY4" fmla="*/ 378488 h 726866"/>
              <a:gd name="connsiteX5" fmla="*/ 730508 w 3158044"/>
              <a:gd name="connsiteY5" fmla="*/ 580772 h 726866"/>
              <a:gd name="connsiteX6" fmla="*/ 876610 w 3158044"/>
              <a:gd name="connsiteY6" fmla="*/ 468392 h 726866"/>
              <a:gd name="connsiteX7" fmla="*/ 1112621 w 3158044"/>
              <a:gd name="connsiteY7" fmla="*/ 592010 h 726866"/>
              <a:gd name="connsiteX8" fmla="*/ 1348631 w 3158044"/>
              <a:gd name="connsiteY8" fmla="*/ 558296 h 726866"/>
              <a:gd name="connsiteX9" fmla="*/ 1505971 w 3158044"/>
              <a:gd name="connsiteY9" fmla="*/ 636962 h 726866"/>
              <a:gd name="connsiteX10" fmla="*/ 1753220 w 3158044"/>
              <a:gd name="connsiteY10" fmla="*/ 569534 h 726866"/>
              <a:gd name="connsiteX11" fmla="*/ 1989231 w 3158044"/>
              <a:gd name="connsiteY11" fmla="*/ 648200 h 726866"/>
              <a:gd name="connsiteX12" fmla="*/ 2292673 w 3158044"/>
              <a:gd name="connsiteY12" fmla="*/ 614486 h 726866"/>
              <a:gd name="connsiteX13" fmla="*/ 2652308 w 3158044"/>
              <a:gd name="connsiteY13" fmla="*/ 681914 h 726866"/>
              <a:gd name="connsiteX14" fmla="*/ 3158044 w 3158044"/>
              <a:gd name="connsiteY14" fmla="*/ 726866 h 7268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58044" h="726866">
                <a:moveTo>
                  <a:pt x="0" y="715628"/>
                </a:moveTo>
                <a:cubicBezTo>
                  <a:pt x="21540" y="594819"/>
                  <a:pt x="43081" y="474011"/>
                  <a:pt x="78670" y="356012"/>
                </a:cubicBezTo>
                <a:cubicBezTo>
                  <a:pt x="114259" y="238013"/>
                  <a:pt x="157340" y="-50430"/>
                  <a:pt x="213533" y="7633"/>
                </a:cubicBezTo>
                <a:cubicBezTo>
                  <a:pt x="269726" y="65696"/>
                  <a:pt x="357762" y="642581"/>
                  <a:pt x="415828" y="704390"/>
                </a:cubicBezTo>
                <a:cubicBezTo>
                  <a:pt x="473894" y="766199"/>
                  <a:pt x="509482" y="399091"/>
                  <a:pt x="561929" y="378488"/>
                </a:cubicBezTo>
                <a:cubicBezTo>
                  <a:pt x="614376" y="357885"/>
                  <a:pt x="678061" y="565788"/>
                  <a:pt x="730508" y="580772"/>
                </a:cubicBezTo>
                <a:cubicBezTo>
                  <a:pt x="782955" y="595756"/>
                  <a:pt x="812925" y="466519"/>
                  <a:pt x="876610" y="468392"/>
                </a:cubicBezTo>
                <a:cubicBezTo>
                  <a:pt x="940295" y="470265"/>
                  <a:pt x="1033951" y="577026"/>
                  <a:pt x="1112621" y="592010"/>
                </a:cubicBezTo>
                <a:cubicBezTo>
                  <a:pt x="1191291" y="606994"/>
                  <a:pt x="1283073" y="550804"/>
                  <a:pt x="1348631" y="558296"/>
                </a:cubicBezTo>
                <a:cubicBezTo>
                  <a:pt x="1414189" y="565788"/>
                  <a:pt x="1438540" y="635089"/>
                  <a:pt x="1505971" y="636962"/>
                </a:cubicBezTo>
                <a:cubicBezTo>
                  <a:pt x="1573402" y="638835"/>
                  <a:pt x="1672677" y="567661"/>
                  <a:pt x="1753220" y="569534"/>
                </a:cubicBezTo>
                <a:cubicBezTo>
                  <a:pt x="1833763" y="571407"/>
                  <a:pt x="1899322" y="640708"/>
                  <a:pt x="1989231" y="648200"/>
                </a:cubicBezTo>
                <a:cubicBezTo>
                  <a:pt x="2079140" y="655692"/>
                  <a:pt x="2182160" y="608867"/>
                  <a:pt x="2292673" y="614486"/>
                </a:cubicBezTo>
                <a:cubicBezTo>
                  <a:pt x="2403186" y="620105"/>
                  <a:pt x="2508080" y="663184"/>
                  <a:pt x="2652308" y="681914"/>
                </a:cubicBezTo>
                <a:cubicBezTo>
                  <a:pt x="2796536" y="700644"/>
                  <a:pt x="3158044" y="726866"/>
                  <a:pt x="3158044" y="72686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749D0851-729E-014B-8C1A-E94423F825D7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1CCD1D2-880B-F84E-A173-8D86EF04EF63}"/>
              </a:ext>
            </a:extLst>
          </p:cNvPr>
          <p:cNvSpPr/>
          <p:nvPr/>
        </p:nvSpPr>
        <p:spPr>
          <a:xfrm>
            <a:off x="-290286" y="1231424"/>
            <a:ext cx="598561" cy="16427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3FEDFDBF-9A24-C847-886F-40081F7B05C1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sp>
        <p:nvSpPr>
          <p:cNvPr id="178" name="Freeform 177"/>
          <p:cNvSpPr/>
          <p:nvPr/>
        </p:nvSpPr>
        <p:spPr>
          <a:xfrm flipH="1">
            <a:off x="1336854" y="1584496"/>
            <a:ext cx="1446637" cy="1232083"/>
          </a:xfrm>
          <a:custGeom>
            <a:avLst/>
            <a:gdLst>
              <a:gd name="connsiteX0" fmla="*/ 0 w 1750431"/>
              <a:gd name="connsiteY0" fmla="*/ 1490820 h 1490820"/>
              <a:gd name="connsiteX1" fmla="*/ 34322 w 1750431"/>
              <a:gd name="connsiteY1" fmla="*/ 552582 h 1490820"/>
              <a:gd name="connsiteX2" fmla="*/ 148729 w 1750431"/>
              <a:gd name="connsiteY2" fmla="*/ 1445052 h 1490820"/>
              <a:gd name="connsiteX3" fmla="*/ 205933 w 1750431"/>
              <a:gd name="connsiteY3" fmla="*/ 72022 h 1490820"/>
              <a:gd name="connsiteX4" fmla="*/ 354662 w 1750431"/>
              <a:gd name="connsiteY4" fmla="*/ 1399284 h 1490820"/>
              <a:gd name="connsiteX5" fmla="*/ 503392 w 1750431"/>
              <a:gd name="connsiteY5" fmla="*/ 1067469 h 1490820"/>
              <a:gd name="connsiteX6" fmla="*/ 697884 w 1750431"/>
              <a:gd name="connsiteY6" fmla="*/ 1399284 h 1490820"/>
              <a:gd name="connsiteX7" fmla="*/ 869495 w 1750431"/>
              <a:gd name="connsiteY7" fmla="*/ 1044585 h 1490820"/>
              <a:gd name="connsiteX8" fmla="*/ 1052547 w 1750431"/>
              <a:gd name="connsiteY8" fmla="*/ 1353517 h 1490820"/>
              <a:gd name="connsiteX9" fmla="*/ 1086869 w 1750431"/>
              <a:gd name="connsiteY9" fmla="*/ 3370 h 1490820"/>
              <a:gd name="connsiteX10" fmla="*/ 1212717 w 1750431"/>
              <a:gd name="connsiteY10" fmla="*/ 953049 h 1490820"/>
              <a:gd name="connsiteX11" fmla="*/ 1304243 w 1750431"/>
              <a:gd name="connsiteY11" fmla="*/ 426721 h 1490820"/>
              <a:gd name="connsiteX12" fmla="*/ 1384328 w 1750431"/>
              <a:gd name="connsiteY12" fmla="*/ 1353517 h 1490820"/>
              <a:gd name="connsiteX13" fmla="*/ 1498735 w 1750431"/>
              <a:gd name="connsiteY13" fmla="*/ 1181888 h 1490820"/>
              <a:gd name="connsiteX14" fmla="*/ 1567379 w 1750431"/>
              <a:gd name="connsiteY14" fmla="*/ 1422168 h 1490820"/>
              <a:gd name="connsiteX15" fmla="*/ 1647465 w 1750431"/>
              <a:gd name="connsiteY15" fmla="*/ 1342075 h 1490820"/>
              <a:gd name="connsiteX16" fmla="*/ 1750431 w 1750431"/>
              <a:gd name="connsiteY16" fmla="*/ 1467936 h 1490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50431" h="1490820">
                <a:moveTo>
                  <a:pt x="0" y="1490820"/>
                </a:moveTo>
                <a:cubicBezTo>
                  <a:pt x="4767" y="1025515"/>
                  <a:pt x="9534" y="560210"/>
                  <a:pt x="34322" y="552582"/>
                </a:cubicBezTo>
                <a:cubicBezTo>
                  <a:pt x="59110" y="544954"/>
                  <a:pt x="120127" y="1525145"/>
                  <a:pt x="148729" y="1445052"/>
                </a:cubicBezTo>
                <a:cubicBezTo>
                  <a:pt x="177331" y="1364959"/>
                  <a:pt x="171611" y="79650"/>
                  <a:pt x="205933" y="72022"/>
                </a:cubicBezTo>
                <a:cubicBezTo>
                  <a:pt x="240255" y="64394"/>
                  <a:pt x="305086" y="1233376"/>
                  <a:pt x="354662" y="1399284"/>
                </a:cubicBezTo>
                <a:cubicBezTo>
                  <a:pt x="404239" y="1565192"/>
                  <a:pt x="446188" y="1067469"/>
                  <a:pt x="503392" y="1067469"/>
                </a:cubicBezTo>
                <a:cubicBezTo>
                  <a:pt x="560596" y="1067469"/>
                  <a:pt x="636867" y="1403098"/>
                  <a:pt x="697884" y="1399284"/>
                </a:cubicBezTo>
                <a:cubicBezTo>
                  <a:pt x="758901" y="1395470"/>
                  <a:pt x="810385" y="1052213"/>
                  <a:pt x="869495" y="1044585"/>
                </a:cubicBezTo>
                <a:cubicBezTo>
                  <a:pt x="928605" y="1036957"/>
                  <a:pt x="1016318" y="1527053"/>
                  <a:pt x="1052547" y="1353517"/>
                </a:cubicBezTo>
                <a:cubicBezTo>
                  <a:pt x="1088776" y="1179981"/>
                  <a:pt x="1060174" y="70115"/>
                  <a:pt x="1086869" y="3370"/>
                </a:cubicBezTo>
                <a:cubicBezTo>
                  <a:pt x="1113564" y="-63375"/>
                  <a:pt x="1176488" y="882490"/>
                  <a:pt x="1212717" y="953049"/>
                </a:cubicBezTo>
                <a:cubicBezTo>
                  <a:pt x="1248946" y="1023607"/>
                  <a:pt x="1275641" y="359976"/>
                  <a:pt x="1304243" y="426721"/>
                </a:cubicBezTo>
                <a:cubicBezTo>
                  <a:pt x="1332845" y="493466"/>
                  <a:pt x="1351913" y="1227656"/>
                  <a:pt x="1384328" y="1353517"/>
                </a:cubicBezTo>
                <a:cubicBezTo>
                  <a:pt x="1416743" y="1479378"/>
                  <a:pt x="1468227" y="1170446"/>
                  <a:pt x="1498735" y="1181888"/>
                </a:cubicBezTo>
                <a:cubicBezTo>
                  <a:pt x="1529243" y="1193330"/>
                  <a:pt x="1542591" y="1395470"/>
                  <a:pt x="1567379" y="1422168"/>
                </a:cubicBezTo>
                <a:cubicBezTo>
                  <a:pt x="1592167" y="1448866"/>
                  <a:pt x="1616956" y="1334447"/>
                  <a:pt x="1647465" y="1342075"/>
                </a:cubicBezTo>
                <a:cubicBezTo>
                  <a:pt x="1677974" y="1349703"/>
                  <a:pt x="1750431" y="1467936"/>
                  <a:pt x="1750431" y="1467936"/>
                </a:cubicBezTo>
              </a:path>
            </a:pathLst>
          </a:custGeom>
          <a:solidFill>
            <a:srgbClr val="FF2600">
              <a:alpha val="53000"/>
            </a:srgbClr>
          </a:solidFill>
          <a:ln>
            <a:solidFill>
              <a:srgbClr val="FF26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00301742-9D7F-7E45-A363-2BA892779D64}"/>
              </a:ext>
            </a:extLst>
          </p:cNvPr>
          <p:cNvSpPr txBox="1"/>
          <p:nvPr/>
        </p:nvSpPr>
        <p:spPr>
          <a:xfrm>
            <a:off x="778815" y="4095010"/>
            <a:ext cx="7467685" cy="1077218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need a “Low-pass filter”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 remove unwanted high frequency signals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59821EF-144C-ED42-8216-21B67287E52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Aliasing: A real life scenario</a:t>
            </a:r>
          </a:p>
        </p:txBody>
      </p:sp>
    </p:spTree>
    <p:extLst>
      <p:ext uri="{BB962C8B-B14F-4D97-AF65-F5344CB8AC3E}">
        <p14:creationId xmlns:p14="http://schemas.microsoft.com/office/powerpoint/2010/main" val="583983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" name="Group 77"/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79" name="Oval 78"/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0" name="Rectangle 79"/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1" name="Straight Connector 80"/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4" name="Straight Connector 123"/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Connector 125"/>
          <p:cNvCxnSpPr/>
          <p:nvPr/>
        </p:nvCxnSpPr>
        <p:spPr>
          <a:xfrm flipV="1">
            <a:off x="5438556" y="4950121"/>
            <a:ext cx="1283106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06" name="Group 205"/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207" name="Freeform 206"/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9" name="Freeform 208"/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0" name="Freeform 209"/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1" name="Freeform 210"/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0" name="Straight Connector 159"/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9" name="TextBox 118"/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sp>
        <p:nvSpPr>
          <p:cNvPr id="137" name="TextBox 136">
            <a:extLst>
              <a:ext uri="{FF2B5EF4-FFF2-40B4-BE49-F238E27FC236}">
                <a16:creationId xmlns:a16="http://schemas.microsoft.com/office/drawing/2014/main" id="{C33B128F-C5C6-6746-AC38-5D797B90E1A5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CD2BB3D3-BE53-664C-9561-0BEFD15CBEA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2A57B5C4-483E-FA43-B696-4C27C5724C82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TextBox 122">
            <a:extLst>
              <a:ext uri="{FF2B5EF4-FFF2-40B4-BE49-F238E27FC236}">
                <a16:creationId xmlns:a16="http://schemas.microsoft.com/office/drawing/2014/main" id="{4CFCCF6D-ADFB-6F45-9932-211353F60AB4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D33F597-0114-FA42-997C-2CB7829E4CAD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3116F036-F28E-2541-827E-03D0CBBD74FC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1551CA51-BF47-D348-B2DF-079236F35362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D1CDEA75-3C49-DA45-9F1B-93156CCAD9ED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1" name="Freeform 130">
              <a:extLst>
                <a:ext uri="{FF2B5EF4-FFF2-40B4-BE49-F238E27FC236}">
                  <a16:creationId xmlns:a16="http://schemas.microsoft.com/office/drawing/2014/main" id="{E6DA3EF0-354D-2E47-BFE9-F8D927A71CD6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2" name="Freeform 131">
              <a:extLst>
                <a:ext uri="{FF2B5EF4-FFF2-40B4-BE49-F238E27FC236}">
                  <a16:creationId xmlns:a16="http://schemas.microsoft.com/office/drawing/2014/main" id="{2BD190B7-0EEE-CB49-9243-79E03617C99F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4" name="Straight Connector 133">
            <a:extLst>
              <a:ext uri="{FF2B5EF4-FFF2-40B4-BE49-F238E27FC236}">
                <a16:creationId xmlns:a16="http://schemas.microsoft.com/office/drawing/2014/main" id="{A1D481C5-9314-B446-A6B3-521B3C693304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392982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grpSp>
        <p:nvGrpSpPr>
          <p:cNvPr id="177" name="Group 176"/>
          <p:cNvGrpSpPr/>
          <p:nvPr/>
        </p:nvGrpSpPr>
        <p:grpSpPr>
          <a:xfrm>
            <a:off x="318479" y="1231424"/>
            <a:ext cx="7121469" cy="1607631"/>
            <a:chOff x="318479" y="1231424"/>
            <a:chExt cx="7121469" cy="1607631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9" name="Freeform 178"/>
            <p:cNvSpPr/>
            <p:nvPr/>
          </p:nvSpPr>
          <p:spPr>
            <a:xfrm>
              <a:off x="318479" y="1231424"/>
              <a:ext cx="2495349" cy="1607631"/>
            </a:xfrm>
            <a:custGeom>
              <a:avLst/>
              <a:gdLst>
                <a:gd name="connsiteX0" fmla="*/ 1271 w 2495349"/>
                <a:gd name="connsiteY0" fmla="*/ 1945233 h 1945233"/>
                <a:gd name="connsiteX1" fmla="*/ 12712 w 2495349"/>
                <a:gd name="connsiteY1" fmla="*/ 881134 h 1945233"/>
                <a:gd name="connsiteX2" fmla="*/ 92797 w 2495349"/>
                <a:gd name="connsiteY2" fmla="*/ 1396020 h 1945233"/>
                <a:gd name="connsiteX3" fmla="*/ 127119 w 2495349"/>
                <a:gd name="connsiteY3" fmla="*/ 560760 h 1945233"/>
                <a:gd name="connsiteX4" fmla="*/ 218645 w 2495349"/>
                <a:gd name="connsiteY4" fmla="*/ 1258717 h 1945233"/>
                <a:gd name="connsiteX5" fmla="*/ 287289 w 2495349"/>
                <a:gd name="connsiteY5" fmla="*/ 171735 h 1945233"/>
                <a:gd name="connsiteX6" fmla="*/ 458900 w 2495349"/>
                <a:gd name="connsiteY6" fmla="*/ 1190066 h 1945233"/>
                <a:gd name="connsiteX7" fmla="*/ 584748 w 2495349"/>
                <a:gd name="connsiteY7" fmla="*/ 858250 h 1945233"/>
                <a:gd name="connsiteX8" fmla="*/ 813562 w 2495349"/>
                <a:gd name="connsiteY8" fmla="*/ 1430346 h 1945233"/>
                <a:gd name="connsiteX9" fmla="*/ 950851 w 2495349"/>
                <a:gd name="connsiteY9" fmla="*/ 766715 h 1945233"/>
                <a:gd name="connsiteX10" fmla="*/ 1145343 w 2495349"/>
                <a:gd name="connsiteY10" fmla="*/ 1407462 h 1945233"/>
                <a:gd name="connsiteX11" fmla="*/ 1179666 w 2495349"/>
                <a:gd name="connsiteY11" fmla="*/ 106 h 1945233"/>
                <a:gd name="connsiteX12" fmla="*/ 1408480 w 2495349"/>
                <a:gd name="connsiteY12" fmla="*/ 1327369 h 1945233"/>
                <a:gd name="connsiteX13" fmla="*/ 1545769 w 2495349"/>
                <a:gd name="connsiteY13" fmla="*/ 572202 h 1945233"/>
                <a:gd name="connsiteX14" fmla="*/ 1786024 w 2495349"/>
                <a:gd name="connsiteY14" fmla="*/ 1647743 h 1945233"/>
                <a:gd name="connsiteX15" fmla="*/ 1866109 w 2495349"/>
                <a:gd name="connsiteY15" fmla="*/ 1384579 h 1945233"/>
                <a:gd name="connsiteX16" fmla="*/ 2014839 w 2495349"/>
                <a:gd name="connsiteY16" fmla="*/ 1716394 h 1945233"/>
                <a:gd name="connsiteX17" fmla="*/ 2094924 w 2495349"/>
                <a:gd name="connsiteY17" fmla="*/ 549318 h 1945233"/>
                <a:gd name="connsiteX18" fmla="*/ 2300857 w 2495349"/>
                <a:gd name="connsiteY18" fmla="*/ 1876581 h 1945233"/>
                <a:gd name="connsiteX19" fmla="*/ 2392383 w 2495349"/>
                <a:gd name="connsiteY19" fmla="*/ 1739278 h 1945233"/>
                <a:gd name="connsiteX20" fmla="*/ 2495349 w 2495349"/>
                <a:gd name="connsiteY20" fmla="*/ 1922349 h 19452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495349" h="1945233">
                  <a:moveTo>
                    <a:pt x="1271" y="1945233"/>
                  </a:moveTo>
                  <a:cubicBezTo>
                    <a:pt x="-636" y="1458951"/>
                    <a:pt x="-2542" y="972669"/>
                    <a:pt x="12712" y="881134"/>
                  </a:cubicBezTo>
                  <a:cubicBezTo>
                    <a:pt x="27966" y="789598"/>
                    <a:pt x="73729" y="1449416"/>
                    <a:pt x="92797" y="1396020"/>
                  </a:cubicBezTo>
                  <a:cubicBezTo>
                    <a:pt x="111865" y="1342624"/>
                    <a:pt x="106144" y="583644"/>
                    <a:pt x="127119" y="560760"/>
                  </a:cubicBezTo>
                  <a:cubicBezTo>
                    <a:pt x="148094" y="537876"/>
                    <a:pt x="191950" y="1323554"/>
                    <a:pt x="218645" y="1258717"/>
                  </a:cubicBezTo>
                  <a:cubicBezTo>
                    <a:pt x="245340" y="1193880"/>
                    <a:pt x="247247" y="183177"/>
                    <a:pt x="287289" y="171735"/>
                  </a:cubicBezTo>
                  <a:cubicBezTo>
                    <a:pt x="327331" y="160293"/>
                    <a:pt x="409324" y="1075647"/>
                    <a:pt x="458900" y="1190066"/>
                  </a:cubicBezTo>
                  <a:cubicBezTo>
                    <a:pt x="508476" y="1304485"/>
                    <a:pt x="525638" y="818203"/>
                    <a:pt x="584748" y="858250"/>
                  </a:cubicBezTo>
                  <a:cubicBezTo>
                    <a:pt x="643858" y="898297"/>
                    <a:pt x="752545" y="1445602"/>
                    <a:pt x="813562" y="1430346"/>
                  </a:cubicBezTo>
                  <a:cubicBezTo>
                    <a:pt x="874579" y="1415090"/>
                    <a:pt x="895554" y="770529"/>
                    <a:pt x="950851" y="766715"/>
                  </a:cubicBezTo>
                  <a:cubicBezTo>
                    <a:pt x="1006148" y="762901"/>
                    <a:pt x="1107207" y="1535230"/>
                    <a:pt x="1145343" y="1407462"/>
                  </a:cubicBezTo>
                  <a:cubicBezTo>
                    <a:pt x="1183479" y="1279694"/>
                    <a:pt x="1135810" y="13455"/>
                    <a:pt x="1179666" y="106"/>
                  </a:cubicBezTo>
                  <a:cubicBezTo>
                    <a:pt x="1223522" y="-13243"/>
                    <a:pt x="1347463" y="1232020"/>
                    <a:pt x="1408480" y="1327369"/>
                  </a:cubicBezTo>
                  <a:cubicBezTo>
                    <a:pt x="1469497" y="1422718"/>
                    <a:pt x="1482845" y="518806"/>
                    <a:pt x="1545769" y="572202"/>
                  </a:cubicBezTo>
                  <a:cubicBezTo>
                    <a:pt x="1608693" y="625598"/>
                    <a:pt x="1732634" y="1512347"/>
                    <a:pt x="1786024" y="1647743"/>
                  </a:cubicBezTo>
                  <a:cubicBezTo>
                    <a:pt x="1839414" y="1783139"/>
                    <a:pt x="1827973" y="1373137"/>
                    <a:pt x="1866109" y="1384579"/>
                  </a:cubicBezTo>
                  <a:cubicBezTo>
                    <a:pt x="1904245" y="1396021"/>
                    <a:pt x="1976703" y="1855604"/>
                    <a:pt x="2014839" y="1716394"/>
                  </a:cubicBezTo>
                  <a:cubicBezTo>
                    <a:pt x="2052975" y="1577184"/>
                    <a:pt x="2047254" y="522620"/>
                    <a:pt x="2094924" y="549318"/>
                  </a:cubicBezTo>
                  <a:cubicBezTo>
                    <a:pt x="2142594" y="576016"/>
                    <a:pt x="2251281" y="1678254"/>
                    <a:pt x="2300857" y="1876581"/>
                  </a:cubicBezTo>
                  <a:cubicBezTo>
                    <a:pt x="2350434" y="2074908"/>
                    <a:pt x="2359968" y="1731650"/>
                    <a:pt x="2392383" y="1739278"/>
                  </a:cubicBezTo>
                  <a:cubicBezTo>
                    <a:pt x="2424798" y="1746906"/>
                    <a:pt x="2495349" y="1922349"/>
                    <a:pt x="2495349" y="1922349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9" name="TextBox 138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35" name="Group 134">
            <a:extLst>
              <a:ext uri="{FF2B5EF4-FFF2-40B4-BE49-F238E27FC236}">
                <a16:creationId xmlns:a16="http://schemas.microsoft.com/office/drawing/2014/main" id="{FBF24F70-9D8A-E24D-8A77-DC25BCADB306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0" name="Oval 139">
              <a:extLst>
                <a:ext uri="{FF2B5EF4-FFF2-40B4-BE49-F238E27FC236}">
                  <a16:creationId xmlns:a16="http://schemas.microsoft.com/office/drawing/2014/main" id="{FADBB85C-D68D-E94A-BAA6-66F39BDDB6B2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FA90DDD0-DC29-8D4D-B227-7888DCB1209B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7E4789DA-D5BD-F94A-9C08-C0E5EA65A8EB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29891EC8-A665-1B45-8BED-213DD3AD4110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4" name="Group 143">
            <a:extLst>
              <a:ext uri="{FF2B5EF4-FFF2-40B4-BE49-F238E27FC236}">
                <a16:creationId xmlns:a16="http://schemas.microsoft.com/office/drawing/2014/main" id="{70A9F425-FCA5-0A47-A8A8-5A7945995E1A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45" name="Freeform 144">
              <a:extLst>
                <a:ext uri="{FF2B5EF4-FFF2-40B4-BE49-F238E27FC236}">
                  <a16:creationId xmlns:a16="http://schemas.microsoft.com/office/drawing/2014/main" id="{5AD9276C-E207-DA4E-BD5D-88C4A30FBD49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6" name="Freeform 145">
              <a:extLst>
                <a:ext uri="{FF2B5EF4-FFF2-40B4-BE49-F238E27FC236}">
                  <a16:creationId xmlns:a16="http://schemas.microsoft.com/office/drawing/2014/main" id="{2EAB3965-E9FD-1746-AA1D-33A9283C0256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Freeform 146">
              <a:extLst>
                <a:ext uri="{FF2B5EF4-FFF2-40B4-BE49-F238E27FC236}">
                  <a16:creationId xmlns:a16="http://schemas.microsoft.com/office/drawing/2014/main" id="{79BD6E1C-2AED-3344-9B1E-60CB793D5A01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Freeform 147">
              <a:extLst>
                <a:ext uri="{FF2B5EF4-FFF2-40B4-BE49-F238E27FC236}">
                  <a16:creationId xmlns:a16="http://schemas.microsoft.com/office/drawing/2014/main" id="{F7B44202-65F8-BF4C-BFB6-910D64C705C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Freeform 148">
              <a:extLst>
                <a:ext uri="{FF2B5EF4-FFF2-40B4-BE49-F238E27FC236}">
                  <a16:creationId xmlns:a16="http://schemas.microsoft.com/office/drawing/2014/main" id="{F03AB3B5-433A-9B48-B2FF-8DB0E1049905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4B2A1F44-6862-5941-8425-4C233770D9E1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DB9EFFD4-8658-F747-8318-85AA9BBBD177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069098F1-688E-2B42-BC61-A07451AF9717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5566020-5DA1-574A-806B-91D5C6D38866}"/>
              </a:ext>
            </a:extLst>
          </p:cNvPr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EE2308CC-4DAC-3545-965F-4279C11B6D9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4C0C4221-7003-FE4C-A784-CEFBC98CD46E}"/>
              </a:ext>
            </a:extLst>
          </p:cNvPr>
          <p:cNvCxnSpPr>
            <a:cxnSpLocks/>
          </p:cNvCxnSpPr>
          <p:nvPr/>
        </p:nvCxnSpPr>
        <p:spPr>
          <a:xfrm>
            <a:off x="2826167" y="959488"/>
            <a:ext cx="0" cy="1914677"/>
          </a:xfrm>
          <a:prstGeom prst="line">
            <a:avLst/>
          </a:prstGeom>
          <a:ln w="508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9" name="TextBox 118">
            <a:extLst>
              <a:ext uri="{FF2B5EF4-FFF2-40B4-BE49-F238E27FC236}">
                <a16:creationId xmlns:a16="http://schemas.microsoft.com/office/drawing/2014/main" id="{9152D996-1B43-814B-9927-74B32AA45846}"/>
              </a:ext>
            </a:extLst>
          </p:cNvPr>
          <p:cNvSpPr txBox="1"/>
          <p:nvPr/>
        </p:nvSpPr>
        <p:spPr>
          <a:xfrm>
            <a:off x="2838507" y="857233"/>
            <a:ext cx="2505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Nyquist frequency</a:t>
            </a:r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57D76EA4-AE40-684A-8CFE-9BDC37AE6BE6}"/>
              </a:ext>
            </a:extLst>
          </p:cNvPr>
          <p:cNvGrpSpPr/>
          <p:nvPr/>
        </p:nvGrpSpPr>
        <p:grpSpPr>
          <a:xfrm>
            <a:off x="3425963" y="4426587"/>
            <a:ext cx="988832" cy="1389597"/>
            <a:chOff x="3273563" y="3597955"/>
            <a:chExt cx="988832" cy="1389597"/>
          </a:xfrm>
        </p:grpSpPr>
        <p:sp>
          <p:nvSpPr>
            <p:cNvPr id="124" name="Freeform 123">
              <a:extLst>
                <a:ext uri="{FF2B5EF4-FFF2-40B4-BE49-F238E27FC236}">
                  <a16:creationId xmlns:a16="http://schemas.microsoft.com/office/drawing/2014/main" id="{75B7AF5C-E11E-3F4D-AD62-C287930A4960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5" name="Freeform 124">
              <a:extLst>
                <a:ext uri="{FF2B5EF4-FFF2-40B4-BE49-F238E27FC236}">
                  <a16:creationId xmlns:a16="http://schemas.microsoft.com/office/drawing/2014/main" id="{EC85E794-D874-AA45-910B-4F3D02F7B419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7" name="Freeform 126">
              <a:extLst>
                <a:ext uri="{FF2B5EF4-FFF2-40B4-BE49-F238E27FC236}">
                  <a16:creationId xmlns:a16="http://schemas.microsoft.com/office/drawing/2014/main" id="{0EA92C6E-0999-604C-8F91-97BAF93E6DBA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9" name="Freeform 128">
              <a:extLst>
                <a:ext uri="{FF2B5EF4-FFF2-40B4-BE49-F238E27FC236}">
                  <a16:creationId xmlns:a16="http://schemas.microsoft.com/office/drawing/2014/main" id="{51BAA71F-6E0F-764B-B87F-069D375FB2CE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0" name="Freeform 129">
              <a:extLst>
                <a:ext uri="{FF2B5EF4-FFF2-40B4-BE49-F238E27FC236}">
                  <a16:creationId xmlns:a16="http://schemas.microsoft.com/office/drawing/2014/main" id="{865FFEA4-33C5-2D4E-80E5-86861D606730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31" name="Straight Connector 130">
            <a:extLst>
              <a:ext uri="{FF2B5EF4-FFF2-40B4-BE49-F238E27FC236}">
                <a16:creationId xmlns:a16="http://schemas.microsoft.com/office/drawing/2014/main" id="{AC35A19D-14BA-254D-B1F1-CEB20499CD3C}"/>
              </a:ext>
            </a:extLst>
          </p:cNvPr>
          <p:cNvCxnSpPr/>
          <p:nvPr/>
        </p:nvCxnSpPr>
        <p:spPr>
          <a:xfrm>
            <a:off x="4485057" y="51084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764197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roup 81"/>
          <p:cNvGrpSpPr/>
          <p:nvPr/>
        </p:nvGrpSpPr>
        <p:grpSpPr>
          <a:xfrm>
            <a:off x="4579409" y="4630337"/>
            <a:ext cx="859147" cy="635058"/>
            <a:chOff x="3859935" y="1979886"/>
            <a:chExt cx="859147" cy="635058"/>
          </a:xfrm>
        </p:grpSpPr>
        <p:sp>
          <p:nvSpPr>
            <p:cNvPr id="83" name="Rectangle 82"/>
            <p:cNvSpPr/>
            <p:nvPr/>
          </p:nvSpPr>
          <p:spPr>
            <a:xfrm>
              <a:off x="3859935" y="1979886"/>
              <a:ext cx="859147" cy="635058"/>
            </a:xfrm>
            <a:prstGeom prst="rect">
              <a:avLst/>
            </a:prstGeom>
            <a:solidFill>
              <a:srgbClr val="FFFFFF"/>
            </a:solidFill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84" name="Straight Connector 83"/>
            <p:cNvCxnSpPr/>
            <p:nvPr/>
          </p:nvCxnSpPr>
          <p:spPr>
            <a:xfrm>
              <a:off x="3987435" y="2080036"/>
              <a:ext cx="0" cy="440711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5400000">
              <a:off x="4314149" y="2179977"/>
              <a:ext cx="0" cy="64524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Freeform 85"/>
            <p:cNvSpPr/>
            <p:nvPr/>
          </p:nvSpPr>
          <p:spPr>
            <a:xfrm rot="397662">
              <a:off x="3984450" y="2183655"/>
              <a:ext cx="585216" cy="294315"/>
            </a:xfrm>
            <a:custGeom>
              <a:avLst/>
              <a:gdLst>
                <a:gd name="connsiteX0" fmla="*/ 0 w 585216"/>
                <a:gd name="connsiteY0" fmla="*/ 20369 h 294315"/>
                <a:gd name="connsiteX1" fmla="*/ 323736 w 585216"/>
                <a:gd name="connsiteY1" fmla="*/ 20369 h 294315"/>
                <a:gd name="connsiteX2" fmla="*/ 435799 w 585216"/>
                <a:gd name="connsiteY2" fmla="*/ 232055 h 294315"/>
                <a:gd name="connsiteX3" fmla="*/ 585216 w 585216"/>
                <a:gd name="connsiteY3" fmla="*/ 294315 h 2943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85216" h="294315">
                  <a:moveTo>
                    <a:pt x="0" y="20369"/>
                  </a:moveTo>
                  <a:cubicBezTo>
                    <a:pt x="125551" y="2728"/>
                    <a:pt x="251103" y="-14912"/>
                    <a:pt x="323736" y="20369"/>
                  </a:cubicBezTo>
                  <a:cubicBezTo>
                    <a:pt x="396369" y="55650"/>
                    <a:pt x="392219" y="186397"/>
                    <a:pt x="435799" y="232055"/>
                  </a:cubicBezTo>
                  <a:cubicBezTo>
                    <a:pt x="479379" y="277713"/>
                    <a:pt x="585216" y="294315"/>
                    <a:pt x="585216" y="294315"/>
                  </a:cubicBezTo>
                </a:path>
              </a:pathLst>
            </a:custGeom>
            <a:ln>
              <a:solidFill>
                <a:srgbClr val="00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8" name="Group 87"/>
          <p:cNvGrpSpPr/>
          <p:nvPr/>
        </p:nvGrpSpPr>
        <p:grpSpPr>
          <a:xfrm>
            <a:off x="6721662" y="4603385"/>
            <a:ext cx="1081494" cy="731320"/>
            <a:chOff x="6141478" y="1992334"/>
            <a:chExt cx="1081494" cy="731320"/>
          </a:xfrm>
        </p:grpSpPr>
        <p:sp>
          <p:nvSpPr>
            <p:cNvPr id="89" name="Isosceles Triangle 6"/>
            <p:cNvSpPr/>
            <p:nvPr/>
          </p:nvSpPr>
          <p:spPr>
            <a:xfrm rot="5400000">
              <a:off x="6364694" y="1769118"/>
              <a:ext cx="635062" cy="1081494"/>
            </a:xfrm>
            <a:custGeom>
              <a:avLst/>
              <a:gdLst/>
              <a:ahLst/>
              <a:cxnLst/>
              <a:rect l="l" t="t" r="r" b="b"/>
              <a:pathLst>
                <a:path w="635062" h="1081494">
                  <a:moveTo>
                    <a:pt x="0" y="1081494"/>
                  </a:moveTo>
                  <a:lnTo>
                    <a:pt x="0" y="382470"/>
                  </a:lnTo>
                  <a:lnTo>
                    <a:pt x="1440" y="382470"/>
                  </a:lnTo>
                  <a:lnTo>
                    <a:pt x="317532" y="0"/>
                  </a:lnTo>
                  <a:lnTo>
                    <a:pt x="633624" y="382470"/>
                  </a:lnTo>
                  <a:lnTo>
                    <a:pt x="635059" y="382470"/>
                  </a:lnTo>
                  <a:lnTo>
                    <a:pt x="635059" y="384206"/>
                  </a:lnTo>
                  <a:lnTo>
                    <a:pt x="635062" y="384210"/>
                  </a:lnTo>
                  <a:lnTo>
                    <a:pt x="635059" y="384210"/>
                  </a:lnTo>
                  <a:lnTo>
                    <a:pt x="635059" y="1081494"/>
                  </a:lnTo>
                  <a:close/>
                </a:path>
              </a:pathLst>
            </a:custGeom>
            <a:noFill/>
            <a:ln w="38100" cmpd="sng">
              <a:solidFill>
                <a:srgbClr val="00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90" name="Straight Connector 89"/>
            <p:cNvCxnSpPr/>
            <p:nvPr/>
          </p:nvCxnSpPr>
          <p:spPr>
            <a:xfrm rot="16200000">
              <a:off x="6339560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 rot="16200000">
              <a:off x="6803235" y="2195490"/>
              <a:ext cx="0" cy="248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 flipH="1" flipV="1">
              <a:off x="6463945" y="2150866"/>
              <a:ext cx="214905" cy="169009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Arc 92"/>
            <p:cNvSpPr/>
            <p:nvPr/>
          </p:nvSpPr>
          <p:spPr>
            <a:xfrm rot="15821177">
              <a:off x="6469761" y="2188229"/>
              <a:ext cx="585216" cy="485633"/>
            </a:xfrm>
            <a:prstGeom prst="arc">
              <a:avLst>
                <a:gd name="adj1" fmla="val 15494356"/>
                <a:gd name="adj2" fmla="val 0"/>
              </a:avLst>
            </a:prstGeom>
            <a:ln>
              <a:solidFill>
                <a:srgbClr val="000000"/>
              </a:solidFill>
              <a:headEnd type="arrow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090976" y="4609380"/>
            <a:ext cx="1038454" cy="643091"/>
            <a:chOff x="3260507" y="4878083"/>
            <a:chExt cx="1142299" cy="584628"/>
          </a:xfrm>
        </p:grpSpPr>
        <p:grpSp>
          <p:nvGrpSpPr>
            <p:cNvPr id="95" name="Group 94"/>
            <p:cNvGrpSpPr/>
            <p:nvPr/>
          </p:nvGrpSpPr>
          <p:grpSpPr>
            <a:xfrm>
              <a:off x="3374650" y="4878083"/>
              <a:ext cx="424155" cy="292314"/>
              <a:chOff x="3374650" y="4878083"/>
              <a:chExt cx="424155" cy="292314"/>
            </a:xfrm>
          </p:grpSpPr>
          <p:grpSp>
            <p:nvGrpSpPr>
              <p:cNvPr id="108" name="Group 10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4" name="Straight Connector 11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5" name="Straight Connector 11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6" name="Straight Connector 11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7" name="Straight Connector 11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9" name="Group 10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10" name="Straight Connector 10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1" name="Straight Connector 11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Connector 11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3" name="Straight Connector 11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96" name="Group 95"/>
            <p:cNvGrpSpPr/>
            <p:nvPr/>
          </p:nvGrpSpPr>
          <p:grpSpPr>
            <a:xfrm flipV="1">
              <a:off x="3846260" y="5170397"/>
              <a:ext cx="424155" cy="292314"/>
              <a:chOff x="3374650" y="4878083"/>
              <a:chExt cx="424155" cy="292314"/>
            </a:xfrm>
          </p:grpSpPr>
          <p:grpSp>
            <p:nvGrpSpPr>
              <p:cNvPr id="98" name="Group 97"/>
              <p:cNvGrpSpPr/>
              <p:nvPr/>
            </p:nvGrpSpPr>
            <p:grpSpPr>
              <a:xfrm>
                <a:off x="3374650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4" name="Straight Connector 103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5" name="Straight Connector 104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6" name="Straight Connector 105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7" name="Straight Connector 106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9" name="Group 98"/>
              <p:cNvGrpSpPr/>
              <p:nvPr/>
            </p:nvGrpSpPr>
            <p:grpSpPr>
              <a:xfrm flipH="1">
                <a:off x="3616702" y="4878083"/>
                <a:ext cx="182103" cy="292314"/>
                <a:chOff x="3374650" y="4878083"/>
                <a:chExt cx="182103" cy="292314"/>
              </a:xfrm>
            </p:grpSpPr>
            <p:cxnSp>
              <p:nvCxnSpPr>
                <p:cNvPr id="100" name="Straight Connector 99"/>
                <p:cNvCxnSpPr/>
                <p:nvPr/>
              </p:nvCxnSpPr>
              <p:spPr>
                <a:xfrm flipH="1">
                  <a:off x="3374650" y="5097817"/>
                  <a:ext cx="1" cy="725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Straight Connector 100"/>
                <p:cNvCxnSpPr/>
                <p:nvPr/>
              </p:nvCxnSpPr>
              <p:spPr>
                <a:xfrm flipH="1">
                  <a:off x="3435351" y="4996217"/>
                  <a:ext cx="1" cy="1741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2" name="Straight Connector 101"/>
                <p:cNvCxnSpPr/>
                <p:nvPr/>
              </p:nvCxnSpPr>
              <p:spPr>
                <a:xfrm flipH="1">
                  <a:off x="3496052" y="4920017"/>
                  <a:ext cx="1" cy="250380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" name="Straight Connector 102"/>
                <p:cNvCxnSpPr/>
                <p:nvPr/>
              </p:nvCxnSpPr>
              <p:spPr>
                <a:xfrm rot="5400000" flipV="1">
                  <a:off x="3410596" y="5024239"/>
                  <a:ext cx="292314" cy="1"/>
                </a:xfrm>
                <a:prstGeom prst="line">
                  <a:avLst/>
                </a:prstGeom>
                <a:ln w="19050" cmpd="sng">
                  <a:solidFill>
                    <a:srgbClr val="953735"/>
                  </a:solidFill>
                  <a:headEnd type="oval" w="sm" len="sm"/>
                  <a:tailEnd type="none"/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97" name="Straight Connector 96"/>
            <p:cNvCxnSpPr/>
            <p:nvPr/>
          </p:nvCxnSpPr>
          <p:spPr>
            <a:xfrm flipV="1">
              <a:off x="3260507" y="5173130"/>
              <a:ext cx="1142299" cy="1"/>
            </a:xfrm>
            <a:prstGeom prst="line">
              <a:avLst/>
            </a:prstGeom>
            <a:ln w="9525" cmpd="sng">
              <a:solidFill>
                <a:srgbClr val="953735"/>
              </a:solidFill>
              <a:headEnd type="none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6" name="Straight Connector 125"/>
          <p:cNvCxnSpPr/>
          <p:nvPr/>
        </p:nvCxnSpPr>
        <p:spPr>
          <a:xfrm flipV="1">
            <a:off x="5438556" y="4950122"/>
            <a:ext cx="270102" cy="1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Straight Connector 127"/>
          <p:cNvCxnSpPr/>
          <p:nvPr/>
        </p:nvCxnSpPr>
        <p:spPr>
          <a:xfrm flipV="1">
            <a:off x="7803156" y="4912685"/>
            <a:ext cx="242046" cy="4585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9" name="Freeform 178"/>
          <p:cNvSpPr/>
          <p:nvPr/>
        </p:nvSpPr>
        <p:spPr>
          <a:xfrm>
            <a:off x="318479" y="1231424"/>
            <a:ext cx="2495349" cy="1607631"/>
          </a:xfrm>
          <a:custGeom>
            <a:avLst/>
            <a:gdLst>
              <a:gd name="connsiteX0" fmla="*/ 1271 w 2495349"/>
              <a:gd name="connsiteY0" fmla="*/ 1945233 h 1945233"/>
              <a:gd name="connsiteX1" fmla="*/ 12712 w 2495349"/>
              <a:gd name="connsiteY1" fmla="*/ 881134 h 1945233"/>
              <a:gd name="connsiteX2" fmla="*/ 92797 w 2495349"/>
              <a:gd name="connsiteY2" fmla="*/ 1396020 h 1945233"/>
              <a:gd name="connsiteX3" fmla="*/ 127119 w 2495349"/>
              <a:gd name="connsiteY3" fmla="*/ 560760 h 1945233"/>
              <a:gd name="connsiteX4" fmla="*/ 218645 w 2495349"/>
              <a:gd name="connsiteY4" fmla="*/ 1258717 h 1945233"/>
              <a:gd name="connsiteX5" fmla="*/ 287289 w 2495349"/>
              <a:gd name="connsiteY5" fmla="*/ 171735 h 1945233"/>
              <a:gd name="connsiteX6" fmla="*/ 458900 w 2495349"/>
              <a:gd name="connsiteY6" fmla="*/ 1190066 h 1945233"/>
              <a:gd name="connsiteX7" fmla="*/ 584748 w 2495349"/>
              <a:gd name="connsiteY7" fmla="*/ 858250 h 1945233"/>
              <a:gd name="connsiteX8" fmla="*/ 813562 w 2495349"/>
              <a:gd name="connsiteY8" fmla="*/ 1430346 h 1945233"/>
              <a:gd name="connsiteX9" fmla="*/ 950851 w 2495349"/>
              <a:gd name="connsiteY9" fmla="*/ 766715 h 1945233"/>
              <a:gd name="connsiteX10" fmla="*/ 1145343 w 2495349"/>
              <a:gd name="connsiteY10" fmla="*/ 1407462 h 1945233"/>
              <a:gd name="connsiteX11" fmla="*/ 1179666 w 2495349"/>
              <a:gd name="connsiteY11" fmla="*/ 106 h 1945233"/>
              <a:gd name="connsiteX12" fmla="*/ 1408480 w 2495349"/>
              <a:gd name="connsiteY12" fmla="*/ 1327369 h 1945233"/>
              <a:gd name="connsiteX13" fmla="*/ 1545769 w 2495349"/>
              <a:gd name="connsiteY13" fmla="*/ 572202 h 1945233"/>
              <a:gd name="connsiteX14" fmla="*/ 1786024 w 2495349"/>
              <a:gd name="connsiteY14" fmla="*/ 1647743 h 1945233"/>
              <a:gd name="connsiteX15" fmla="*/ 1866109 w 2495349"/>
              <a:gd name="connsiteY15" fmla="*/ 1384579 h 1945233"/>
              <a:gd name="connsiteX16" fmla="*/ 2014839 w 2495349"/>
              <a:gd name="connsiteY16" fmla="*/ 1716394 h 1945233"/>
              <a:gd name="connsiteX17" fmla="*/ 2094924 w 2495349"/>
              <a:gd name="connsiteY17" fmla="*/ 549318 h 1945233"/>
              <a:gd name="connsiteX18" fmla="*/ 2300857 w 2495349"/>
              <a:gd name="connsiteY18" fmla="*/ 1876581 h 1945233"/>
              <a:gd name="connsiteX19" fmla="*/ 2392383 w 2495349"/>
              <a:gd name="connsiteY19" fmla="*/ 1739278 h 1945233"/>
              <a:gd name="connsiteX20" fmla="*/ 2495349 w 2495349"/>
              <a:gd name="connsiteY20" fmla="*/ 1922349 h 19452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495349" h="1945233">
                <a:moveTo>
                  <a:pt x="1271" y="1945233"/>
                </a:moveTo>
                <a:cubicBezTo>
                  <a:pt x="-636" y="1458951"/>
                  <a:pt x="-2542" y="972669"/>
                  <a:pt x="12712" y="881134"/>
                </a:cubicBezTo>
                <a:cubicBezTo>
                  <a:pt x="27966" y="789598"/>
                  <a:pt x="73729" y="1449416"/>
                  <a:pt x="92797" y="1396020"/>
                </a:cubicBezTo>
                <a:cubicBezTo>
                  <a:pt x="111865" y="1342624"/>
                  <a:pt x="106144" y="583644"/>
                  <a:pt x="127119" y="560760"/>
                </a:cubicBezTo>
                <a:cubicBezTo>
                  <a:pt x="148094" y="537876"/>
                  <a:pt x="191950" y="1323554"/>
                  <a:pt x="218645" y="1258717"/>
                </a:cubicBezTo>
                <a:cubicBezTo>
                  <a:pt x="245340" y="1193880"/>
                  <a:pt x="247247" y="183177"/>
                  <a:pt x="287289" y="171735"/>
                </a:cubicBezTo>
                <a:cubicBezTo>
                  <a:pt x="327331" y="160293"/>
                  <a:pt x="409324" y="1075647"/>
                  <a:pt x="458900" y="1190066"/>
                </a:cubicBezTo>
                <a:cubicBezTo>
                  <a:pt x="508476" y="1304485"/>
                  <a:pt x="525638" y="818203"/>
                  <a:pt x="584748" y="858250"/>
                </a:cubicBezTo>
                <a:cubicBezTo>
                  <a:pt x="643858" y="898297"/>
                  <a:pt x="752545" y="1445602"/>
                  <a:pt x="813562" y="1430346"/>
                </a:cubicBezTo>
                <a:cubicBezTo>
                  <a:pt x="874579" y="1415090"/>
                  <a:pt x="895554" y="770529"/>
                  <a:pt x="950851" y="766715"/>
                </a:cubicBezTo>
                <a:cubicBezTo>
                  <a:pt x="1006148" y="762901"/>
                  <a:pt x="1107207" y="1535230"/>
                  <a:pt x="1145343" y="1407462"/>
                </a:cubicBezTo>
                <a:cubicBezTo>
                  <a:pt x="1183479" y="1279694"/>
                  <a:pt x="1135810" y="13455"/>
                  <a:pt x="1179666" y="106"/>
                </a:cubicBezTo>
                <a:cubicBezTo>
                  <a:pt x="1223522" y="-13243"/>
                  <a:pt x="1347463" y="1232020"/>
                  <a:pt x="1408480" y="1327369"/>
                </a:cubicBezTo>
                <a:cubicBezTo>
                  <a:pt x="1469497" y="1422718"/>
                  <a:pt x="1482845" y="518806"/>
                  <a:pt x="1545769" y="572202"/>
                </a:cubicBezTo>
                <a:cubicBezTo>
                  <a:pt x="1608693" y="625598"/>
                  <a:pt x="1732634" y="1512347"/>
                  <a:pt x="1786024" y="1647743"/>
                </a:cubicBezTo>
                <a:cubicBezTo>
                  <a:pt x="1839414" y="1783139"/>
                  <a:pt x="1827973" y="1373137"/>
                  <a:pt x="1866109" y="1384579"/>
                </a:cubicBezTo>
                <a:cubicBezTo>
                  <a:pt x="1904245" y="1396021"/>
                  <a:pt x="1976703" y="1855604"/>
                  <a:pt x="2014839" y="1716394"/>
                </a:cubicBezTo>
                <a:cubicBezTo>
                  <a:pt x="2052975" y="1577184"/>
                  <a:pt x="2047254" y="522620"/>
                  <a:pt x="2094924" y="549318"/>
                </a:cubicBezTo>
                <a:cubicBezTo>
                  <a:pt x="2142594" y="576016"/>
                  <a:pt x="2251281" y="1678254"/>
                  <a:pt x="2300857" y="1876581"/>
                </a:cubicBezTo>
                <a:cubicBezTo>
                  <a:pt x="2350434" y="2074908"/>
                  <a:pt x="2359968" y="1731650"/>
                  <a:pt x="2392383" y="1739278"/>
                </a:cubicBezTo>
                <a:cubicBezTo>
                  <a:pt x="2424798" y="1746906"/>
                  <a:pt x="2495349" y="1922349"/>
                  <a:pt x="2495349" y="1922349"/>
                </a:cubicBezTo>
              </a:path>
            </a:pathLst>
          </a:custGeom>
          <a:solidFill>
            <a:schemeClr val="tx2">
              <a:lumMod val="60000"/>
              <a:lumOff val="40000"/>
              <a:alpha val="53000"/>
            </a:schemeClr>
          </a:solidFill>
          <a:ln>
            <a:solidFill>
              <a:schemeClr val="tx2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2832781" y="1597516"/>
            <a:ext cx="4607167" cy="1232083"/>
            <a:chOff x="2832781" y="1597516"/>
            <a:chExt cx="4607167" cy="1232083"/>
          </a:xfrm>
        </p:grpSpPr>
        <p:sp>
          <p:nvSpPr>
            <p:cNvPr id="178" name="Freeform 177"/>
            <p:cNvSpPr/>
            <p:nvPr/>
          </p:nvSpPr>
          <p:spPr>
            <a:xfrm>
              <a:off x="2832781" y="1597516"/>
              <a:ext cx="1446637" cy="1232083"/>
            </a:xfrm>
            <a:custGeom>
              <a:avLst/>
              <a:gdLst>
                <a:gd name="connsiteX0" fmla="*/ 0 w 1750431"/>
                <a:gd name="connsiteY0" fmla="*/ 1490820 h 1490820"/>
                <a:gd name="connsiteX1" fmla="*/ 34322 w 1750431"/>
                <a:gd name="connsiteY1" fmla="*/ 552582 h 1490820"/>
                <a:gd name="connsiteX2" fmla="*/ 148729 w 1750431"/>
                <a:gd name="connsiteY2" fmla="*/ 1445052 h 1490820"/>
                <a:gd name="connsiteX3" fmla="*/ 205933 w 1750431"/>
                <a:gd name="connsiteY3" fmla="*/ 72022 h 1490820"/>
                <a:gd name="connsiteX4" fmla="*/ 354662 w 1750431"/>
                <a:gd name="connsiteY4" fmla="*/ 1399284 h 1490820"/>
                <a:gd name="connsiteX5" fmla="*/ 503392 w 1750431"/>
                <a:gd name="connsiteY5" fmla="*/ 1067469 h 1490820"/>
                <a:gd name="connsiteX6" fmla="*/ 697884 w 1750431"/>
                <a:gd name="connsiteY6" fmla="*/ 1399284 h 1490820"/>
                <a:gd name="connsiteX7" fmla="*/ 869495 w 1750431"/>
                <a:gd name="connsiteY7" fmla="*/ 1044585 h 1490820"/>
                <a:gd name="connsiteX8" fmla="*/ 1052547 w 1750431"/>
                <a:gd name="connsiteY8" fmla="*/ 1353517 h 1490820"/>
                <a:gd name="connsiteX9" fmla="*/ 1086869 w 1750431"/>
                <a:gd name="connsiteY9" fmla="*/ 3370 h 1490820"/>
                <a:gd name="connsiteX10" fmla="*/ 1212717 w 1750431"/>
                <a:gd name="connsiteY10" fmla="*/ 953049 h 1490820"/>
                <a:gd name="connsiteX11" fmla="*/ 1304243 w 1750431"/>
                <a:gd name="connsiteY11" fmla="*/ 426721 h 1490820"/>
                <a:gd name="connsiteX12" fmla="*/ 1384328 w 1750431"/>
                <a:gd name="connsiteY12" fmla="*/ 1353517 h 1490820"/>
                <a:gd name="connsiteX13" fmla="*/ 1498735 w 1750431"/>
                <a:gd name="connsiteY13" fmla="*/ 1181888 h 1490820"/>
                <a:gd name="connsiteX14" fmla="*/ 1567379 w 1750431"/>
                <a:gd name="connsiteY14" fmla="*/ 1422168 h 1490820"/>
                <a:gd name="connsiteX15" fmla="*/ 1647465 w 1750431"/>
                <a:gd name="connsiteY15" fmla="*/ 1342075 h 1490820"/>
                <a:gd name="connsiteX16" fmla="*/ 1750431 w 1750431"/>
                <a:gd name="connsiteY16" fmla="*/ 1467936 h 1490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750431" h="1490820">
                  <a:moveTo>
                    <a:pt x="0" y="1490820"/>
                  </a:moveTo>
                  <a:cubicBezTo>
                    <a:pt x="4767" y="1025515"/>
                    <a:pt x="9534" y="560210"/>
                    <a:pt x="34322" y="552582"/>
                  </a:cubicBezTo>
                  <a:cubicBezTo>
                    <a:pt x="59110" y="544954"/>
                    <a:pt x="120127" y="1525145"/>
                    <a:pt x="148729" y="1445052"/>
                  </a:cubicBezTo>
                  <a:cubicBezTo>
                    <a:pt x="177331" y="1364959"/>
                    <a:pt x="171611" y="79650"/>
                    <a:pt x="205933" y="72022"/>
                  </a:cubicBezTo>
                  <a:cubicBezTo>
                    <a:pt x="240255" y="64394"/>
                    <a:pt x="305086" y="1233376"/>
                    <a:pt x="354662" y="1399284"/>
                  </a:cubicBezTo>
                  <a:cubicBezTo>
                    <a:pt x="404239" y="1565192"/>
                    <a:pt x="446188" y="1067469"/>
                    <a:pt x="503392" y="1067469"/>
                  </a:cubicBezTo>
                  <a:cubicBezTo>
                    <a:pt x="560596" y="1067469"/>
                    <a:pt x="636867" y="1403098"/>
                    <a:pt x="697884" y="1399284"/>
                  </a:cubicBezTo>
                  <a:cubicBezTo>
                    <a:pt x="758901" y="1395470"/>
                    <a:pt x="810385" y="1052213"/>
                    <a:pt x="869495" y="1044585"/>
                  </a:cubicBezTo>
                  <a:cubicBezTo>
                    <a:pt x="928605" y="1036957"/>
                    <a:pt x="1016318" y="1527053"/>
                    <a:pt x="1052547" y="1353517"/>
                  </a:cubicBezTo>
                  <a:cubicBezTo>
                    <a:pt x="1088776" y="1179981"/>
                    <a:pt x="1060174" y="70115"/>
                    <a:pt x="1086869" y="3370"/>
                  </a:cubicBezTo>
                  <a:cubicBezTo>
                    <a:pt x="1113564" y="-63375"/>
                    <a:pt x="1176488" y="882490"/>
                    <a:pt x="1212717" y="953049"/>
                  </a:cubicBezTo>
                  <a:cubicBezTo>
                    <a:pt x="1248946" y="1023607"/>
                    <a:pt x="1275641" y="359976"/>
                    <a:pt x="1304243" y="426721"/>
                  </a:cubicBezTo>
                  <a:cubicBezTo>
                    <a:pt x="1332845" y="493466"/>
                    <a:pt x="1351913" y="1227656"/>
                    <a:pt x="1384328" y="1353517"/>
                  </a:cubicBezTo>
                  <a:cubicBezTo>
                    <a:pt x="1416743" y="1479378"/>
                    <a:pt x="1468227" y="1170446"/>
                    <a:pt x="1498735" y="1181888"/>
                  </a:cubicBezTo>
                  <a:cubicBezTo>
                    <a:pt x="1529243" y="1193330"/>
                    <a:pt x="1542591" y="1395470"/>
                    <a:pt x="1567379" y="1422168"/>
                  </a:cubicBezTo>
                  <a:cubicBezTo>
                    <a:pt x="1592167" y="1448866"/>
                    <a:pt x="1616956" y="1334447"/>
                    <a:pt x="1647465" y="1342075"/>
                  </a:cubicBezTo>
                  <a:cubicBezTo>
                    <a:pt x="1677974" y="1349703"/>
                    <a:pt x="1750431" y="1467936"/>
                    <a:pt x="1750431" y="146793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4281904" y="2093876"/>
              <a:ext cx="3158044" cy="726866"/>
            </a:xfrm>
            <a:custGeom>
              <a:avLst/>
              <a:gdLst>
                <a:gd name="connsiteX0" fmla="*/ 0 w 3158044"/>
                <a:gd name="connsiteY0" fmla="*/ 715628 h 726866"/>
                <a:gd name="connsiteX1" fmla="*/ 78670 w 3158044"/>
                <a:gd name="connsiteY1" fmla="*/ 356012 h 726866"/>
                <a:gd name="connsiteX2" fmla="*/ 213533 w 3158044"/>
                <a:gd name="connsiteY2" fmla="*/ 7633 h 726866"/>
                <a:gd name="connsiteX3" fmla="*/ 415828 w 3158044"/>
                <a:gd name="connsiteY3" fmla="*/ 704390 h 726866"/>
                <a:gd name="connsiteX4" fmla="*/ 561929 w 3158044"/>
                <a:gd name="connsiteY4" fmla="*/ 378488 h 726866"/>
                <a:gd name="connsiteX5" fmla="*/ 730508 w 3158044"/>
                <a:gd name="connsiteY5" fmla="*/ 580772 h 726866"/>
                <a:gd name="connsiteX6" fmla="*/ 876610 w 3158044"/>
                <a:gd name="connsiteY6" fmla="*/ 468392 h 726866"/>
                <a:gd name="connsiteX7" fmla="*/ 1112621 w 3158044"/>
                <a:gd name="connsiteY7" fmla="*/ 592010 h 726866"/>
                <a:gd name="connsiteX8" fmla="*/ 1348631 w 3158044"/>
                <a:gd name="connsiteY8" fmla="*/ 558296 h 726866"/>
                <a:gd name="connsiteX9" fmla="*/ 1505971 w 3158044"/>
                <a:gd name="connsiteY9" fmla="*/ 636962 h 726866"/>
                <a:gd name="connsiteX10" fmla="*/ 1753220 w 3158044"/>
                <a:gd name="connsiteY10" fmla="*/ 569534 h 726866"/>
                <a:gd name="connsiteX11" fmla="*/ 1989231 w 3158044"/>
                <a:gd name="connsiteY11" fmla="*/ 648200 h 726866"/>
                <a:gd name="connsiteX12" fmla="*/ 2292673 w 3158044"/>
                <a:gd name="connsiteY12" fmla="*/ 614486 h 726866"/>
                <a:gd name="connsiteX13" fmla="*/ 2652308 w 3158044"/>
                <a:gd name="connsiteY13" fmla="*/ 681914 h 726866"/>
                <a:gd name="connsiteX14" fmla="*/ 3158044 w 3158044"/>
                <a:gd name="connsiteY14" fmla="*/ 726866 h 726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3158044" h="726866">
                  <a:moveTo>
                    <a:pt x="0" y="715628"/>
                  </a:moveTo>
                  <a:cubicBezTo>
                    <a:pt x="21540" y="594819"/>
                    <a:pt x="43081" y="474011"/>
                    <a:pt x="78670" y="356012"/>
                  </a:cubicBezTo>
                  <a:cubicBezTo>
                    <a:pt x="114259" y="238013"/>
                    <a:pt x="157340" y="-50430"/>
                    <a:pt x="213533" y="7633"/>
                  </a:cubicBezTo>
                  <a:cubicBezTo>
                    <a:pt x="269726" y="65696"/>
                    <a:pt x="357762" y="642581"/>
                    <a:pt x="415828" y="704390"/>
                  </a:cubicBezTo>
                  <a:cubicBezTo>
                    <a:pt x="473894" y="766199"/>
                    <a:pt x="509482" y="399091"/>
                    <a:pt x="561929" y="378488"/>
                  </a:cubicBezTo>
                  <a:cubicBezTo>
                    <a:pt x="614376" y="357885"/>
                    <a:pt x="678061" y="565788"/>
                    <a:pt x="730508" y="580772"/>
                  </a:cubicBezTo>
                  <a:cubicBezTo>
                    <a:pt x="782955" y="595756"/>
                    <a:pt x="812925" y="466519"/>
                    <a:pt x="876610" y="468392"/>
                  </a:cubicBezTo>
                  <a:cubicBezTo>
                    <a:pt x="940295" y="470265"/>
                    <a:pt x="1033951" y="577026"/>
                    <a:pt x="1112621" y="592010"/>
                  </a:cubicBezTo>
                  <a:cubicBezTo>
                    <a:pt x="1191291" y="606994"/>
                    <a:pt x="1283073" y="550804"/>
                    <a:pt x="1348631" y="558296"/>
                  </a:cubicBezTo>
                  <a:cubicBezTo>
                    <a:pt x="1414189" y="565788"/>
                    <a:pt x="1438540" y="635089"/>
                    <a:pt x="1505971" y="636962"/>
                  </a:cubicBezTo>
                  <a:cubicBezTo>
                    <a:pt x="1573402" y="638835"/>
                    <a:pt x="1672677" y="567661"/>
                    <a:pt x="1753220" y="569534"/>
                  </a:cubicBezTo>
                  <a:cubicBezTo>
                    <a:pt x="1833763" y="571407"/>
                    <a:pt x="1899322" y="640708"/>
                    <a:pt x="1989231" y="648200"/>
                  </a:cubicBezTo>
                  <a:cubicBezTo>
                    <a:pt x="2079140" y="655692"/>
                    <a:pt x="2182160" y="608867"/>
                    <a:pt x="2292673" y="614486"/>
                  </a:cubicBezTo>
                  <a:cubicBezTo>
                    <a:pt x="2403186" y="620105"/>
                    <a:pt x="2508080" y="663184"/>
                    <a:pt x="2652308" y="681914"/>
                  </a:cubicBezTo>
                  <a:cubicBezTo>
                    <a:pt x="2796536" y="700644"/>
                    <a:pt x="3158044" y="726866"/>
                    <a:pt x="3158044" y="726866"/>
                  </a:cubicBezTo>
                </a:path>
              </a:pathLst>
            </a:custGeom>
            <a:solidFill>
              <a:schemeClr val="tx2">
                <a:lumMod val="60000"/>
                <a:lumOff val="40000"/>
                <a:alpha val="53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3" name="Freeform 132"/>
          <p:cNvSpPr/>
          <p:nvPr/>
        </p:nvSpPr>
        <p:spPr>
          <a:xfrm>
            <a:off x="5747389" y="4598710"/>
            <a:ext cx="663575" cy="693789"/>
          </a:xfrm>
          <a:custGeom>
            <a:avLst/>
            <a:gdLst>
              <a:gd name="connsiteX0" fmla="*/ 0 w 4457907"/>
              <a:gd name="connsiteY0" fmla="*/ 844407 h 1393813"/>
              <a:gd name="connsiteX1" fmla="*/ 595269 w 4457907"/>
              <a:gd name="connsiteY1" fmla="*/ 10929 h 1393813"/>
              <a:gd name="connsiteX2" fmla="*/ 1666754 w 4457907"/>
              <a:gd name="connsiteY2" fmla="*/ 1373599 h 1393813"/>
              <a:gd name="connsiteX3" fmla="*/ 2764696 w 4457907"/>
              <a:gd name="connsiteY3" fmla="*/ 10929 h 1393813"/>
              <a:gd name="connsiteX4" fmla="*/ 3862637 w 4457907"/>
              <a:gd name="connsiteY4" fmla="*/ 1386829 h 1393813"/>
              <a:gd name="connsiteX5" fmla="*/ 4457907 w 4457907"/>
              <a:gd name="connsiteY5" fmla="*/ 579811 h 1393813"/>
              <a:gd name="connsiteX0" fmla="*/ 0 w 4457907"/>
              <a:gd name="connsiteY0" fmla="*/ 857806 h 1407212"/>
              <a:gd name="connsiteX1" fmla="*/ 647797 w 4457907"/>
              <a:gd name="connsiteY1" fmla="*/ 10663 h 1407212"/>
              <a:gd name="connsiteX2" fmla="*/ 1666754 w 4457907"/>
              <a:gd name="connsiteY2" fmla="*/ 1386998 h 1407212"/>
              <a:gd name="connsiteX3" fmla="*/ 2764696 w 4457907"/>
              <a:gd name="connsiteY3" fmla="*/ 24328 h 1407212"/>
              <a:gd name="connsiteX4" fmla="*/ 3862637 w 4457907"/>
              <a:gd name="connsiteY4" fmla="*/ 1400228 h 1407212"/>
              <a:gd name="connsiteX5" fmla="*/ 4457907 w 4457907"/>
              <a:gd name="connsiteY5" fmla="*/ 593210 h 1407212"/>
              <a:gd name="connsiteX0" fmla="*/ 0 w 4484170"/>
              <a:gd name="connsiteY0" fmla="*/ 819184 h 1409585"/>
              <a:gd name="connsiteX1" fmla="*/ 674060 w 4484170"/>
              <a:gd name="connsiteY1" fmla="*/ 13036 h 1409585"/>
              <a:gd name="connsiteX2" fmla="*/ 1693017 w 4484170"/>
              <a:gd name="connsiteY2" fmla="*/ 1389371 h 1409585"/>
              <a:gd name="connsiteX3" fmla="*/ 2790959 w 4484170"/>
              <a:gd name="connsiteY3" fmla="*/ 26701 h 1409585"/>
              <a:gd name="connsiteX4" fmla="*/ 3888900 w 4484170"/>
              <a:gd name="connsiteY4" fmla="*/ 1402601 h 1409585"/>
              <a:gd name="connsiteX5" fmla="*/ 4484170 w 4484170"/>
              <a:gd name="connsiteY5" fmla="*/ 595583 h 1409585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90959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409272"/>
              <a:gd name="connsiteX1" fmla="*/ 674060 w 4484170"/>
              <a:gd name="connsiteY1" fmla="*/ 12723 h 1409272"/>
              <a:gd name="connsiteX2" fmla="*/ 1693017 w 4484170"/>
              <a:gd name="connsiteY2" fmla="*/ 1389058 h 1409272"/>
              <a:gd name="connsiteX3" fmla="*/ 2725301 w 4484170"/>
              <a:gd name="connsiteY3" fmla="*/ 26388 h 1409272"/>
              <a:gd name="connsiteX4" fmla="*/ 3888900 w 4484170"/>
              <a:gd name="connsiteY4" fmla="*/ 1402288 h 1409272"/>
              <a:gd name="connsiteX5" fmla="*/ 4484170 w 4484170"/>
              <a:gd name="connsiteY5" fmla="*/ 595270 h 1409272"/>
              <a:gd name="connsiteX0" fmla="*/ 0 w 4484170"/>
              <a:gd name="connsiteY0" fmla="*/ 818871 h 1389059"/>
              <a:gd name="connsiteX1" fmla="*/ 674060 w 4484170"/>
              <a:gd name="connsiteY1" fmla="*/ 12723 h 1389059"/>
              <a:gd name="connsiteX2" fmla="*/ 1693017 w 4484170"/>
              <a:gd name="connsiteY2" fmla="*/ 1389058 h 1389059"/>
              <a:gd name="connsiteX3" fmla="*/ 2725301 w 4484170"/>
              <a:gd name="connsiteY3" fmla="*/ 26388 h 1389059"/>
              <a:gd name="connsiteX4" fmla="*/ 3744451 w 4484170"/>
              <a:gd name="connsiteY4" fmla="*/ 1374958 h 1389059"/>
              <a:gd name="connsiteX5" fmla="*/ 4484170 w 4484170"/>
              <a:gd name="connsiteY5" fmla="*/ 595270 h 1389059"/>
              <a:gd name="connsiteX0" fmla="*/ 0 w 4418512"/>
              <a:gd name="connsiteY0" fmla="*/ 818871 h 1389060"/>
              <a:gd name="connsiteX1" fmla="*/ 674060 w 4418512"/>
              <a:gd name="connsiteY1" fmla="*/ 12723 h 1389060"/>
              <a:gd name="connsiteX2" fmla="*/ 1693017 w 4418512"/>
              <a:gd name="connsiteY2" fmla="*/ 1389058 h 1389060"/>
              <a:gd name="connsiteX3" fmla="*/ 2725301 w 4418512"/>
              <a:gd name="connsiteY3" fmla="*/ 26388 h 1389060"/>
              <a:gd name="connsiteX4" fmla="*/ 3744451 w 4418512"/>
              <a:gd name="connsiteY4" fmla="*/ 1374958 h 1389060"/>
              <a:gd name="connsiteX5" fmla="*/ 4418512 w 4418512"/>
              <a:gd name="connsiteY5" fmla="*/ 554275 h 1389060"/>
              <a:gd name="connsiteX0" fmla="*/ 0 w 4418512"/>
              <a:gd name="connsiteY0" fmla="*/ 819816 h 1390006"/>
              <a:gd name="connsiteX1" fmla="*/ 674060 w 4418512"/>
              <a:gd name="connsiteY1" fmla="*/ 13668 h 1390006"/>
              <a:gd name="connsiteX2" fmla="*/ 1693017 w 4418512"/>
              <a:gd name="connsiteY2" fmla="*/ 1390003 h 1390006"/>
              <a:gd name="connsiteX3" fmla="*/ 2751565 w 4418512"/>
              <a:gd name="connsiteY3" fmla="*/ 3 h 1390006"/>
              <a:gd name="connsiteX4" fmla="*/ 3744451 w 4418512"/>
              <a:gd name="connsiteY4" fmla="*/ 1375903 h 1390006"/>
              <a:gd name="connsiteX5" fmla="*/ 4418512 w 4418512"/>
              <a:gd name="connsiteY5" fmla="*/ 555220 h 1390006"/>
              <a:gd name="connsiteX0" fmla="*/ 0 w 4418512"/>
              <a:gd name="connsiteY0" fmla="*/ 819814 h 1396059"/>
              <a:gd name="connsiteX1" fmla="*/ 674060 w 4418512"/>
              <a:gd name="connsiteY1" fmla="*/ 13666 h 1396059"/>
              <a:gd name="connsiteX2" fmla="*/ 1693017 w 4418512"/>
              <a:gd name="connsiteY2" fmla="*/ 1390001 h 1396059"/>
              <a:gd name="connsiteX3" fmla="*/ 2751565 w 4418512"/>
              <a:gd name="connsiteY3" fmla="*/ 1 h 1396059"/>
              <a:gd name="connsiteX4" fmla="*/ 3757584 w 4418512"/>
              <a:gd name="connsiteY4" fmla="*/ 1389565 h 1396059"/>
              <a:gd name="connsiteX5" fmla="*/ 4418512 w 4418512"/>
              <a:gd name="connsiteY5" fmla="*/ 555218 h 1396059"/>
              <a:gd name="connsiteX0" fmla="*/ 0 w 4326590"/>
              <a:gd name="connsiteY0" fmla="*/ 819814 h 1403209"/>
              <a:gd name="connsiteX1" fmla="*/ 674060 w 4326590"/>
              <a:gd name="connsiteY1" fmla="*/ 13666 h 1403209"/>
              <a:gd name="connsiteX2" fmla="*/ 1693017 w 4326590"/>
              <a:gd name="connsiteY2" fmla="*/ 1390001 h 1403209"/>
              <a:gd name="connsiteX3" fmla="*/ 2751565 w 4326590"/>
              <a:gd name="connsiteY3" fmla="*/ 1 h 1403209"/>
              <a:gd name="connsiteX4" fmla="*/ 3757584 w 4326590"/>
              <a:gd name="connsiteY4" fmla="*/ 1389565 h 1403209"/>
              <a:gd name="connsiteX5" fmla="*/ 4326590 w 4326590"/>
              <a:gd name="connsiteY5" fmla="*/ 746527 h 1403209"/>
              <a:gd name="connsiteX0" fmla="*/ 0 w 4431644"/>
              <a:gd name="connsiteY0" fmla="*/ 819814 h 1396452"/>
              <a:gd name="connsiteX1" fmla="*/ 674060 w 4431644"/>
              <a:gd name="connsiteY1" fmla="*/ 13666 h 1396452"/>
              <a:gd name="connsiteX2" fmla="*/ 1693017 w 4431644"/>
              <a:gd name="connsiteY2" fmla="*/ 1390001 h 1396452"/>
              <a:gd name="connsiteX3" fmla="*/ 2751565 w 4431644"/>
              <a:gd name="connsiteY3" fmla="*/ 1 h 1396452"/>
              <a:gd name="connsiteX4" fmla="*/ 3757584 w 4431644"/>
              <a:gd name="connsiteY4" fmla="*/ 1389565 h 1396452"/>
              <a:gd name="connsiteX5" fmla="*/ 4431644 w 4431644"/>
              <a:gd name="connsiteY5" fmla="*/ 568885 h 1396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431644" h="1396452">
                <a:moveTo>
                  <a:pt x="0" y="819814"/>
                </a:moveTo>
                <a:cubicBezTo>
                  <a:pt x="211265" y="372640"/>
                  <a:pt x="391891" y="-81365"/>
                  <a:pt x="674060" y="13666"/>
                </a:cubicBezTo>
                <a:cubicBezTo>
                  <a:pt x="956230" y="108697"/>
                  <a:pt x="1346766" y="1392278"/>
                  <a:pt x="1693017" y="1390001"/>
                </a:cubicBezTo>
                <a:cubicBezTo>
                  <a:pt x="2039268" y="1387724"/>
                  <a:pt x="2407471" y="74"/>
                  <a:pt x="2751565" y="1"/>
                </a:cubicBezTo>
                <a:cubicBezTo>
                  <a:pt x="3095659" y="-72"/>
                  <a:pt x="3477571" y="1294751"/>
                  <a:pt x="3757584" y="1389565"/>
                </a:cubicBezTo>
                <a:cubicBezTo>
                  <a:pt x="4037597" y="1484379"/>
                  <a:pt x="4431644" y="568885"/>
                  <a:pt x="4431644" y="568885"/>
                </a:cubicBezTo>
              </a:path>
            </a:pathLst>
          </a:custGeom>
          <a:ln w="28575" cmpd="sng">
            <a:solidFill>
              <a:srgbClr val="31859C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4" name="Straight Connector 133"/>
          <p:cNvCxnSpPr/>
          <p:nvPr/>
        </p:nvCxnSpPr>
        <p:spPr>
          <a:xfrm>
            <a:off x="6474910" y="4950123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5" name="Group 134"/>
          <p:cNvGrpSpPr/>
          <p:nvPr/>
        </p:nvGrpSpPr>
        <p:grpSpPr>
          <a:xfrm>
            <a:off x="308275" y="1097600"/>
            <a:ext cx="2801772" cy="1720241"/>
            <a:chOff x="912535" y="1036411"/>
            <a:chExt cx="3006572" cy="1850700"/>
          </a:xfrm>
        </p:grpSpPr>
        <p:cxnSp>
          <p:nvCxnSpPr>
            <p:cNvPr id="136" name="Straight Connector 135"/>
            <p:cNvCxnSpPr/>
            <p:nvPr/>
          </p:nvCxnSpPr>
          <p:spPr>
            <a:xfrm>
              <a:off x="912535" y="1036411"/>
              <a:ext cx="2016504" cy="0"/>
            </a:xfrm>
            <a:prstGeom prst="line">
              <a:avLst/>
            </a:pr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7" name="Freeform 136"/>
            <p:cNvSpPr/>
            <p:nvPr/>
          </p:nvSpPr>
          <p:spPr>
            <a:xfrm>
              <a:off x="2922261" y="1036411"/>
              <a:ext cx="996846" cy="1850700"/>
            </a:xfrm>
            <a:custGeom>
              <a:avLst/>
              <a:gdLst>
                <a:gd name="connsiteX0" fmla="*/ 0 w 887602"/>
                <a:gd name="connsiteY0" fmla="*/ 0 h 2239347"/>
                <a:gd name="connsiteX1" fmla="*/ 245798 w 887602"/>
                <a:gd name="connsiteY1" fmla="*/ 314055 h 2239347"/>
                <a:gd name="connsiteX2" fmla="*/ 477940 w 887602"/>
                <a:gd name="connsiteY2" fmla="*/ 1870674 h 2239347"/>
                <a:gd name="connsiteX3" fmla="*/ 887602 w 887602"/>
                <a:gd name="connsiteY3" fmla="*/ 2239347 h 223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87602" h="2239347">
                  <a:moveTo>
                    <a:pt x="0" y="0"/>
                  </a:moveTo>
                  <a:cubicBezTo>
                    <a:pt x="83070" y="1138"/>
                    <a:pt x="166141" y="2276"/>
                    <a:pt x="245798" y="314055"/>
                  </a:cubicBezTo>
                  <a:cubicBezTo>
                    <a:pt x="325455" y="625834"/>
                    <a:pt x="370973" y="1549792"/>
                    <a:pt x="477940" y="1870674"/>
                  </a:cubicBezTo>
                  <a:cubicBezTo>
                    <a:pt x="584907" y="2191556"/>
                    <a:pt x="887602" y="2239347"/>
                    <a:pt x="887602" y="2239347"/>
                  </a:cubicBezTo>
                </a:path>
              </a:pathLst>
            </a:custGeom>
            <a:ln w="38100" cmpd="sng">
              <a:solidFill>
                <a:schemeClr val="accent2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38" name="Group 137"/>
          <p:cNvGrpSpPr/>
          <p:nvPr/>
        </p:nvGrpSpPr>
        <p:grpSpPr>
          <a:xfrm>
            <a:off x="2555209" y="1001516"/>
            <a:ext cx="2177477" cy="650779"/>
            <a:chOff x="2555209" y="1001516"/>
            <a:chExt cx="2177477" cy="650779"/>
          </a:xfrm>
        </p:grpSpPr>
        <p:sp>
          <p:nvSpPr>
            <p:cNvPr id="139" name="TextBox 138"/>
            <p:cNvSpPr txBox="1"/>
            <p:nvPr/>
          </p:nvSpPr>
          <p:spPr>
            <a:xfrm>
              <a:off x="2695787" y="1005964"/>
              <a:ext cx="203689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Anti-aliasing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filter</a:t>
              </a:r>
            </a:p>
          </p:txBody>
        </p:sp>
        <p:sp>
          <p:nvSpPr>
            <p:cNvPr id="140" name="Freeform 139"/>
            <p:cNvSpPr/>
            <p:nvPr/>
          </p:nvSpPr>
          <p:spPr>
            <a:xfrm rot="1975996" flipV="1">
              <a:off x="2555209" y="1001516"/>
              <a:ext cx="461619" cy="386439"/>
            </a:xfrm>
            <a:custGeom>
              <a:avLst/>
              <a:gdLst>
                <a:gd name="connsiteX0" fmla="*/ 819324 w 819324"/>
                <a:gd name="connsiteY0" fmla="*/ 505218 h 505218"/>
                <a:gd name="connsiteX1" fmla="*/ 314074 w 819324"/>
                <a:gd name="connsiteY1" fmla="*/ 314054 h 505218"/>
                <a:gd name="connsiteX2" fmla="*/ 587182 w 819324"/>
                <a:gd name="connsiteY2" fmla="*/ 204818 h 505218"/>
                <a:gd name="connsiteX3" fmla="*/ 0 w 819324"/>
                <a:gd name="connsiteY3" fmla="*/ 0 h 5052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19324" h="505218">
                  <a:moveTo>
                    <a:pt x="819324" y="505218"/>
                  </a:moveTo>
                  <a:cubicBezTo>
                    <a:pt x="586044" y="434669"/>
                    <a:pt x="352764" y="364120"/>
                    <a:pt x="314074" y="314054"/>
                  </a:cubicBezTo>
                  <a:cubicBezTo>
                    <a:pt x="275384" y="263988"/>
                    <a:pt x="639528" y="257160"/>
                    <a:pt x="587182" y="204818"/>
                  </a:cubicBezTo>
                  <a:cubicBezTo>
                    <a:pt x="534836" y="152476"/>
                    <a:pt x="0" y="0"/>
                    <a:pt x="0" y="0"/>
                  </a:cubicBezTo>
                </a:path>
              </a:pathLst>
            </a:custGeom>
            <a:ln w="9525" cmpd="sng">
              <a:solidFill>
                <a:schemeClr val="tx1"/>
              </a:solidFill>
              <a:headEnd type="none"/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4" name="Group 163"/>
          <p:cNvGrpSpPr/>
          <p:nvPr/>
        </p:nvGrpSpPr>
        <p:grpSpPr>
          <a:xfrm>
            <a:off x="294620" y="2805341"/>
            <a:ext cx="9027246" cy="369332"/>
            <a:chOff x="294620" y="2805341"/>
            <a:chExt cx="9027246" cy="369332"/>
          </a:xfrm>
        </p:grpSpPr>
        <p:sp>
          <p:nvSpPr>
            <p:cNvPr id="165" name="TextBox 164"/>
            <p:cNvSpPr txBox="1"/>
            <p:nvPr/>
          </p:nvSpPr>
          <p:spPr>
            <a:xfrm>
              <a:off x="929564" y="2805341"/>
              <a:ext cx="848721" cy="2774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10k</a:t>
              </a:r>
            </a:p>
          </p:txBody>
        </p:sp>
        <p:cxnSp>
          <p:nvCxnSpPr>
            <p:cNvPr id="166" name="Straight Connector 165"/>
            <p:cNvCxnSpPr/>
            <p:nvPr/>
          </p:nvCxnSpPr>
          <p:spPr>
            <a:xfrm flipV="1">
              <a:off x="294620" y="2816579"/>
              <a:ext cx="8849380" cy="14386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68" name="TextBox 167"/>
            <p:cNvSpPr txBox="1"/>
            <p:nvPr/>
          </p:nvSpPr>
          <p:spPr>
            <a:xfrm>
              <a:off x="178496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20k</a:t>
              </a:r>
            </a:p>
          </p:txBody>
        </p:sp>
        <p:sp>
          <p:nvSpPr>
            <p:cNvPr id="169" name="TextBox 168"/>
            <p:cNvSpPr txBox="1"/>
            <p:nvPr/>
          </p:nvSpPr>
          <p:spPr>
            <a:xfrm>
              <a:off x="2662840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30k</a:t>
              </a:r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630629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40k</a:t>
              </a: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564701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50k</a:t>
              </a: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5386383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60k</a:t>
              </a: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624178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70k</a:t>
              </a: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7085942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80k</a:t>
              </a: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7862668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90k</a:t>
              </a: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8473145" y="2805341"/>
              <a:ext cx="84872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100k</a:t>
              </a:r>
            </a:p>
          </p:txBody>
        </p:sp>
      </p:grpSp>
      <p:sp>
        <p:nvSpPr>
          <p:cNvPr id="144" name="TextBox 143"/>
          <p:cNvSpPr txBox="1"/>
          <p:nvPr/>
        </p:nvSpPr>
        <p:spPr>
          <a:xfrm>
            <a:off x="4054989" y="5509027"/>
            <a:ext cx="20965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Anti-aliasing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Filter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646689" y="5273803"/>
            <a:ext cx="10175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ADC</a:t>
            </a:r>
          </a:p>
        </p:txBody>
      </p:sp>
      <p:grpSp>
        <p:nvGrpSpPr>
          <p:cNvPr id="120" name="Group 119"/>
          <p:cNvGrpSpPr/>
          <p:nvPr/>
        </p:nvGrpSpPr>
        <p:grpSpPr>
          <a:xfrm>
            <a:off x="-103755" y="689655"/>
            <a:ext cx="412030" cy="2147032"/>
            <a:chOff x="150235" y="59664"/>
            <a:chExt cx="412030" cy="2857700"/>
          </a:xfrm>
        </p:grpSpPr>
        <p:cxnSp>
          <p:nvCxnSpPr>
            <p:cNvPr id="121" name="Straight Connector 120"/>
            <p:cNvCxnSpPr/>
            <p:nvPr/>
          </p:nvCxnSpPr>
          <p:spPr>
            <a:xfrm flipV="1">
              <a:off x="562265" y="59664"/>
              <a:ext cx="0" cy="285770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22" name="TextBox 121"/>
            <p:cNvSpPr txBox="1"/>
            <p:nvPr/>
          </p:nvSpPr>
          <p:spPr>
            <a:xfrm rot="16200000">
              <a:off x="-491404" y="1619586"/>
              <a:ext cx="168338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Amplitude</a:t>
              </a:r>
            </a:p>
          </p:txBody>
        </p:sp>
      </p:grpSp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8B776C1-3FE6-2346-85DD-33018869D525}"/>
              </a:ext>
            </a:extLst>
          </p:cNvPr>
          <p:cNvGrpSpPr/>
          <p:nvPr/>
        </p:nvGrpSpPr>
        <p:grpSpPr>
          <a:xfrm>
            <a:off x="1581240" y="4590933"/>
            <a:ext cx="631292" cy="722222"/>
            <a:chOff x="950036" y="1905174"/>
            <a:chExt cx="631292" cy="722222"/>
          </a:xfrm>
        </p:grpSpPr>
        <p:sp>
          <p:nvSpPr>
            <p:cNvPr id="146" name="Oval 145">
              <a:extLst>
                <a:ext uri="{FF2B5EF4-FFF2-40B4-BE49-F238E27FC236}">
                  <a16:creationId xmlns:a16="http://schemas.microsoft.com/office/drawing/2014/main" id="{2322B1E9-16AA-A145-A9C3-0C61402A174E}"/>
                </a:ext>
              </a:extLst>
            </p:cNvPr>
            <p:cNvSpPr/>
            <p:nvPr/>
          </p:nvSpPr>
          <p:spPr>
            <a:xfrm>
              <a:off x="983661" y="1979886"/>
              <a:ext cx="597667" cy="560345"/>
            </a:xfrm>
            <a:prstGeom prst="ellipse">
              <a:avLst/>
            </a:prstGeom>
            <a:noFill/>
            <a:ln w="3810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A3231E52-C335-524F-8E03-575683078C3D}"/>
                </a:ext>
              </a:extLst>
            </p:cNvPr>
            <p:cNvSpPr/>
            <p:nvPr/>
          </p:nvSpPr>
          <p:spPr>
            <a:xfrm>
              <a:off x="950036" y="1917626"/>
              <a:ext cx="177045" cy="7097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48" name="Straight Connector 147">
              <a:extLst>
                <a:ext uri="{FF2B5EF4-FFF2-40B4-BE49-F238E27FC236}">
                  <a16:creationId xmlns:a16="http://schemas.microsoft.com/office/drawing/2014/main" id="{FB656DFB-6D7D-3945-B854-86377C2F2A67}"/>
                </a:ext>
              </a:extLst>
            </p:cNvPr>
            <p:cNvCxnSpPr/>
            <p:nvPr/>
          </p:nvCxnSpPr>
          <p:spPr>
            <a:xfrm>
              <a:off x="1133078" y="1905174"/>
              <a:ext cx="0" cy="709770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9" name="Straight Connector 148">
            <a:extLst>
              <a:ext uri="{FF2B5EF4-FFF2-40B4-BE49-F238E27FC236}">
                <a16:creationId xmlns:a16="http://schemas.microsoft.com/office/drawing/2014/main" id="{D35EA6A5-A460-4E49-BE99-9F3FBAF664BD}"/>
              </a:ext>
            </a:extLst>
          </p:cNvPr>
          <p:cNvCxnSpPr>
            <a:cxnSpLocks/>
          </p:cNvCxnSpPr>
          <p:nvPr/>
        </p:nvCxnSpPr>
        <p:spPr>
          <a:xfrm>
            <a:off x="2205318" y="4947830"/>
            <a:ext cx="105490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1382807C-E20F-2543-88FD-19B81ED94E22}"/>
              </a:ext>
            </a:extLst>
          </p:cNvPr>
          <p:cNvGrpSpPr/>
          <p:nvPr/>
        </p:nvGrpSpPr>
        <p:grpSpPr>
          <a:xfrm>
            <a:off x="1003734" y="4523652"/>
            <a:ext cx="672355" cy="753665"/>
            <a:chOff x="89338" y="3908684"/>
            <a:chExt cx="672355" cy="753665"/>
          </a:xfrm>
        </p:grpSpPr>
        <p:sp>
          <p:nvSpPr>
            <p:cNvPr id="151" name="Freeform 150">
              <a:extLst>
                <a:ext uri="{FF2B5EF4-FFF2-40B4-BE49-F238E27FC236}">
                  <a16:creationId xmlns:a16="http://schemas.microsoft.com/office/drawing/2014/main" id="{05EC051A-CB06-AC4D-BFB1-35D3C48E189D}"/>
                </a:ext>
              </a:extLst>
            </p:cNvPr>
            <p:cNvSpPr/>
            <p:nvPr/>
          </p:nvSpPr>
          <p:spPr>
            <a:xfrm>
              <a:off x="89338" y="44613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Freeform 151">
              <a:extLst>
                <a:ext uri="{FF2B5EF4-FFF2-40B4-BE49-F238E27FC236}">
                  <a16:creationId xmlns:a16="http://schemas.microsoft.com/office/drawing/2014/main" id="{704F88E1-EF4C-204B-A036-8E54886C680D}"/>
                </a:ext>
              </a:extLst>
            </p:cNvPr>
            <p:cNvSpPr/>
            <p:nvPr/>
          </p:nvSpPr>
          <p:spPr>
            <a:xfrm>
              <a:off x="91533" y="432320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Freeform 152">
              <a:extLst>
                <a:ext uri="{FF2B5EF4-FFF2-40B4-BE49-F238E27FC236}">
                  <a16:creationId xmlns:a16="http://schemas.microsoft.com/office/drawing/2014/main" id="{268433F9-2159-FF43-8E1F-552F4FDF9D78}"/>
                </a:ext>
              </a:extLst>
            </p:cNvPr>
            <p:cNvSpPr/>
            <p:nvPr/>
          </p:nvSpPr>
          <p:spPr>
            <a:xfrm>
              <a:off x="93728" y="418503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1" name="Freeform 160">
              <a:extLst>
                <a:ext uri="{FF2B5EF4-FFF2-40B4-BE49-F238E27FC236}">
                  <a16:creationId xmlns:a16="http://schemas.microsoft.com/office/drawing/2014/main" id="{C7FEAF73-DD36-084E-B7E8-C21D50949533}"/>
                </a:ext>
              </a:extLst>
            </p:cNvPr>
            <p:cNvSpPr/>
            <p:nvPr/>
          </p:nvSpPr>
          <p:spPr>
            <a:xfrm>
              <a:off x="95923" y="4046859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2" name="Freeform 161">
              <a:extLst>
                <a:ext uri="{FF2B5EF4-FFF2-40B4-BE49-F238E27FC236}">
                  <a16:creationId xmlns:a16="http://schemas.microsoft.com/office/drawing/2014/main" id="{68EFBED2-D818-A14A-9BF2-DE248A72E751}"/>
                </a:ext>
              </a:extLst>
            </p:cNvPr>
            <p:cNvSpPr/>
            <p:nvPr/>
          </p:nvSpPr>
          <p:spPr>
            <a:xfrm>
              <a:off x="98118" y="3908684"/>
              <a:ext cx="663575" cy="200965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38100" cmpd="sng">
              <a:solidFill>
                <a:srgbClr val="953735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A8D4D4B4-FF7B-4340-8678-059DA7FA3289}"/>
              </a:ext>
            </a:extLst>
          </p:cNvPr>
          <p:cNvGrpSpPr/>
          <p:nvPr/>
        </p:nvGrpSpPr>
        <p:grpSpPr>
          <a:xfrm>
            <a:off x="3273563" y="4274187"/>
            <a:ext cx="988832" cy="1389597"/>
            <a:chOff x="3273563" y="3597955"/>
            <a:chExt cx="988832" cy="1389597"/>
          </a:xfrm>
        </p:grpSpPr>
        <p:sp>
          <p:nvSpPr>
            <p:cNvPr id="167" name="Freeform 166">
              <a:extLst>
                <a:ext uri="{FF2B5EF4-FFF2-40B4-BE49-F238E27FC236}">
                  <a16:creationId xmlns:a16="http://schemas.microsoft.com/office/drawing/2014/main" id="{379B9C90-9407-4848-AC15-3684D97D43D5}"/>
                </a:ext>
              </a:extLst>
            </p:cNvPr>
            <p:cNvSpPr/>
            <p:nvPr/>
          </p:nvSpPr>
          <p:spPr>
            <a:xfrm>
              <a:off x="3295546" y="4356835"/>
              <a:ext cx="729933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7" name="Freeform 176">
              <a:extLst>
                <a:ext uri="{FF2B5EF4-FFF2-40B4-BE49-F238E27FC236}">
                  <a16:creationId xmlns:a16="http://schemas.microsoft.com/office/drawing/2014/main" id="{0F6CAE42-05E8-7F41-9105-6F87593E75FA}"/>
                </a:ext>
              </a:extLst>
            </p:cNvPr>
            <p:cNvSpPr/>
            <p:nvPr/>
          </p:nvSpPr>
          <p:spPr>
            <a:xfrm>
              <a:off x="3273563" y="416711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1" name="Freeform 180">
              <a:extLst>
                <a:ext uri="{FF2B5EF4-FFF2-40B4-BE49-F238E27FC236}">
                  <a16:creationId xmlns:a16="http://schemas.microsoft.com/office/drawing/2014/main" id="{5AFCEA76-3951-0348-B79C-7315C9367779}"/>
                </a:ext>
              </a:extLst>
            </p:cNvPr>
            <p:cNvSpPr/>
            <p:nvPr/>
          </p:nvSpPr>
          <p:spPr>
            <a:xfrm>
              <a:off x="3288077" y="3977395"/>
              <a:ext cx="802926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2" name="Freeform 181">
              <a:extLst>
                <a:ext uri="{FF2B5EF4-FFF2-40B4-BE49-F238E27FC236}">
                  <a16:creationId xmlns:a16="http://schemas.microsoft.com/office/drawing/2014/main" id="{A8804A74-696D-FC4D-AC93-9A82EC142B07}"/>
                </a:ext>
              </a:extLst>
            </p:cNvPr>
            <p:cNvSpPr/>
            <p:nvPr/>
          </p:nvSpPr>
          <p:spPr>
            <a:xfrm>
              <a:off x="3291473" y="3787675"/>
              <a:ext cx="883219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3" name="Freeform 182">
              <a:extLst>
                <a:ext uri="{FF2B5EF4-FFF2-40B4-BE49-F238E27FC236}">
                  <a16:creationId xmlns:a16="http://schemas.microsoft.com/office/drawing/2014/main" id="{CDE365EC-A62C-B647-AF01-8EAC55898DBA}"/>
                </a:ext>
              </a:extLst>
            </p:cNvPr>
            <p:cNvSpPr/>
            <p:nvPr/>
          </p:nvSpPr>
          <p:spPr>
            <a:xfrm>
              <a:off x="3290854" y="3597955"/>
              <a:ext cx="971541" cy="630717"/>
            </a:xfrm>
            <a:custGeom>
              <a:avLst/>
              <a:gdLst>
                <a:gd name="connsiteX0" fmla="*/ 0 w 4457907"/>
                <a:gd name="connsiteY0" fmla="*/ 844407 h 1393813"/>
                <a:gd name="connsiteX1" fmla="*/ 595269 w 4457907"/>
                <a:gd name="connsiteY1" fmla="*/ 10929 h 1393813"/>
                <a:gd name="connsiteX2" fmla="*/ 1666754 w 4457907"/>
                <a:gd name="connsiteY2" fmla="*/ 1373599 h 1393813"/>
                <a:gd name="connsiteX3" fmla="*/ 2764696 w 4457907"/>
                <a:gd name="connsiteY3" fmla="*/ 10929 h 1393813"/>
                <a:gd name="connsiteX4" fmla="*/ 3862637 w 4457907"/>
                <a:gd name="connsiteY4" fmla="*/ 1386829 h 1393813"/>
                <a:gd name="connsiteX5" fmla="*/ 4457907 w 4457907"/>
                <a:gd name="connsiteY5" fmla="*/ 579811 h 1393813"/>
                <a:gd name="connsiteX0" fmla="*/ 0 w 4457907"/>
                <a:gd name="connsiteY0" fmla="*/ 857806 h 1407212"/>
                <a:gd name="connsiteX1" fmla="*/ 647797 w 4457907"/>
                <a:gd name="connsiteY1" fmla="*/ 10663 h 1407212"/>
                <a:gd name="connsiteX2" fmla="*/ 1666754 w 4457907"/>
                <a:gd name="connsiteY2" fmla="*/ 1386998 h 1407212"/>
                <a:gd name="connsiteX3" fmla="*/ 2764696 w 4457907"/>
                <a:gd name="connsiteY3" fmla="*/ 24328 h 1407212"/>
                <a:gd name="connsiteX4" fmla="*/ 3862637 w 4457907"/>
                <a:gd name="connsiteY4" fmla="*/ 1400228 h 1407212"/>
                <a:gd name="connsiteX5" fmla="*/ 4457907 w 4457907"/>
                <a:gd name="connsiteY5" fmla="*/ 593210 h 1407212"/>
                <a:gd name="connsiteX0" fmla="*/ 0 w 4484170"/>
                <a:gd name="connsiteY0" fmla="*/ 819184 h 1409585"/>
                <a:gd name="connsiteX1" fmla="*/ 674060 w 4484170"/>
                <a:gd name="connsiteY1" fmla="*/ 13036 h 1409585"/>
                <a:gd name="connsiteX2" fmla="*/ 1693017 w 4484170"/>
                <a:gd name="connsiteY2" fmla="*/ 1389371 h 1409585"/>
                <a:gd name="connsiteX3" fmla="*/ 2790959 w 4484170"/>
                <a:gd name="connsiteY3" fmla="*/ 26701 h 1409585"/>
                <a:gd name="connsiteX4" fmla="*/ 3888900 w 4484170"/>
                <a:gd name="connsiteY4" fmla="*/ 1402601 h 1409585"/>
                <a:gd name="connsiteX5" fmla="*/ 4484170 w 4484170"/>
                <a:gd name="connsiteY5" fmla="*/ 595583 h 1409585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90959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409272"/>
                <a:gd name="connsiteX1" fmla="*/ 674060 w 4484170"/>
                <a:gd name="connsiteY1" fmla="*/ 12723 h 1409272"/>
                <a:gd name="connsiteX2" fmla="*/ 1693017 w 4484170"/>
                <a:gd name="connsiteY2" fmla="*/ 1389058 h 1409272"/>
                <a:gd name="connsiteX3" fmla="*/ 2725301 w 4484170"/>
                <a:gd name="connsiteY3" fmla="*/ 26388 h 1409272"/>
                <a:gd name="connsiteX4" fmla="*/ 3888900 w 4484170"/>
                <a:gd name="connsiteY4" fmla="*/ 1402288 h 1409272"/>
                <a:gd name="connsiteX5" fmla="*/ 4484170 w 4484170"/>
                <a:gd name="connsiteY5" fmla="*/ 595270 h 1409272"/>
                <a:gd name="connsiteX0" fmla="*/ 0 w 4484170"/>
                <a:gd name="connsiteY0" fmla="*/ 818871 h 1389059"/>
                <a:gd name="connsiteX1" fmla="*/ 674060 w 4484170"/>
                <a:gd name="connsiteY1" fmla="*/ 12723 h 1389059"/>
                <a:gd name="connsiteX2" fmla="*/ 1693017 w 4484170"/>
                <a:gd name="connsiteY2" fmla="*/ 1389058 h 1389059"/>
                <a:gd name="connsiteX3" fmla="*/ 2725301 w 4484170"/>
                <a:gd name="connsiteY3" fmla="*/ 26388 h 1389059"/>
                <a:gd name="connsiteX4" fmla="*/ 3744451 w 4484170"/>
                <a:gd name="connsiteY4" fmla="*/ 1374958 h 1389059"/>
                <a:gd name="connsiteX5" fmla="*/ 4484170 w 4484170"/>
                <a:gd name="connsiteY5" fmla="*/ 595270 h 1389059"/>
                <a:gd name="connsiteX0" fmla="*/ 0 w 4418512"/>
                <a:gd name="connsiteY0" fmla="*/ 818871 h 1389060"/>
                <a:gd name="connsiteX1" fmla="*/ 674060 w 4418512"/>
                <a:gd name="connsiteY1" fmla="*/ 12723 h 1389060"/>
                <a:gd name="connsiteX2" fmla="*/ 1693017 w 4418512"/>
                <a:gd name="connsiteY2" fmla="*/ 1389058 h 1389060"/>
                <a:gd name="connsiteX3" fmla="*/ 2725301 w 4418512"/>
                <a:gd name="connsiteY3" fmla="*/ 26388 h 1389060"/>
                <a:gd name="connsiteX4" fmla="*/ 3744451 w 4418512"/>
                <a:gd name="connsiteY4" fmla="*/ 1374958 h 1389060"/>
                <a:gd name="connsiteX5" fmla="*/ 4418512 w 4418512"/>
                <a:gd name="connsiteY5" fmla="*/ 554275 h 1389060"/>
                <a:gd name="connsiteX0" fmla="*/ 0 w 4418512"/>
                <a:gd name="connsiteY0" fmla="*/ 819816 h 1390006"/>
                <a:gd name="connsiteX1" fmla="*/ 674060 w 4418512"/>
                <a:gd name="connsiteY1" fmla="*/ 13668 h 1390006"/>
                <a:gd name="connsiteX2" fmla="*/ 1693017 w 4418512"/>
                <a:gd name="connsiteY2" fmla="*/ 1390003 h 1390006"/>
                <a:gd name="connsiteX3" fmla="*/ 2751565 w 4418512"/>
                <a:gd name="connsiteY3" fmla="*/ 3 h 1390006"/>
                <a:gd name="connsiteX4" fmla="*/ 3744451 w 4418512"/>
                <a:gd name="connsiteY4" fmla="*/ 1375903 h 1390006"/>
                <a:gd name="connsiteX5" fmla="*/ 4418512 w 4418512"/>
                <a:gd name="connsiteY5" fmla="*/ 555220 h 1390006"/>
                <a:gd name="connsiteX0" fmla="*/ 0 w 4418512"/>
                <a:gd name="connsiteY0" fmla="*/ 819814 h 1396059"/>
                <a:gd name="connsiteX1" fmla="*/ 674060 w 4418512"/>
                <a:gd name="connsiteY1" fmla="*/ 13666 h 1396059"/>
                <a:gd name="connsiteX2" fmla="*/ 1693017 w 4418512"/>
                <a:gd name="connsiteY2" fmla="*/ 1390001 h 1396059"/>
                <a:gd name="connsiteX3" fmla="*/ 2751565 w 4418512"/>
                <a:gd name="connsiteY3" fmla="*/ 1 h 1396059"/>
                <a:gd name="connsiteX4" fmla="*/ 3757584 w 4418512"/>
                <a:gd name="connsiteY4" fmla="*/ 1389565 h 1396059"/>
                <a:gd name="connsiteX5" fmla="*/ 4418512 w 4418512"/>
                <a:gd name="connsiteY5" fmla="*/ 555218 h 1396059"/>
                <a:gd name="connsiteX0" fmla="*/ 0 w 4326590"/>
                <a:gd name="connsiteY0" fmla="*/ 819814 h 1403209"/>
                <a:gd name="connsiteX1" fmla="*/ 674060 w 4326590"/>
                <a:gd name="connsiteY1" fmla="*/ 13666 h 1403209"/>
                <a:gd name="connsiteX2" fmla="*/ 1693017 w 4326590"/>
                <a:gd name="connsiteY2" fmla="*/ 1390001 h 1403209"/>
                <a:gd name="connsiteX3" fmla="*/ 2751565 w 4326590"/>
                <a:gd name="connsiteY3" fmla="*/ 1 h 1403209"/>
                <a:gd name="connsiteX4" fmla="*/ 3757584 w 4326590"/>
                <a:gd name="connsiteY4" fmla="*/ 1389565 h 1403209"/>
                <a:gd name="connsiteX5" fmla="*/ 4326590 w 4326590"/>
                <a:gd name="connsiteY5" fmla="*/ 746527 h 1403209"/>
                <a:gd name="connsiteX0" fmla="*/ 0 w 4431644"/>
                <a:gd name="connsiteY0" fmla="*/ 819814 h 1396452"/>
                <a:gd name="connsiteX1" fmla="*/ 674060 w 4431644"/>
                <a:gd name="connsiteY1" fmla="*/ 13666 h 1396452"/>
                <a:gd name="connsiteX2" fmla="*/ 1693017 w 4431644"/>
                <a:gd name="connsiteY2" fmla="*/ 1390001 h 1396452"/>
                <a:gd name="connsiteX3" fmla="*/ 2751565 w 4431644"/>
                <a:gd name="connsiteY3" fmla="*/ 1 h 1396452"/>
                <a:gd name="connsiteX4" fmla="*/ 3757584 w 4431644"/>
                <a:gd name="connsiteY4" fmla="*/ 1389565 h 1396452"/>
                <a:gd name="connsiteX5" fmla="*/ 4431644 w 4431644"/>
                <a:gd name="connsiteY5" fmla="*/ 568885 h 1396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431644" h="1396452">
                  <a:moveTo>
                    <a:pt x="0" y="819814"/>
                  </a:moveTo>
                  <a:cubicBezTo>
                    <a:pt x="211265" y="372640"/>
                    <a:pt x="391891" y="-81365"/>
                    <a:pt x="674060" y="13666"/>
                  </a:cubicBezTo>
                  <a:cubicBezTo>
                    <a:pt x="956230" y="108697"/>
                    <a:pt x="1346766" y="1392278"/>
                    <a:pt x="1693017" y="1390001"/>
                  </a:cubicBezTo>
                  <a:cubicBezTo>
                    <a:pt x="2039268" y="1387724"/>
                    <a:pt x="2407471" y="74"/>
                    <a:pt x="2751565" y="1"/>
                  </a:cubicBezTo>
                  <a:cubicBezTo>
                    <a:pt x="3095659" y="-72"/>
                    <a:pt x="3477571" y="1294751"/>
                    <a:pt x="3757584" y="1389565"/>
                  </a:cubicBezTo>
                  <a:cubicBezTo>
                    <a:pt x="4037597" y="1484379"/>
                    <a:pt x="4431644" y="568885"/>
                    <a:pt x="4431644" y="568885"/>
                  </a:cubicBezTo>
                </a:path>
              </a:pathLst>
            </a:custGeom>
            <a:ln w="19050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cxnSp>
        <p:nvCxnSpPr>
          <p:cNvPr id="184" name="Straight Connector 183">
            <a:extLst>
              <a:ext uri="{FF2B5EF4-FFF2-40B4-BE49-F238E27FC236}">
                <a16:creationId xmlns:a16="http://schemas.microsoft.com/office/drawing/2014/main" id="{0A961C51-4E83-9744-9107-ECC14B3A862F}"/>
              </a:ext>
            </a:extLst>
          </p:cNvPr>
          <p:cNvCxnSpPr/>
          <p:nvPr/>
        </p:nvCxnSpPr>
        <p:spPr>
          <a:xfrm>
            <a:off x="4332657" y="4956039"/>
            <a:ext cx="246752" cy="0"/>
          </a:xfrm>
          <a:prstGeom prst="line">
            <a:avLst/>
          </a:prstGeom>
          <a:ln w="28575" cmpd="sng">
            <a:solidFill>
              <a:srgbClr val="000000"/>
            </a:solidFill>
            <a:prstDash val="solid"/>
            <a:headEnd type="none"/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5" name="TextBox 184">
            <a:extLst>
              <a:ext uri="{FF2B5EF4-FFF2-40B4-BE49-F238E27FC236}">
                <a16:creationId xmlns:a16="http://schemas.microsoft.com/office/drawing/2014/main" id="{BA3C6CAE-D834-7743-8B2E-DCDC9C74E50D}"/>
              </a:ext>
            </a:extLst>
          </p:cNvPr>
          <p:cNvSpPr txBox="1"/>
          <p:nvPr/>
        </p:nvSpPr>
        <p:spPr>
          <a:xfrm>
            <a:off x="992951" y="5273803"/>
            <a:ext cx="1916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charset="0"/>
                <a:ea typeface="Lucida Bright" charset="0"/>
                <a:cs typeface="Lucida Bright" charset="0"/>
              </a:rPr>
              <a:t>Sensor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48980B69-7662-4248-8B3A-83C3569A5F5E}"/>
              </a:ext>
            </a:extLst>
          </p:cNvPr>
          <p:cNvSpPr txBox="1"/>
          <p:nvPr/>
        </p:nvSpPr>
        <p:spPr>
          <a:xfrm>
            <a:off x="2529308" y="3134742"/>
            <a:ext cx="47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elvetica Neue"/>
                <a:ea typeface="+mn-ea"/>
                <a:cs typeface="Helvetica Neue"/>
              </a:rPr>
              <a:t>Frequency spectrum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8783D53E-4F2C-D840-93FE-1FB6852C27D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Anti-aliasing filter</a:t>
            </a:r>
          </a:p>
        </p:txBody>
      </p:sp>
    </p:spTree>
    <p:extLst>
      <p:ext uri="{BB962C8B-B14F-4D97-AF65-F5344CB8AC3E}">
        <p14:creationId xmlns:p14="http://schemas.microsoft.com/office/powerpoint/2010/main" val="2530096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B120F88-7E38-DB4C-A68E-F0F14C26D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7517"/>
          <a:stretch/>
        </p:blipFill>
        <p:spPr>
          <a:xfrm>
            <a:off x="936999" y="1042147"/>
            <a:ext cx="13569050" cy="396688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7BAA94-F844-D440-9788-191F76B1C115}"/>
              </a:ext>
            </a:extLst>
          </p:cNvPr>
          <p:cNvCxnSpPr>
            <a:cxnSpLocks/>
          </p:cNvCxnSpPr>
          <p:nvPr/>
        </p:nvCxnSpPr>
        <p:spPr>
          <a:xfrm>
            <a:off x="3953435" y="1909482"/>
            <a:ext cx="0" cy="1156447"/>
          </a:xfrm>
          <a:prstGeom prst="line">
            <a:avLst/>
          </a:prstGeom>
          <a:ln w="34925">
            <a:solidFill>
              <a:schemeClr val="bg1">
                <a:lumMod val="50000"/>
              </a:schemeClr>
            </a:solidFill>
            <a:prstDash val="solid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8D6334D-42A9-3D49-89DF-8B490C236BAD}"/>
              </a:ext>
            </a:extLst>
          </p:cNvPr>
          <p:cNvSpPr txBox="1"/>
          <p:nvPr/>
        </p:nvSpPr>
        <p:spPr>
          <a:xfrm>
            <a:off x="3200400" y="2649071"/>
            <a:ext cx="430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𝚹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/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cos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B4227BB-AE1F-CD42-8941-3DE162EE74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1441" y="3430300"/>
                <a:ext cx="940386" cy="369332"/>
              </a:xfrm>
              <a:prstGeom prst="rect">
                <a:avLst/>
              </a:prstGeom>
              <a:blipFill>
                <a:blip r:embed="rId3"/>
                <a:stretch>
                  <a:fillRect l="-2667" t="-3333" r="-10667" b="-3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9D7356B3-CEAD-E74A-AEBD-3F64EF9B9C54}"/>
              </a:ext>
            </a:extLst>
          </p:cNvPr>
          <p:cNvSpPr txBox="1"/>
          <p:nvPr/>
        </p:nvSpPr>
        <p:spPr>
          <a:xfrm>
            <a:off x="3124731" y="2145267"/>
            <a:ext cx="3401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/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kumimoji="0" lang="en-US" sz="2400" b="0" i="0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sin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⁡(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77191FFA-BF56-1A44-98EF-92B0925C90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2177150" y="2370152"/>
                <a:ext cx="897105" cy="369332"/>
              </a:xfrm>
              <a:prstGeom prst="rect">
                <a:avLst/>
              </a:prstGeom>
              <a:blipFill>
                <a:blip r:embed="rId4"/>
                <a:stretch>
                  <a:fillRect l="-6897" t="-11268" r="-37931" b="-704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F088280-9FFA-334A-A48C-5C6D8082BED8}"/>
              </a:ext>
            </a:extLst>
          </p:cNvPr>
          <p:cNvCxnSpPr>
            <a:cxnSpLocks/>
          </p:cNvCxnSpPr>
          <p:nvPr/>
        </p:nvCxnSpPr>
        <p:spPr>
          <a:xfrm flipV="1">
            <a:off x="2951441" y="1909482"/>
            <a:ext cx="0" cy="1140598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9CB835A-907F-6545-93AF-776D83609242}"/>
              </a:ext>
            </a:extLst>
          </p:cNvPr>
          <p:cNvCxnSpPr>
            <a:cxnSpLocks/>
          </p:cNvCxnSpPr>
          <p:nvPr/>
        </p:nvCxnSpPr>
        <p:spPr>
          <a:xfrm>
            <a:off x="2951441" y="3202480"/>
            <a:ext cx="1001994" cy="0"/>
          </a:xfrm>
          <a:prstGeom prst="line">
            <a:avLst/>
          </a:prstGeom>
          <a:ln w="53975">
            <a:prstDash val="sysDot"/>
            <a:headEnd type="arrow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8AEB9A30-CA97-D144-875F-56B615FB3F77}"/>
              </a:ext>
            </a:extLst>
          </p:cNvPr>
          <p:cNvGrpSpPr/>
          <p:nvPr/>
        </p:nvGrpSpPr>
        <p:grpSpPr>
          <a:xfrm>
            <a:off x="367365" y="5319177"/>
            <a:ext cx="6406721" cy="977638"/>
            <a:chOff x="367365" y="5319177"/>
            <a:chExt cx="6406721" cy="97763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/>
                <p:nvPr/>
              </p:nvSpPr>
              <p:spPr>
                <a:xfrm>
                  <a:off x="367365" y="5319177"/>
                  <a:ext cx="2742481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𝑐𝑦𝑐𝑙𝑒𝑠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𝑠𝑒𝑐𝑜𝑛𝑑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36B80930-C95F-3940-8B2F-12E2C775A2B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7365" y="5319177"/>
                  <a:ext cx="2742481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226" t="-3333" r="-1843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/>
                <p:nvPr/>
              </p:nvSpPr>
              <p:spPr>
                <a:xfrm>
                  <a:off x="373272" y="5927483"/>
                  <a:ext cx="2751459" cy="369332"/>
                </a:xfrm>
                <a:prstGeom prst="rect">
                  <a:avLst/>
                </a:prstGeom>
                <a:solidFill>
                  <a:schemeClr val="accent5">
                    <a:lumMod val="50000"/>
                  </a:schemeClr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𝑎𝑛𝑔𝑙𝑒𝑠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𝑝𝑒𝑟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𝑐𝑦𝑐𝑙𝑒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281ADDA4-C4E0-A54D-8F94-625ED2A523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3272" y="5927483"/>
                  <a:ext cx="2751459" cy="369332"/>
                </a:xfrm>
                <a:prstGeom prst="rect">
                  <a:avLst/>
                </a:prstGeom>
                <a:blipFill>
                  <a:blip r:embed="rId6"/>
                  <a:stretch>
                    <a:fillRect l="-1835" t="-6667" r="-2752" b="-366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/>
                <p:nvPr/>
              </p:nvSpPr>
              <p:spPr>
                <a:xfrm>
                  <a:off x="5034827" y="5681261"/>
                  <a:ext cx="1739259" cy="4924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𝜃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=2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3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𝑓𝑡</m:t>
                        </m:r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2F9C8195-23FC-9749-B546-811C612931F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4827" y="5681261"/>
                  <a:ext cx="1739259" cy="492443"/>
                </a:xfrm>
                <a:prstGeom prst="rect">
                  <a:avLst/>
                </a:prstGeom>
                <a:blipFill>
                  <a:blip r:embed="rId7"/>
                  <a:stretch>
                    <a:fillRect l="-5109" r="-6569" b="-3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</p:spTree>
    <p:extLst>
      <p:ext uri="{BB962C8B-B14F-4D97-AF65-F5344CB8AC3E}">
        <p14:creationId xmlns:p14="http://schemas.microsoft.com/office/powerpoint/2010/main" val="1326012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9667870A-12D4-075D-2B73-274117ABBC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9AF932C-48F7-B7F9-E01D-26D4A3402DC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53" b="69274"/>
          <a:stretch/>
        </p:blipFill>
        <p:spPr>
          <a:xfrm>
            <a:off x="0" y="831274"/>
            <a:ext cx="7714764" cy="9689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92127FD-509B-8CA1-944C-6A3842B0F9B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727" r="50182" b="61665"/>
          <a:stretch/>
        </p:blipFill>
        <p:spPr>
          <a:xfrm>
            <a:off x="1" y="1800226"/>
            <a:ext cx="3843338" cy="840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ED48E9C-04E5-B647-3747-47D6F015CD3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865" r="48330" b="54526"/>
          <a:stretch/>
        </p:blipFill>
        <p:spPr>
          <a:xfrm>
            <a:off x="0" y="2588637"/>
            <a:ext cx="3986213" cy="840363"/>
          </a:xfrm>
          <a:prstGeom prst="rect">
            <a:avLst/>
          </a:prstGeom>
        </p:spPr>
      </p:pic>
      <p:pic>
        <p:nvPicPr>
          <p:cNvPr id="6" name="Picture 5" descr="A whiteboard with mathematical equations&#10;&#10;Description automatically generated">
            <a:extLst>
              <a:ext uri="{FF2B5EF4-FFF2-40B4-BE49-F238E27FC236}">
                <a16:creationId xmlns:a16="http://schemas.microsoft.com/office/drawing/2014/main" id="{A795BC7A-0119-582E-7D13-778680715B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85" t="65000" r="26736" b="20871"/>
          <a:stretch/>
        </p:blipFill>
        <p:spPr>
          <a:xfrm>
            <a:off x="2504628" y="3429000"/>
            <a:ext cx="2705508" cy="9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64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CCF12-E433-08B1-A6CB-ED26C55CC1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5ABB4F-4EE3-FB19-E09F-5F3D450B2C1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53" b="51811"/>
          <a:stretch/>
        </p:blipFill>
        <p:spPr>
          <a:xfrm>
            <a:off x="0" y="1212807"/>
            <a:ext cx="9334864" cy="3506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34E2F78-A8CA-605D-0407-C13F11EDD6D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Projections on sinusoids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AB1E422-C22B-8462-2D2A-5016DC6DAEC0}"/>
              </a:ext>
            </a:extLst>
          </p:cNvPr>
          <p:cNvSpPr/>
          <p:nvPr/>
        </p:nvSpPr>
        <p:spPr>
          <a:xfrm>
            <a:off x="4572000" y="2443163"/>
            <a:ext cx="4143375" cy="871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06B6FE8-6FFD-ADF1-700A-0F54B8DCF5F2}"/>
              </a:ext>
            </a:extLst>
          </p:cNvPr>
          <p:cNvSpPr/>
          <p:nvPr/>
        </p:nvSpPr>
        <p:spPr>
          <a:xfrm>
            <a:off x="4881744" y="3314700"/>
            <a:ext cx="4143375" cy="8715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348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7E4D05-D198-795D-86F6-03E422ADB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95E423F-3B50-F489-7B66-2A420686B36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953" b="51811"/>
          <a:stretch/>
        </p:blipFill>
        <p:spPr>
          <a:xfrm>
            <a:off x="0" y="1212807"/>
            <a:ext cx="9334864" cy="350629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AD8C25B-06B3-2C48-83C8-FCC8F70C7BE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Projections on sinusoids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782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A75C30-AE56-4148-8E29-C18E167895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6063" y="943583"/>
            <a:ext cx="6159500" cy="41148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03162D-54DF-224E-90FC-BA0DD2B16A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CF95FF-5AD3-E2EE-F28E-8446F6D4FE7B}"/>
                  </a:ext>
                </a:extLst>
              </p:cNvPr>
              <p:cNvSpPr txBox="1"/>
              <p:nvPr/>
            </p:nvSpPr>
            <p:spPr>
              <a:xfrm>
                <a:off x="436619" y="5983890"/>
                <a:ext cx="2092561" cy="6881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94CF95FF-5AD3-E2EE-F28E-8446F6D4FE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619" y="5983890"/>
                <a:ext cx="2092561" cy="688137"/>
              </a:xfrm>
              <a:prstGeom prst="rect">
                <a:avLst/>
              </a:prstGeom>
              <a:blipFill>
                <a:blip r:embed="rId3"/>
                <a:stretch>
                  <a:fillRect l="-7229" r="-4819" b="-32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F3E44735-B5D1-86E7-D503-6AF72D939607}"/>
              </a:ext>
            </a:extLst>
          </p:cNvPr>
          <p:cNvGrpSpPr/>
          <p:nvPr/>
        </p:nvGrpSpPr>
        <p:grpSpPr>
          <a:xfrm>
            <a:off x="232248" y="4345414"/>
            <a:ext cx="3113548" cy="1569003"/>
            <a:chOff x="3170520" y="1446455"/>
            <a:chExt cx="3113548" cy="1569003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CC469AA-1F02-65DE-7175-9733BA2C9FBD}"/>
                </a:ext>
              </a:extLst>
            </p:cNvPr>
            <p:cNvSpPr txBox="1"/>
            <p:nvPr/>
          </p:nvSpPr>
          <p:spPr>
            <a:xfrm>
              <a:off x="4027252" y="1446455"/>
              <a:ext cx="225681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C00000"/>
                  </a:solidFill>
                </a:rPr>
                <a:t>Imaginary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5C43E473-98E2-3E88-D7ED-3175B33DC496}"/>
                </a:ext>
              </a:extLst>
            </p:cNvPr>
            <p:cNvSpPr/>
            <p:nvPr/>
          </p:nvSpPr>
          <p:spPr>
            <a:xfrm rot="9235758">
              <a:off x="3170520" y="1916584"/>
              <a:ext cx="1063276" cy="1098874"/>
            </a:xfrm>
            <a:custGeom>
              <a:avLst/>
              <a:gdLst>
                <a:gd name="connsiteX0" fmla="*/ 0 w 511691"/>
                <a:gd name="connsiteY0" fmla="*/ 596348 h 602341"/>
                <a:gd name="connsiteX1" fmla="*/ 477078 w 511691"/>
                <a:gd name="connsiteY1" fmla="*/ 516835 h 602341"/>
                <a:gd name="connsiteX2" fmla="*/ 437322 w 511691"/>
                <a:gd name="connsiteY2" fmla="*/ 0 h 602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11691" h="602341">
                  <a:moveTo>
                    <a:pt x="0" y="596348"/>
                  </a:moveTo>
                  <a:cubicBezTo>
                    <a:pt x="202095" y="606287"/>
                    <a:pt x="404191" y="616226"/>
                    <a:pt x="477078" y="516835"/>
                  </a:cubicBezTo>
                  <a:cubicBezTo>
                    <a:pt x="549965" y="417444"/>
                    <a:pt x="493643" y="208722"/>
                    <a:pt x="437322" y="0"/>
                  </a:cubicBezTo>
                </a:path>
              </a:pathLst>
            </a:custGeom>
            <a:noFill/>
            <a:ln w="34925">
              <a:solidFill>
                <a:srgbClr val="C00000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4658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DC85A-BB41-8848-A3BB-A9096C60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11" y="661923"/>
            <a:ext cx="5824976" cy="623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2527D-070C-1E44-A007-9D94E7BA9F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85C3AFA-775D-4F42-9086-693A752BB1CC}"/>
              </a:ext>
            </a:extLst>
          </p:cNvPr>
          <p:cNvSpPr/>
          <p:nvPr/>
        </p:nvSpPr>
        <p:spPr>
          <a:xfrm>
            <a:off x="4858603" y="1255594"/>
            <a:ext cx="641445" cy="4094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DFAD680-416C-5340-B3EC-60B9E0C30DCE}"/>
              </a:ext>
            </a:extLst>
          </p:cNvPr>
          <p:cNvSpPr/>
          <p:nvPr/>
        </p:nvSpPr>
        <p:spPr>
          <a:xfrm>
            <a:off x="4940504" y="1692318"/>
            <a:ext cx="122830" cy="122830"/>
          </a:xfrm>
          <a:prstGeom prst="ellipse">
            <a:avLst/>
          </a:prstGeom>
          <a:solidFill>
            <a:srgbClr val="FF00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6A22A4-BF76-017B-23D0-2FA84C51D48E}"/>
              </a:ext>
            </a:extLst>
          </p:cNvPr>
          <p:cNvSpPr txBox="1"/>
          <p:nvPr/>
        </p:nvSpPr>
        <p:spPr>
          <a:xfrm>
            <a:off x="6428468" y="1340976"/>
            <a:ext cx="2455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349F21-36AC-F81A-313D-707D9560E378}"/>
              </a:ext>
            </a:extLst>
          </p:cNvPr>
          <p:cNvSpPr txBox="1"/>
          <p:nvPr/>
        </p:nvSpPr>
        <p:spPr>
          <a:xfrm>
            <a:off x="3802584" y="1140921"/>
            <a:ext cx="245580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37688366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BB384D-8470-4540-8B8E-0273C884453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138432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803C2-B9F2-E24D-82E9-3C8AC1B5EC1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79287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board with math equations&#10;&#10;Description automatically generated">
            <a:extLst>
              <a:ext uri="{FF2B5EF4-FFF2-40B4-BE49-F238E27FC236}">
                <a16:creationId xmlns:a16="http://schemas.microsoft.com/office/drawing/2014/main" id="{B141A655-896B-D482-B92C-438115D3B4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3" b="62045"/>
          <a:stretch/>
        </p:blipFill>
        <p:spPr>
          <a:xfrm>
            <a:off x="418706" y="905350"/>
            <a:ext cx="7020714" cy="2200229"/>
          </a:xfrm>
          <a:prstGeom prst="rect">
            <a:avLst/>
          </a:prstGeom>
        </p:spPr>
      </p:pic>
      <p:pic>
        <p:nvPicPr>
          <p:cNvPr id="4" name="Picture 3" descr="A close-up of a whiteboard with math equations&#10;&#10;Description automatically generated">
            <a:extLst>
              <a:ext uri="{FF2B5EF4-FFF2-40B4-BE49-F238E27FC236}">
                <a16:creationId xmlns:a16="http://schemas.microsoft.com/office/drawing/2014/main" id="{7DAF67E0-7E20-ED90-E16B-5BAF1D031FF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8644" b="36391"/>
          <a:stretch/>
        </p:blipFill>
        <p:spPr>
          <a:xfrm>
            <a:off x="0" y="3429000"/>
            <a:ext cx="8495064" cy="3033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0606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6" y="3845300"/>
            <a:ext cx="11109942" cy="74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6322147" y="3750108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135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E163A0A-6B2B-FD44-BEB7-86156AD1D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469" y="1310741"/>
            <a:ext cx="11581956" cy="11463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CD5825B-CF08-844C-9B60-DC0630B743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3469" y="2656054"/>
            <a:ext cx="13242094" cy="10540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A377B6-7A45-AA4C-A70A-E019314053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386" y="3845300"/>
            <a:ext cx="11109942" cy="74864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E284D97-CFE6-294D-BF94-80CDEE4FA068}"/>
              </a:ext>
            </a:extLst>
          </p:cNvPr>
          <p:cNvSpPr txBox="1"/>
          <p:nvPr/>
        </p:nvSpPr>
        <p:spPr>
          <a:xfrm>
            <a:off x="6322147" y="1449355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6AE583-3BFC-5C46-8404-E4954000B766}"/>
              </a:ext>
            </a:extLst>
          </p:cNvPr>
          <p:cNvSpPr txBox="1"/>
          <p:nvPr/>
        </p:nvSpPr>
        <p:spPr>
          <a:xfrm>
            <a:off x="7125578" y="2712003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FDEA529-B8EB-E846-ACA3-EB2A6232A621}"/>
              </a:ext>
            </a:extLst>
          </p:cNvPr>
          <p:cNvSpPr txBox="1"/>
          <p:nvPr/>
        </p:nvSpPr>
        <p:spPr>
          <a:xfrm>
            <a:off x="6322147" y="3750108"/>
            <a:ext cx="3329904" cy="9421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no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3A53471-974B-6443-BE5E-47A487BD1509}"/>
              </a:ext>
            </a:extLst>
          </p:cNvPr>
          <p:cNvCxnSpPr>
            <a:cxnSpLocks/>
          </p:cNvCxnSpPr>
          <p:nvPr/>
        </p:nvCxnSpPr>
        <p:spPr>
          <a:xfrm flipH="1">
            <a:off x="1225685" y="4455335"/>
            <a:ext cx="447472" cy="679342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5652E0-BBFD-B44E-9D9F-2E81D5DE6F64}"/>
              </a:ext>
            </a:extLst>
          </p:cNvPr>
          <p:cNvCxnSpPr>
            <a:cxnSpLocks/>
          </p:cNvCxnSpPr>
          <p:nvPr/>
        </p:nvCxnSpPr>
        <p:spPr>
          <a:xfrm flipH="1">
            <a:off x="1375272" y="4593949"/>
            <a:ext cx="2411598" cy="610035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915BAF9-3005-A041-A1F0-9A329CA0BDD8}"/>
              </a:ext>
            </a:extLst>
          </p:cNvPr>
          <p:cNvCxnSpPr>
            <a:cxnSpLocks/>
          </p:cNvCxnSpPr>
          <p:nvPr/>
        </p:nvCxnSpPr>
        <p:spPr>
          <a:xfrm flipH="1">
            <a:off x="1673157" y="4386028"/>
            <a:ext cx="5452421" cy="975126"/>
          </a:xfrm>
          <a:prstGeom prst="line">
            <a:avLst/>
          </a:prstGeom>
          <a:noFill/>
          <a:ln w="38100" cmpd="sng">
            <a:solidFill>
              <a:schemeClr val="accent5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F4AA9DD-D2E4-BA4B-AC95-12ADFB852367}"/>
              </a:ext>
            </a:extLst>
          </p:cNvPr>
          <p:cNvCxnSpPr>
            <a:cxnSpLocks/>
          </p:cNvCxnSpPr>
          <p:nvPr/>
        </p:nvCxnSpPr>
        <p:spPr>
          <a:xfrm>
            <a:off x="2953750" y="4487294"/>
            <a:ext cx="2087803" cy="855304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01AD4D8-AE62-1747-8880-2B0240BFBD63}"/>
              </a:ext>
            </a:extLst>
          </p:cNvPr>
          <p:cNvCxnSpPr>
            <a:cxnSpLocks/>
          </p:cNvCxnSpPr>
          <p:nvPr/>
        </p:nvCxnSpPr>
        <p:spPr>
          <a:xfrm flipH="1">
            <a:off x="5313529" y="4505968"/>
            <a:ext cx="227930" cy="836630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FA67D91-D792-0843-B5BE-33E970FA45BA}"/>
              </a:ext>
            </a:extLst>
          </p:cNvPr>
          <p:cNvCxnSpPr>
            <a:cxnSpLocks/>
          </p:cNvCxnSpPr>
          <p:nvPr/>
        </p:nvCxnSpPr>
        <p:spPr>
          <a:xfrm flipH="1">
            <a:off x="5562315" y="4395022"/>
            <a:ext cx="2504299" cy="1005465"/>
          </a:xfrm>
          <a:prstGeom prst="line">
            <a:avLst/>
          </a:prstGeom>
          <a:noFill/>
          <a:ln w="38100" cmpd="sng">
            <a:solidFill>
              <a:srgbClr val="C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/>
              <p:nvPr/>
            </p:nvSpPr>
            <p:spPr>
              <a:xfrm>
                <a:off x="391678" y="5260120"/>
                <a:ext cx="129638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chemeClr val="accent5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BA27F03-D9C6-C943-AFEE-853582C7DC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1678" y="5260120"/>
                <a:ext cx="1296381" cy="492443"/>
              </a:xfrm>
              <a:prstGeom prst="rect">
                <a:avLst/>
              </a:prstGeom>
              <a:blipFill>
                <a:blip r:embed="rId5"/>
                <a:stretch>
                  <a:fillRect l="-2913" b="-1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/>
              <p:nvPr/>
            </p:nvSpPr>
            <p:spPr>
              <a:xfrm>
                <a:off x="4672937" y="5421759"/>
                <a:ext cx="149752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32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∅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1395D0D4-C05E-CB4B-974F-31F09A6A8F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937" y="5421759"/>
                <a:ext cx="1497526" cy="492443"/>
              </a:xfrm>
              <a:prstGeom prst="rect">
                <a:avLst/>
              </a:prstGeom>
              <a:blipFill>
                <a:blip r:embed="rId6"/>
                <a:stretch>
                  <a:fillRect l="-7563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1B32B19-D715-4449-8ED0-583E6B8510A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0F7D2-4F58-0D2F-E58A-4673D4B386B2}"/>
              </a:ext>
            </a:extLst>
          </p:cNvPr>
          <p:cNvSpPr txBox="1"/>
          <p:nvPr/>
        </p:nvSpPr>
        <p:spPr>
          <a:xfrm>
            <a:off x="1449421" y="6242275"/>
            <a:ext cx="62057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Euler’s formula</a:t>
            </a:r>
          </a:p>
        </p:txBody>
      </p:sp>
    </p:spTree>
    <p:extLst>
      <p:ext uri="{BB962C8B-B14F-4D97-AF65-F5344CB8AC3E}">
        <p14:creationId xmlns:p14="http://schemas.microsoft.com/office/powerpoint/2010/main" val="182738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0DC85A-BB41-8848-A3BB-A9096C603B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511" y="661923"/>
            <a:ext cx="5824976" cy="62345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32527D-070C-1E44-A007-9D94E7BA9F3B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Complex numbers and Natural exponential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F03FDB3-1473-FC41-92C3-27EB1853AE3C}"/>
              </a:ext>
            </a:extLst>
          </p:cNvPr>
          <p:cNvSpPr/>
          <p:nvPr/>
        </p:nvSpPr>
        <p:spPr>
          <a:xfrm>
            <a:off x="4940504" y="1692318"/>
            <a:ext cx="122830" cy="122830"/>
          </a:xfrm>
          <a:prstGeom prst="ellipse">
            <a:avLst/>
          </a:prstGeom>
          <a:solidFill>
            <a:srgbClr val="FF0000"/>
          </a:solidFill>
          <a:ln>
            <a:solidFill>
              <a:srgbClr val="9411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D5611F-A544-5A9F-763E-28523C154AFC}"/>
                  </a:ext>
                </a:extLst>
              </p:cNvPr>
              <p:cNvSpPr txBox="1"/>
              <p:nvPr/>
            </p:nvSpPr>
            <p:spPr>
              <a:xfrm>
                <a:off x="4751559" y="1306956"/>
                <a:ext cx="2732928" cy="38536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sup>
                      </m:sSup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∅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AFD5611F-A544-5A9F-763E-28523C154A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1559" y="1306956"/>
                <a:ext cx="2732928" cy="385362"/>
              </a:xfrm>
              <a:prstGeom prst="rect">
                <a:avLst/>
              </a:prstGeom>
              <a:blipFill>
                <a:blip r:embed="rId3"/>
                <a:stretch>
                  <a:fillRect l="-461" t="-3125" r="-2765" b="-34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93120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15732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3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5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7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86547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AE1D9D8-5332-3340-81C8-5132A05EE9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707" b="29483"/>
          <a:stretch/>
        </p:blipFill>
        <p:spPr>
          <a:xfrm>
            <a:off x="5178664" y="3321990"/>
            <a:ext cx="3590517" cy="1659563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52" y="4800660"/>
                <a:ext cx="3185231" cy="492443"/>
              </a:xfrm>
              <a:prstGeom prst="rect">
                <a:avLst/>
              </a:prstGeom>
              <a:blipFill>
                <a:blip r:embed="rId3"/>
                <a:stretch>
                  <a:fillRect l="-1190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/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FECB032C-A52D-664A-95B0-48AA9E1FF2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1310" y="4680488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1111" r="-74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00FBC505-5735-B44B-9EB3-B50742966A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21859" y="584775"/>
            <a:ext cx="9144000" cy="26712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2883" y="4789428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9375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/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A226378-5809-4443-952E-9DA736E7D5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4800660"/>
                <a:ext cx="399148" cy="492443"/>
              </a:xfrm>
              <a:prstGeom prst="rect">
                <a:avLst/>
              </a:prstGeom>
              <a:blipFill>
                <a:blip r:embed="rId7"/>
                <a:stretch>
                  <a:fillRect l="-9677" r="-96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7200" b="0" i="1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7200" b="0" i="1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7200" b="0" i="0" baseline="30000" smtClean="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7200" i="0" baseline="30000">
                          <a:solidFill>
                            <a:schemeClr val="accent2">
                              <a:lumMod val="7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7200" b="0" u="none" strike="noStrike" kern="1200" cap="none" spc="0" normalizeH="0" baseline="30000" noProof="0" dirty="0">
                  <a:ln>
                    <a:noFill/>
                  </a:ln>
                  <a:solidFill>
                    <a:schemeClr val="accent2">
                      <a:lumMod val="75000"/>
                    </a:schemeClr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7102" y="4439941"/>
                <a:ext cx="2077235" cy="1082476"/>
              </a:xfrm>
              <a:prstGeom prst="rect">
                <a:avLst/>
              </a:prstGeom>
              <a:blipFill>
                <a:blip r:embed="rId8"/>
                <a:stretch>
                  <a:fillRect l="-6707" t="-29070" r="-6707" b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A1CB9536-42FA-4741-B89B-E26F45BE6B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29494" y="4362624"/>
            <a:ext cx="1049586" cy="104958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9A449EA-E40B-614E-A6F0-29A758D52F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4829103" y="4362624"/>
            <a:ext cx="1049586" cy="1049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470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04AE22-ABF2-5D45-AA87-877B38C805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61" y="1770836"/>
            <a:ext cx="7102879" cy="331632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/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9F71D64-C132-AD42-99F1-597DC1D600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9453" y="877114"/>
                <a:ext cx="1153329" cy="601383"/>
              </a:xfrm>
              <a:prstGeom prst="rect">
                <a:avLst/>
              </a:prstGeom>
              <a:blipFill>
                <a:blip r:embed="rId3"/>
                <a:stretch>
                  <a:fillRect l="-6593" t="-27083" r="-65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eform 5">
            <a:extLst>
              <a:ext uri="{FF2B5EF4-FFF2-40B4-BE49-F238E27FC236}">
                <a16:creationId xmlns:a16="http://schemas.microsoft.com/office/drawing/2014/main" id="{E1FAC5E7-18AB-CC4E-AFEB-D681457470C2}"/>
              </a:ext>
            </a:extLst>
          </p:cNvPr>
          <p:cNvSpPr/>
          <p:nvPr/>
        </p:nvSpPr>
        <p:spPr>
          <a:xfrm>
            <a:off x="2023353" y="1108953"/>
            <a:ext cx="666166" cy="1070043"/>
          </a:xfrm>
          <a:custGeom>
            <a:avLst/>
            <a:gdLst>
              <a:gd name="connsiteX0" fmla="*/ 0 w 666166"/>
              <a:gd name="connsiteY0" fmla="*/ 0 h 1070043"/>
              <a:gd name="connsiteX1" fmla="*/ 622570 w 666166"/>
              <a:gd name="connsiteY1" fmla="*/ 291830 h 1070043"/>
              <a:gd name="connsiteX2" fmla="*/ 564204 w 666166"/>
              <a:gd name="connsiteY2" fmla="*/ 1070043 h 1070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66166" h="1070043">
                <a:moveTo>
                  <a:pt x="0" y="0"/>
                </a:moveTo>
                <a:cubicBezTo>
                  <a:pt x="264268" y="56745"/>
                  <a:pt x="528536" y="113490"/>
                  <a:pt x="622570" y="291830"/>
                </a:cubicBezTo>
                <a:cubicBezTo>
                  <a:pt x="716604" y="470171"/>
                  <a:pt x="640404" y="770107"/>
                  <a:pt x="564204" y="1070043"/>
                </a:cubicBezTo>
              </a:path>
            </a:pathLst>
          </a:custGeom>
          <a:noFill/>
          <a:ln w="31750">
            <a:solidFill>
              <a:srgbClr val="C00000"/>
            </a:solidFill>
            <a:tailEnd type="arrow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6283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A2027-F59E-BF49-B314-6212DDEFB02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783834-1C4E-D145-8E9C-970EE20D3E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92" y="1597484"/>
            <a:ext cx="8199985" cy="36630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7C12D95F-7B49-6348-8BA2-3790CE72E67F}"/>
              </a:ext>
            </a:extLst>
          </p:cNvPr>
          <p:cNvGrpSpPr/>
          <p:nvPr/>
        </p:nvGrpSpPr>
        <p:grpSpPr>
          <a:xfrm>
            <a:off x="4462263" y="1711620"/>
            <a:ext cx="3566396" cy="2833378"/>
            <a:chOff x="4890279" y="1711620"/>
            <a:chExt cx="3566396" cy="283337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/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6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5" name="TextBox 4">
                  <a:extLst>
                    <a:ext uri="{FF2B5EF4-FFF2-40B4-BE49-F238E27FC236}">
                      <a16:creationId xmlns:a16="http://schemas.microsoft.com/office/drawing/2014/main" id="{61F3BFAB-BDC2-0844-8C1E-2BC20D79CC2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890279" y="1711620"/>
                  <a:ext cx="1153329" cy="601383"/>
                </a:xfrm>
                <a:prstGeom prst="rect">
                  <a:avLst/>
                </a:prstGeom>
                <a:blipFill>
                  <a:blip r:embed="rId3"/>
                  <a:stretch>
                    <a:fillRect l="-5435" t="-29167" r="-6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CCD6DCC-BF7A-C443-B2DF-1A7A1E043055}"/>
                </a:ext>
              </a:extLst>
            </p:cNvPr>
            <p:cNvCxnSpPr>
              <a:cxnSpLocks/>
            </p:cNvCxnSpPr>
            <p:nvPr/>
          </p:nvCxnSpPr>
          <p:spPr>
            <a:xfrm>
              <a:off x="5466943" y="2819358"/>
              <a:ext cx="2989732" cy="1725640"/>
            </a:xfrm>
            <a:prstGeom prst="line">
              <a:avLst/>
            </a:prstGeom>
            <a:noFill/>
            <a:ln w="38100" cmpd="sng">
              <a:solidFill>
                <a:schemeClr val="accent6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D24A1E1-7610-FA4C-831C-637936582DD8}"/>
              </a:ext>
            </a:extLst>
          </p:cNvPr>
          <p:cNvGrpSpPr/>
          <p:nvPr/>
        </p:nvGrpSpPr>
        <p:grpSpPr>
          <a:xfrm>
            <a:off x="5327259" y="2645923"/>
            <a:ext cx="3394342" cy="1653703"/>
            <a:chOff x="5466943" y="2645923"/>
            <a:chExt cx="3394342" cy="16537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/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_</m:t>
                        </m:r>
                        <m:r>
                          <a:rPr lang="en-US" sz="4000" b="0" i="1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𝑗</m:t>
                        </m:r>
                        <m:r>
                          <a:rPr lang="en-US" sz="4000" b="0" i="0" baseline="30000" smtClean="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sty m:val="p"/>
                          </m:rPr>
                          <a:rPr lang="en-US" sz="4000" i="0" baseline="30000">
                            <a:solidFill>
                              <a:schemeClr val="accent5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πft</m:t>
                        </m:r>
                      </m:oMath>
                    </m:oMathPara>
                  </a14:m>
                  <a:endParaRPr kumimoji="0" lang="en-US" sz="4000" b="0" u="none" strike="noStrike" kern="1200" cap="none" spc="0" normalizeH="0" baseline="30000" noProof="0" dirty="0">
                    <a:ln>
                      <a:noFill/>
                    </a:ln>
                    <a:solidFill>
                      <a:schemeClr val="accent5">
                        <a:lumMod val="75000"/>
                      </a:schemeClr>
                    </a:solidFill>
                    <a:effectLst/>
                    <a:uLnTx/>
                    <a:uFillTx/>
                    <a:latin typeface="Calibri" panose="020F0502020204030204"/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905ED15E-8E53-2842-8952-674A5D7C737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70034" y="3080795"/>
                  <a:ext cx="1291251" cy="601383"/>
                </a:xfrm>
                <a:prstGeom prst="rect">
                  <a:avLst/>
                </a:prstGeom>
                <a:blipFill>
                  <a:blip r:embed="rId4"/>
                  <a:stretch>
                    <a:fillRect l="-5825" t="-29167" r="-58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AFC9C85-4192-D947-8A31-22FAF035741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466943" y="2645923"/>
              <a:ext cx="2880211" cy="1653703"/>
            </a:xfrm>
            <a:prstGeom prst="line">
              <a:avLst/>
            </a:prstGeom>
            <a:noFill/>
            <a:ln w="38100" cmpd="sng">
              <a:solidFill>
                <a:schemeClr val="accent5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</p:spTree>
    <p:extLst>
      <p:ext uri="{BB962C8B-B14F-4D97-AF65-F5344CB8AC3E}">
        <p14:creationId xmlns:p14="http://schemas.microsoft.com/office/powerpoint/2010/main" val="1578316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A3A90332-FEB7-C54A-BD82-7D9525B71C1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794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7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11"/>
                <a:stretch>
                  <a:fillRect l="-772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2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3"/>
                <a:stretch>
                  <a:fillRect l="-10938" r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273146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5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683565"/>
            <a:chOff x="0" y="2599551"/>
            <a:chExt cx="9144000" cy="36835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3940654"/>
              <a:ext cx="2052219" cy="2342462"/>
              <a:chOff x="1455632" y="3940654"/>
              <a:chExt cx="2052219" cy="23424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78"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09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9375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273" b="-6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9"/>
                <a:stretch>
                  <a:fillRect l="-1163" t="-7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0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1"/>
                <a:stretch>
                  <a:fillRect l="-10938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B388BD8-7C9E-5436-38FB-20025DB19815}"/>
                  </a:ext>
                </a:extLst>
              </p:cNvPr>
              <p:cNvSpPr txBox="1"/>
              <p:nvPr/>
            </p:nvSpPr>
            <p:spPr>
              <a:xfrm>
                <a:off x="4019847" y="5678921"/>
                <a:ext cx="3318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2B388BD8-7C9E-5436-38FB-20025DB198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47" y="5678921"/>
                <a:ext cx="331822" cy="615553"/>
              </a:xfrm>
              <a:prstGeom prst="rect">
                <a:avLst/>
              </a:prstGeom>
              <a:blipFill>
                <a:blip r:embed="rId12"/>
                <a:stretch>
                  <a:fillRect l="-33333" r="-33333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F8019FF-3FA4-9E5D-F2C2-2D9B877F1114}"/>
                  </a:ext>
                </a:extLst>
              </p:cNvPr>
              <p:cNvSpPr txBox="1"/>
              <p:nvPr/>
            </p:nvSpPr>
            <p:spPr>
              <a:xfrm>
                <a:off x="4019847" y="3911994"/>
                <a:ext cx="3318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EF8019FF-3FA4-9E5D-F2C2-2D9B877F11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47" y="3911994"/>
                <a:ext cx="331822" cy="615553"/>
              </a:xfrm>
              <a:prstGeom prst="rect">
                <a:avLst/>
              </a:prstGeom>
              <a:blipFill>
                <a:blip r:embed="rId12"/>
                <a:stretch>
                  <a:fillRect l="-33333" r="-33333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4D69C1B0-1745-F1A3-ED08-61AA12A75F7E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569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0F949A-F8E2-D3E3-67C3-9CB661C1D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whiteboard with math equations&#10;&#10;Description automatically generated">
            <a:extLst>
              <a:ext uri="{FF2B5EF4-FFF2-40B4-BE49-F238E27FC236}">
                <a16:creationId xmlns:a16="http://schemas.microsoft.com/office/drawing/2014/main" id="{088CEB9E-5D78-1AB5-A750-7EF0824D8D8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5000" b="6115"/>
          <a:stretch/>
        </p:blipFill>
        <p:spPr>
          <a:xfrm>
            <a:off x="67670" y="3283982"/>
            <a:ext cx="7722785" cy="3190398"/>
          </a:xfrm>
          <a:prstGeom prst="rect">
            <a:avLst/>
          </a:prstGeom>
        </p:spPr>
      </p:pic>
      <p:pic>
        <p:nvPicPr>
          <p:cNvPr id="2" name="Picture 1" descr="A close-up of a whiteboard with math equations&#10;&#10;Description automatically generated">
            <a:extLst>
              <a:ext uri="{FF2B5EF4-FFF2-40B4-BE49-F238E27FC236}">
                <a16:creationId xmlns:a16="http://schemas.microsoft.com/office/drawing/2014/main" id="{0B10A528-E891-1F8B-DD8E-CA61CD9035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3" b="62045"/>
          <a:stretch/>
        </p:blipFill>
        <p:spPr>
          <a:xfrm>
            <a:off x="418706" y="905350"/>
            <a:ext cx="7020714" cy="220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9864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5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683565"/>
            <a:chOff x="0" y="2599551"/>
            <a:chExt cx="9144000" cy="36835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3940654"/>
              <a:ext cx="2052219" cy="2342462"/>
              <a:chOff x="1455632" y="3940654"/>
              <a:chExt cx="2052219" cy="23424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78"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09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9375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273" b="-6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9"/>
                <a:stretch>
                  <a:fillRect l="-1163" t="-7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0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1"/>
                <a:stretch>
                  <a:fillRect l="-10938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479C7-38A4-16A4-A38A-23070A5AD938}"/>
                  </a:ext>
                </a:extLst>
              </p:cNvPr>
              <p:cNvSpPr txBox="1"/>
              <p:nvPr/>
            </p:nvSpPr>
            <p:spPr>
              <a:xfrm>
                <a:off x="4882232" y="3653585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479C7-38A4-16A4-A38A-23070A5AD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232" y="3653585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8F3AC-3E0F-2CAE-E22F-A0C6B42B089F}"/>
                  </a:ext>
                </a:extLst>
              </p:cNvPr>
              <p:cNvSpPr txBox="1"/>
              <p:nvPr/>
            </p:nvSpPr>
            <p:spPr>
              <a:xfrm>
                <a:off x="6248232" y="3653585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8F3AC-3E0F-2CAE-E22F-A0C6B42B0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232" y="3653585"/>
                <a:ext cx="800540" cy="601383"/>
              </a:xfrm>
              <a:prstGeom prst="rect">
                <a:avLst/>
              </a:prstGeom>
              <a:blipFill>
                <a:blip r:embed="rId12"/>
                <a:stretch>
                  <a:fillRect l="-11111" r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71CD-229A-D087-7471-BAAB0E070202}"/>
                  </a:ext>
                </a:extLst>
              </p:cNvPr>
              <p:cNvSpPr txBox="1"/>
              <p:nvPr/>
            </p:nvSpPr>
            <p:spPr>
              <a:xfrm>
                <a:off x="5686843" y="370805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71CD-229A-D087-7471-BAAB0E070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843" y="3708055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18182" r="-18182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E2CE26B-DDF7-8A39-8EF6-37828BFE5B8B}"/>
              </a:ext>
            </a:extLst>
          </p:cNvPr>
          <p:cNvCxnSpPr/>
          <p:nvPr/>
        </p:nvCxnSpPr>
        <p:spPr>
          <a:xfrm>
            <a:off x="4104394" y="4279901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64C494F-7004-F07B-8D00-12CCAB6A98B1}"/>
              </a:ext>
            </a:extLst>
          </p:cNvPr>
          <p:cNvSpPr txBox="1"/>
          <p:nvPr/>
        </p:nvSpPr>
        <p:spPr>
          <a:xfrm>
            <a:off x="5725753" y="4409361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8FB55D-134C-B5E7-CB1D-F90A06E285C6}"/>
                  </a:ext>
                </a:extLst>
              </p:cNvPr>
              <p:cNvSpPr txBox="1"/>
              <p:nvPr/>
            </p:nvSpPr>
            <p:spPr>
              <a:xfrm>
                <a:off x="4019847" y="5678921"/>
                <a:ext cx="331822" cy="61555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498FB55D-134C-B5E7-CB1D-F90A06E285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9847" y="5678921"/>
                <a:ext cx="331822" cy="615553"/>
              </a:xfrm>
              <a:prstGeom prst="rect">
                <a:avLst/>
              </a:prstGeom>
              <a:blipFill>
                <a:blip r:embed="rId14"/>
                <a:stretch>
                  <a:fillRect l="-33333" r="-33333" b="-61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1AC69485-D2B0-9756-2273-A84B43905D2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714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/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0A79224-77A1-9543-829C-1A9B4EDA47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146366"/>
                <a:ext cx="3185231" cy="492443"/>
              </a:xfrm>
              <a:prstGeom prst="rect">
                <a:avLst/>
              </a:prstGeom>
              <a:blipFill>
                <a:blip r:embed="rId2"/>
                <a:stretch>
                  <a:fillRect l="-1195" t="-75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/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E7D4D94-7213-7B48-860F-FB498379EE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157596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/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F6F1EF9-030F-AB4B-A767-E979294405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103127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6754E86B-8C62-304F-A727-F30DB4B41B43}"/>
              </a:ext>
            </a:extLst>
          </p:cNvPr>
          <p:cNvGrpSpPr/>
          <p:nvPr/>
        </p:nvGrpSpPr>
        <p:grpSpPr>
          <a:xfrm>
            <a:off x="0" y="2599551"/>
            <a:ext cx="9144000" cy="3683565"/>
            <a:chOff x="0" y="2599551"/>
            <a:chExt cx="9144000" cy="3683565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C0E0CA8-356F-CB49-9FAE-A591DCD6AF59}"/>
                </a:ext>
              </a:extLst>
            </p:cNvPr>
            <p:cNvGrpSpPr/>
            <p:nvPr/>
          </p:nvGrpSpPr>
          <p:grpSpPr>
            <a:xfrm>
              <a:off x="0" y="2599551"/>
              <a:ext cx="9144000" cy="726427"/>
              <a:chOff x="0" y="5842000"/>
              <a:chExt cx="9144000" cy="726427"/>
            </a:xfrm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445D555A-5887-594A-BBF8-BD34CDA9F34A}"/>
                  </a:ext>
                </a:extLst>
              </p:cNvPr>
              <p:cNvSpPr/>
              <p:nvPr/>
            </p:nvSpPr>
            <p:spPr>
              <a:xfrm>
                <a:off x="0" y="5842000"/>
                <a:ext cx="9144000" cy="726427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BE783FCA-E8A4-6C48-9AB0-95AAE53DCC48}"/>
                  </a:ext>
                </a:extLst>
              </p:cNvPr>
              <p:cNvSpPr txBox="1"/>
              <p:nvPr/>
            </p:nvSpPr>
            <p:spPr>
              <a:xfrm>
                <a:off x="225868" y="5860541"/>
                <a:ext cx="8607393" cy="707886"/>
              </a:xfrm>
              <a:prstGeom prst="rect">
                <a:avLst/>
              </a:prstGeom>
              <a:solidFill>
                <a:schemeClr val="accent1">
                  <a:lumMod val="75000"/>
                </a:schemeClr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>
                    <a:solidFill>
                      <a:schemeClr val="bg1"/>
                    </a:solidFill>
                  </a:rPr>
                  <a:t>How about real sinusoids?</a:t>
                </a:r>
              </a:p>
            </p:txBody>
          </p:sp>
        </p:grp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BC239D6-22C2-E745-B435-8C381E54E2DA}"/>
                </a:ext>
              </a:extLst>
            </p:cNvPr>
            <p:cNvGrpSpPr/>
            <p:nvPr/>
          </p:nvGrpSpPr>
          <p:grpSpPr>
            <a:xfrm>
              <a:off x="1455632" y="3940654"/>
              <a:ext cx="2052219" cy="2342462"/>
              <a:chOff x="1455632" y="3940654"/>
              <a:chExt cx="2052219" cy="234246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/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9889B16C-363A-F44D-8861-6DB80B2C49D9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455632" y="3940654"/>
                    <a:ext cx="1440138" cy="553998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78" b="-909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/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17" name="TextBox 16">
                    <a:extLst>
                      <a:ext uri="{FF2B5EF4-FFF2-40B4-BE49-F238E27FC236}">
                        <a16:creationId xmlns:a16="http://schemas.microsoft.com/office/drawing/2014/main" id="{3F2F95EC-55C9-3944-88D7-7D60AF813CBF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91145" y="4002209"/>
                    <a:ext cx="399148" cy="49244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9091" r="-6061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/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oMath>
                      </m:oMathPara>
                    </a14:m>
                    <a:endParaRPr kumimoji="0" lang="en-US" sz="32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6" name="TextBox 25">
                    <a:extLst>
                      <a:ext uri="{FF2B5EF4-FFF2-40B4-BE49-F238E27FC236}">
                        <a16:creationId xmlns:a16="http://schemas.microsoft.com/office/drawing/2014/main" id="{E8CC7B82-30C7-3346-96E4-85E1A3D4897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108703" y="5715532"/>
                    <a:ext cx="399148" cy="492443"/>
                  </a:xfrm>
                  <a:prstGeom prst="rect">
                    <a:avLst/>
                  </a:prstGeom>
                  <a:blipFill>
                    <a:blip r:embed="rId7"/>
                    <a:stretch>
                      <a:fillRect l="-9375" r="-12500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/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noFill/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lvl="0"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unc>
                            <m:funcPr>
                              <m:ctrlP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36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36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</m:d>
                            </m:e>
                          </m:func>
                        </m:oMath>
                      </m:oMathPara>
                    </a14:m>
                    <a:endParaRPr kumimoji="0" lang="en-US" sz="36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</a:endParaRPr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6EF7A2C4-7B22-BF43-AC4E-12222396AFE3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14839" y="5729118"/>
                    <a:ext cx="1392048" cy="553998"/>
                  </a:xfrm>
                  <a:prstGeom prst="rect">
                    <a:avLst/>
                  </a:prstGeom>
                  <a:blipFill>
                    <a:blip r:embed="rId8"/>
                    <a:stretch>
                      <a:fillRect l="-7273" b="-681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/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D525B569-6EF7-4B4D-A9CB-D0F01ADDD3B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0719" y="1750067"/>
                <a:ext cx="3274999" cy="492443"/>
              </a:xfrm>
              <a:prstGeom prst="rect">
                <a:avLst/>
              </a:prstGeom>
              <a:blipFill>
                <a:blip r:embed="rId9"/>
                <a:stretch>
                  <a:fillRect l="-1163" t="-7500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/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41495A50-34D5-DF49-AAD2-A0EBAB940E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3636" y="1761297"/>
                <a:ext cx="399148" cy="492443"/>
              </a:xfrm>
              <a:prstGeom prst="rect">
                <a:avLst/>
              </a:prstGeom>
              <a:blipFill>
                <a:blip r:embed="rId10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/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2F71E220-DEBE-D84F-9D89-56EAD9ABA4F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372" y="1706828"/>
                <a:ext cx="800539" cy="601383"/>
              </a:xfrm>
              <a:prstGeom prst="rect">
                <a:avLst/>
              </a:prstGeom>
              <a:blipFill>
                <a:blip r:embed="rId11"/>
                <a:stretch>
                  <a:fillRect l="-10938" r="-7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2C1C97-A109-33EE-6C90-E689A9907198}"/>
                  </a:ext>
                </a:extLst>
              </p:cNvPr>
              <p:cNvSpPr txBox="1"/>
              <p:nvPr/>
            </p:nvSpPr>
            <p:spPr>
              <a:xfrm>
                <a:off x="4855253" y="5353047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C2C1C97-A109-33EE-6C90-E689A99071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5253" y="5353047"/>
                <a:ext cx="662617" cy="601383"/>
              </a:xfrm>
              <a:prstGeom prst="rect">
                <a:avLst/>
              </a:prstGeom>
              <a:blipFill>
                <a:blip r:embed="rId12"/>
                <a:stretch>
                  <a:fillRect l="-13208" r="-9434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FBDBE3-63A3-EB17-125B-06619E371EFF}"/>
                  </a:ext>
                </a:extLst>
              </p:cNvPr>
              <p:cNvSpPr txBox="1"/>
              <p:nvPr/>
            </p:nvSpPr>
            <p:spPr>
              <a:xfrm>
                <a:off x="6221253" y="5353047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FBDBE3-63A3-EB17-125B-06619E371E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21253" y="5353047"/>
                <a:ext cx="800540" cy="601383"/>
              </a:xfrm>
              <a:prstGeom prst="rect">
                <a:avLst/>
              </a:prstGeom>
              <a:blipFill>
                <a:blip r:embed="rId13"/>
                <a:stretch>
                  <a:fillRect l="-11111" r="-7937" b="-20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731D71-5E7D-7204-4490-AD3346CCF4FE}"/>
                  </a:ext>
                </a:extLst>
              </p:cNvPr>
              <p:cNvSpPr txBox="1"/>
              <p:nvPr/>
            </p:nvSpPr>
            <p:spPr>
              <a:xfrm>
                <a:off x="5659864" y="5407517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01731D71-5E7D-7204-4490-AD3346CCF4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59864" y="5407517"/>
                <a:ext cx="399148" cy="492443"/>
              </a:xfrm>
              <a:prstGeom prst="rect">
                <a:avLst/>
              </a:prstGeom>
              <a:blipFill>
                <a:blip r:embed="rId14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0C37F-4AB6-70D8-5FF7-1E43BF9C751A}"/>
              </a:ext>
            </a:extLst>
          </p:cNvPr>
          <p:cNvCxnSpPr/>
          <p:nvPr/>
        </p:nvCxnSpPr>
        <p:spPr>
          <a:xfrm>
            <a:off x="4077415" y="5979363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6A1448A-BDE5-0966-96F5-608A0376C85A}"/>
              </a:ext>
            </a:extLst>
          </p:cNvPr>
          <p:cNvSpPr txBox="1"/>
          <p:nvPr/>
        </p:nvSpPr>
        <p:spPr>
          <a:xfrm>
            <a:off x="5698774" y="6108823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479C7-38A4-16A4-A38A-23070A5AD938}"/>
                  </a:ext>
                </a:extLst>
              </p:cNvPr>
              <p:cNvSpPr txBox="1"/>
              <p:nvPr/>
            </p:nvSpPr>
            <p:spPr>
              <a:xfrm>
                <a:off x="4882232" y="3653585"/>
                <a:ext cx="662617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71B479C7-38A4-16A4-A38A-23070A5AD93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2232" y="3653585"/>
                <a:ext cx="662617" cy="601383"/>
              </a:xfrm>
              <a:prstGeom prst="rect">
                <a:avLst/>
              </a:prstGeom>
              <a:blipFill>
                <a:blip r:embed="rId4"/>
                <a:stretch>
                  <a:fillRect l="-13208" r="-9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8F3AC-3E0F-2CAE-E22F-A0C6B42B089F}"/>
                  </a:ext>
                </a:extLst>
              </p:cNvPr>
              <p:cNvSpPr txBox="1"/>
              <p:nvPr/>
            </p:nvSpPr>
            <p:spPr>
              <a:xfrm>
                <a:off x="6248232" y="3653585"/>
                <a:ext cx="800540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i="1" baseline="30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𝜃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568F3AC-3E0F-2CAE-E22F-A0C6B42B08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8232" y="3653585"/>
                <a:ext cx="800540" cy="601383"/>
              </a:xfrm>
              <a:prstGeom prst="rect">
                <a:avLst/>
              </a:prstGeom>
              <a:blipFill>
                <a:blip r:embed="rId15"/>
                <a:stretch>
                  <a:fillRect l="-11111" r="-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71CD-229A-D087-7471-BAAB0E070202}"/>
                  </a:ext>
                </a:extLst>
              </p:cNvPr>
              <p:cNvSpPr txBox="1"/>
              <p:nvPr/>
            </p:nvSpPr>
            <p:spPr>
              <a:xfrm>
                <a:off x="5686843" y="370805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C0C871CD-229A-D087-7471-BAAB0E0702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843" y="3708055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18182" r="-18182" b="-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E2CE26B-DDF7-8A39-8EF6-37828BFE5B8B}"/>
              </a:ext>
            </a:extLst>
          </p:cNvPr>
          <p:cNvCxnSpPr/>
          <p:nvPr/>
        </p:nvCxnSpPr>
        <p:spPr>
          <a:xfrm>
            <a:off x="4104394" y="4279901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D64C494F-7004-F07B-8D00-12CCAB6A98B1}"/>
              </a:ext>
            </a:extLst>
          </p:cNvPr>
          <p:cNvSpPr txBox="1"/>
          <p:nvPr/>
        </p:nvSpPr>
        <p:spPr>
          <a:xfrm>
            <a:off x="5725753" y="4409361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4251820-5166-8807-96DE-E25C5C2A90D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769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312537E-D578-A246-82A7-B6A3B43EEFC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2387F0B-76B1-6B4E-86D3-C5B3299D5D6C}"/>
              </a:ext>
            </a:extLst>
          </p:cNvPr>
          <p:cNvGrpSpPr/>
          <p:nvPr/>
        </p:nvGrpSpPr>
        <p:grpSpPr>
          <a:xfrm>
            <a:off x="1293255" y="912815"/>
            <a:ext cx="10519218" cy="5251826"/>
            <a:chOff x="328512" y="1341120"/>
            <a:chExt cx="8693568" cy="4340352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FDCA2B76-D345-2B43-96F0-B95A6F384D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512" y="1617844"/>
              <a:ext cx="8594550" cy="3622312"/>
            </a:xfrm>
            <a:prstGeom prst="rect">
              <a:avLst/>
            </a:prstGeom>
          </p:spPr>
        </p:pic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83725BE1-B54C-218A-B15A-002389D38A6E}"/>
                </a:ext>
              </a:extLst>
            </p:cNvPr>
            <p:cNvSpPr/>
            <p:nvPr/>
          </p:nvSpPr>
          <p:spPr>
            <a:xfrm>
              <a:off x="4815840" y="1341120"/>
              <a:ext cx="4206240" cy="4340352"/>
            </a:xfrm>
            <a:custGeom>
              <a:avLst/>
              <a:gdLst>
                <a:gd name="connsiteX0" fmla="*/ 1597152 w 4206240"/>
                <a:gd name="connsiteY0" fmla="*/ 0 h 4340352"/>
                <a:gd name="connsiteX1" fmla="*/ 1597152 w 4206240"/>
                <a:gd name="connsiteY1" fmla="*/ 0 h 4340352"/>
                <a:gd name="connsiteX2" fmla="*/ 1536192 w 4206240"/>
                <a:gd name="connsiteY2" fmla="*/ 85344 h 4340352"/>
                <a:gd name="connsiteX3" fmla="*/ 1524000 w 4206240"/>
                <a:gd name="connsiteY3" fmla="*/ 134112 h 4340352"/>
                <a:gd name="connsiteX4" fmla="*/ 1487424 w 4206240"/>
                <a:gd name="connsiteY4" fmla="*/ 207264 h 4340352"/>
                <a:gd name="connsiteX5" fmla="*/ 1450848 w 4206240"/>
                <a:gd name="connsiteY5" fmla="*/ 390144 h 4340352"/>
                <a:gd name="connsiteX6" fmla="*/ 1389888 w 4206240"/>
                <a:gd name="connsiteY6" fmla="*/ 524256 h 4340352"/>
                <a:gd name="connsiteX7" fmla="*/ 1365504 w 4206240"/>
                <a:gd name="connsiteY7" fmla="*/ 560832 h 4340352"/>
                <a:gd name="connsiteX8" fmla="*/ 1316736 w 4206240"/>
                <a:gd name="connsiteY8" fmla="*/ 658368 h 4340352"/>
                <a:gd name="connsiteX9" fmla="*/ 1304544 w 4206240"/>
                <a:gd name="connsiteY9" fmla="*/ 694944 h 4340352"/>
                <a:gd name="connsiteX10" fmla="*/ 1280160 w 4206240"/>
                <a:gd name="connsiteY10" fmla="*/ 731520 h 4340352"/>
                <a:gd name="connsiteX11" fmla="*/ 1267968 w 4206240"/>
                <a:gd name="connsiteY11" fmla="*/ 780288 h 4340352"/>
                <a:gd name="connsiteX12" fmla="*/ 1194816 w 4206240"/>
                <a:gd name="connsiteY12" fmla="*/ 853440 h 4340352"/>
                <a:gd name="connsiteX13" fmla="*/ 1158240 w 4206240"/>
                <a:gd name="connsiteY13" fmla="*/ 902208 h 4340352"/>
                <a:gd name="connsiteX14" fmla="*/ 1109472 w 4206240"/>
                <a:gd name="connsiteY14" fmla="*/ 975360 h 4340352"/>
                <a:gd name="connsiteX15" fmla="*/ 999744 w 4206240"/>
                <a:gd name="connsiteY15" fmla="*/ 1072896 h 4340352"/>
                <a:gd name="connsiteX16" fmla="*/ 963168 w 4206240"/>
                <a:gd name="connsiteY16" fmla="*/ 1109472 h 4340352"/>
                <a:gd name="connsiteX17" fmla="*/ 865632 w 4206240"/>
                <a:gd name="connsiteY17" fmla="*/ 1219200 h 4340352"/>
                <a:gd name="connsiteX18" fmla="*/ 780288 w 4206240"/>
                <a:gd name="connsiteY18" fmla="*/ 1280160 h 4340352"/>
                <a:gd name="connsiteX19" fmla="*/ 731520 w 4206240"/>
                <a:gd name="connsiteY19" fmla="*/ 1304544 h 4340352"/>
                <a:gd name="connsiteX20" fmla="*/ 682752 w 4206240"/>
                <a:gd name="connsiteY20" fmla="*/ 1353312 h 4340352"/>
                <a:gd name="connsiteX21" fmla="*/ 633984 w 4206240"/>
                <a:gd name="connsiteY21" fmla="*/ 1389888 h 4340352"/>
                <a:gd name="connsiteX22" fmla="*/ 560832 w 4206240"/>
                <a:gd name="connsiteY22" fmla="*/ 1463040 h 4340352"/>
                <a:gd name="connsiteX23" fmla="*/ 512064 w 4206240"/>
                <a:gd name="connsiteY23" fmla="*/ 1536192 h 4340352"/>
                <a:gd name="connsiteX24" fmla="*/ 487680 w 4206240"/>
                <a:gd name="connsiteY24" fmla="*/ 1572768 h 4340352"/>
                <a:gd name="connsiteX25" fmla="*/ 438912 w 4206240"/>
                <a:gd name="connsiteY25" fmla="*/ 1670304 h 4340352"/>
                <a:gd name="connsiteX26" fmla="*/ 414528 w 4206240"/>
                <a:gd name="connsiteY26" fmla="*/ 1719072 h 4340352"/>
                <a:gd name="connsiteX27" fmla="*/ 390144 w 4206240"/>
                <a:gd name="connsiteY27" fmla="*/ 1767840 h 4340352"/>
                <a:gd name="connsiteX28" fmla="*/ 353568 w 4206240"/>
                <a:gd name="connsiteY28" fmla="*/ 1901952 h 4340352"/>
                <a:gd name="connsiteX29" fmla="*/ 341376 w 4206240"/>
                <a:gd name="connsiteY29" fmla="*/ 1975104 h 4340352"/>
                <a:gd name="connsiteX30" fmla="*/ 329184 w 4206240"/>
                <a:gd name="connsiteY30" fmla="*/ 2060448 h 4340352"/>
                <a:gd name="connsiteX31" fmla="*/ 304800 w 4206240"/>
                <a:gd name="connsiteY31" fmla="*/ 2206752 h 4340352"/>
                <a:gd name="connsiteX32" fmla="*/ 231648 w 4206240"/>
                <a:gd name="connsiteY32" fmla="*/ 2316480 h 4340352"/>
                <a:gd name="connsiteX33" fmla="*/ 182880 w 4206240"/>
                <a:gd name="connsiteY33" fmla="*/ 2365248 h 4340352"/>
                <a:gd name="connsiteX34" fmla="*/ 109728 w 4206240"/>
                <a:gd name="connsiteY34" fmla="*/ 2474976 h 4340352"/>
                <a:gd name="connsiteX35" fmla="*/ 60960 w 4206240"/>
                <a:gd name="connsiteY35" fmla="*/ 2596896 h 4340352"/>
                <a:gd name="connsiteX36" fmla="*/ 36576 w 4206240"/>
                <a:gd name="connsiteY36" fmla="*/ 2718816 h 4340352"/>
                <a:gd name="connsiteX37" fmla="*/ 0 w 4206240"/>
                <a:gd name="connsiteY37" fmla="*/ 2840736 h 4340352"/>
                <a:gd name="connsiteX38" fmla="*/ 24384 w 4206240"/>
                <a:gd name="connsiteY38" fmla="*/ 3145536 h 4340352"/>
                <a:gd name="connsiteX39" fmla="*/ 97536 w 4206240"/>
                <a:gd name="connsiteY39" fmla="*/ 3328416 h 4340352"/>
                <a:gd name="connsiteX40" fmla="*/ 182880 w 4206240"/>
                <a:gd name="connsiteY40" fmla="*/ 3523488 h 4340352"/>
                <a:gd name="connsiteX41" fmla="*/ 231648 w 4206240"/>
                <a:gd name="connsiteY41" fmla="*/ 3608832 h 4340352"/>
                <a:gd name="connsiteX42" fmla="*/ 268224 w 4206240"/>
                <a:gd name="connsiteY42" fmla="*/ 3681984 h 4340352"/>
                <a:gd name="connsiteX43" fmla="*/ 292608 w 4206240"/>
                <a:gd name="connsiteY43" fmla="*/ 3742944 h 4340352"/>
                <a:gd name="connsiteX44" fmla="*/ 329184 w 4206240"/>
                <a:gd name="connsiteY44" fmla="*/ 3791712 h 4340352"/>
                <a:gd name="connsiteX45" fmla="*/ 426720 w 4206240"/>
                <a:gd name="connsiteY45" fmla="*/ 3901440 h 4340352"/>
                <a:gd name="connsiteX46" fmla="*/ 560832 w 4206240"/>
                <a:gd name="connsiteY46" fmla="*/ 3974592 h 4340352"/>
                <a:gd name="connsiteX47" fmla="*/ 755904 w 4206240"/>
                <a:gd name="connsiteY47" fmla="*/ 4035552 h 4340352"/>
                <a:gd name="connsiteX48" fmla="*/ 877824 w 4206240"/>
                <a:gd name="connsiteY48" fmla="*/ 4059936 h 4340352"/>
                <a:gd name="connsiteX49" fmla="*/ 1146048 w 4206240"/>
                <a:gd name="connsiteY49" fmla="*/ 4096512 h 4340352"/>
                <a:gd name="connsiteX50" fmla="*/ 1280160 w 4206240"/>
                <a:gd name="connsiteY50" fmla="*/ 4133088 h 4340352"/>
                <a:gd name="connsiteX51" fmla="*/ 1524000 w 4206240"/>
                <a:gd name="connsiteY51" fmla="*/ 4218432 h 4340352"/>
                <a:gd name="connsiteX52" fmla="*/ 2133600 w 4206240"/>
                <a:gd name="connsiteY52" fmla="*/ 4242816 h 4340352"/>
                <a:gd name="connsiteX53" fmla="*/ 2511552 w 4206240"/>
                <a:gd name="connsiteY53" fmla="*/ 4303776 h 4340352"/>
                <a:gd name="connsiteX54" fmla="*/ 2804160 w 4206240"/>
                <a:gd name="connsiteY54" fmla="*/ 4340352 h 4340352"/>
                <a:gd name="connsiteX55" fmla="*/ 3072384 w 4206240"/>
                <a:gd name="connsiteY55" fmla="*/ 4328160 h 4340352"/>
                <a:gd name="connsiteX56" fmla="*/ 3206496 w 4206240"/>
                <a:gd name="connsiteY56" fmla="*/ 4267200 h 4340352"/>
                <a:gd name="connsiteX57" fmla="*/ 3316224 w 4206240"/>
                <a:gd name="connsiteY57" fmla="*/ 4194048 h 4340352"/>
                <a:gd name="connsiteX58" fmla="*/ 3364992 w 4206240"/>
                <a:gd name="connsiteY58" fmla="*/ 4145280 h 4340352"/>
                <a:gd name="connsiteX59" fmla="*/ 3413760 w 4206240"/>
                <a:gd name="connsiteY59" fmla="*/ 4108704 h 4340352"/>
                <a:gd name="connsiteX60" fmla="*/ 3450336 w 4206240"/>
                <a:gd name="connsiteY60" fmla="*/ 4059936 h 4340352"/>
                <a:gd name="connsiteX61" fmla="*/ 3486912 w 4206240"/>
                <a:gd name="connsiteY61" fmla="*/ 4035552 h 4340352"/>
                <a:gd name="connsiteX62" fmla="*/ 3608832 w 4206240"/>
                <a:gd name="connsiteY62" fmla="*/ 3889248 h 4340352"/>
                <a:gd name="connsiteX63" fmla="*/ 3633216 w 4206240"/>
                <a:gd name="connsiteY63" fmla="*/ 3852672 h 4340352"/>
                <a:gd name="connsiteX64" fmla="*/ 3657600 w 4206240"/>
                <a:gd name="connsiteY64" fmla="*/ 3816096 h 4340352"/>
                <a:gd name="connsiteX65" fmla="*/ 3669792 w 4206240"/>
                <a:gd name="connsiteY65" fmla="*/ 3779520 h 4340352"/>
                <a:gd name="connsiteX66" fmla="*/ 3742944 w 4206240"/>
                <a:gd name="connsiteY66" fmla="*/ 3681984 h 4340352"/>
                <a:gd name="connsiteX67" fmla="*/ 3755136 w 4206240"/>
                <a:gd name="connsiteY67" fmla="*/ 3645408 h 4340352"/>
                <a:gd name="connsiteX68" fmla="*/ 3779520 w 4206240"/>
                <a:gd name="connsiteY68" fmla="*/ 3608832 h 4340352"/>
                <a:gd name="connsiteX69" fmla="*/ 3852672 w 4206240"/>
                <a:gd name="connsiteY69" fmla="*/ 3511296 h 4340352"/>
                <a:gd name="connsiteX70" fmla="*/ 3901440 w 4206240"/>
                <a:gd name="connsiteY70" fmla="*/ 3413760 h 4340352"/>
                <a:gd name="connsiteX71" fmla="*/ 3913632 w 4206240"/>
                <a:gd name="connsiteY71" fmla="*/ 3377184 h 4340352"/>
                <a:gd name="connsiteX72" fmla="*/ 3962400 w 4206240"/>
                <a:gd name="connsiteY72" fmla="*/ 3291840 h 4340352"/>
                <a:gd name="connsiteX73" fmla="*/ 3974592 w 4206240"/>
                <a:gd name="connsiteY73" fmla="*/ 3243072 h 4340352"/>
                <a:gd name="connsiteX74" fmla="*/ 3998976 w 4206240"/>
                <a:gd name="connsiteY74" fmla="*/ 3169920 h 4340352"/>
                <a:gd name="connsiteX75" fmla="*/ 4023360 w 4206240"/>
                <a:gd name="connsiteY75" fmla="*/ 3084576 h 4340352"/>
                <a:gd name="connsiteX76" fmla="*/ 4047744 w 4206240"/>
                <a:gd name="connsiteY76" fmla="*/ 3035808 h 4340352"/>
                <a:gd name="connsiteX77" fmla="*/ 4072128 w 4206240"/>
                <a:gd name="connsiteY77" fmla="*/ 2938272 h 4340352"/>
                <a:gd name="connsiteX78" fmla="*/ 4120896 w 4206240"/>
                <a:gd name="connsiteY78" fmla="*/ 2840736 h 4340352"/>
                <a:gd name="connsiteX79" fmla="*/ 4145280 w 4206240"/>
                <a:gd name="connsiteY79" fmla="*/ 2804160 h 4340352"/>
                <a:gd name="connsiteX80" fmla="*/ 4169664 w 4206240"/>
                <a:gd name="connsiteY80" fmla="*/ 2731008 h 4340352"/>
                <a:gd name="connsiteX81" fmla="*/ 4194048 w 4206240"/>
                <a:gd name="connsiteY81" fmla="*/ 2645664 h 4340352"/>
                <a:gd name="connsiteX82" fmla="*/ 4206240 w 4206240"/>
                <a:gd name="connsiteY82" fmla="*/ 2609088 h 4340352"/>
                <a:gd name="connsiteX83" fmla="*/ 4181856 w 4206240"/>
                <a:gd name="connsiteY83" fmla="*/ 2133600 h 4340352"/>
                <a:gd name="connsiteX84" fmla="*/ 4169664 w 4206240"/>
                <a:gd name="connsiteY84" fmla="*/ 2023872 h 4340352"/>
                <a:gd name="connsiteX85" fmla="*/ 4120896 w 4206240"/>
                <a:gd name="connsiteY85" fmla="*/ 1755648 h 4340352"/>
                <a:gd name="connsiteX86" fmla="*/ 4096512 w 4206240"/>
                <a:gd name="connsiteY86" fmla="*/ 1694688 h 4340352"/>
                <a:gd name="connsiteX87" fmla="*/ 4047744 w 4206240"/>
                <a:gd name="connsiteY87" fmla="*/ 1621536 h 4340352"/>
                <a:gd name="connsiteX88" fmla="*/ 3986784 w 4206240"/>
                <a:gd name="connsiteY88" fmla="*/ 1499616 h 4340352"/>
                <a:gd name="connsiteX89" fmla="*/ 3938016 w 4206240"/>
                <a:gd name="connsiteY89" fmla="*/ 1414272 h 4340352"/>
                <a:gd name="connsiteX90" fmla="*/ 3645408 w 4206240"/>
                <a:gd name="connsiteY90" fmla="*/ 1072896 h 4340352"/>
                <a:gd name="connsiteX91" fmla="*/ 3462528 w 4206240"/>
                <a:gd name="connsiteY91" fmla="*/ 914400 h 4340352"/>
                <a:gd name="connsiteX92" fmla="*/ 3377184 w 4206240"/>
                <a:gd name="connsiteY92" fmla="*/ 841248 h 4340352"/>
                <a:gd name="connsiteX93" fmla="*/ 3145536 w 4206240"/>
                <a:gd name="connsiteY93" fmla="*/ 658368 h 4340352"/>
                <a:gd name="connsiteX94" fmla="*/ 3023616 w 4206240"/>
                <a:gd name="connsiteY94" fmla="*/ 536448 h 4340352"/>
                <a:gd name="connsiteX95" fmla="*/ 2938272 w 4206240"/>
                <a:gd name="connsiteY95" fmla="*/ 451104 h 4340352"/>
                <a:gd name="connsiteX96" fmla="*/ 2889504 w 4206240"/>
                <a:gd name="connsiteY96" fmla="*/ 402336 h 4340352"/>
                <a:gd name="connsiteX97" fmla="*/ 2791968 w 4206240"/>
                <a:gd name="connsiteY97" fmla="*/ 329184 h 4340352"/>
                <a:gd name="connsiteX98" fmla="*/ 2743200 w 4206240"/>
                <a:gd name="connsiteY98" fmla="*/ 292608 h 4340352"/>
                <a:gd name="connsiteX99" fmla="*/ 2694432 w 4206240"/>
                <a:gd name="connsiteY99" fmla="*/ 268224 h 4340352"/>
                <a:gd name="connsiteX100" fmla="*/ 2609088 w 4206240"/>
                <a:gd name="connsiteY100" fmla="*/ 207264 h 4340352"/>
                <a:gd name="connsiteX101" fmla="*/ 2572512 w 4206240"/>
                <a:gd name="connsiteY101" fmla="*/ 195072 h 4340352"/>
                <a:gd name="connsiteX102" fmla="*/ 2438400 w 4206240"/>
                <a:gd name="connsiteY102" fmla="*/ 121920 h 4340352"/>
                <a:gd name="connsiteX103" fmla="*/ 2060448 w 4206240"/>
                <a:gd name="connsiteY103" fmla="*/ 85344 h 4340352"/>
                <a:gd name="connsiteX104" fmla="*/ 1962912 w 4206240"/>
                <a:gd name="connsiteY104" fmla="*/ 73152 h 4340352"/>
                <a:gd name="connsiteX105" fmla="*/ 1706880 w 4206240"/>
                <a:gd name="connsiteY105" fmla="*/ 60960 h 4340352"/>
                <a:gd name="connsiteX106" fmla="*/ 1572768 w 4206240"/>
                <a:gd name="connsiteY106" fmla="*/ 36576 h 4340352"/>
                <a:gd name="connsiteX107" fmla="*/ 1597152 w 4206240"/>
                <a:gd name="connsiteY107" fmla="*/ 0 h 4340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</a:cxnLst>
              <a:rect l="l" t="t" r="r" b="b"/>
              <a:pathLst>
                <a:path w="4206240" h="4340352">
                  <a:moveTo>
                    <a:pt x="1597152" y="0"/>
                  </a:moveTo>
                  <a:lnTo>
                    <a:pt x="1597152" y="0"/>
                  </a:lnTo>
                  <a:cubicBezTo>
                    <a:pt x="1576832" y="28448"/>
                    <a:pt x="1552933" y="54653"/>
                    <a:pt x="1536192" y="85344"/>
                  </a:cubicBezTo>
                  <a:cubicBezTo>
                    <a:pt x="1528168" y="100054"/>
                    <a:pt x="1530223" y="118554"/>
                    <a:pt x="1524000" y="134112"/>
                  </a:cubicBezTo>
                  <a:cubicBezTo>
                    <a:pt x="1513875" y="159424"/>
                    <a:pt x="1496593" y="181590"/>
                    <a:pt x="1487424" y="207264"/>
                  </a:cubicBezTo>
                  <a:cubicBezTo>
                    <a:pt x="1455222" y="297429"/>
                    <a:pt x="1468507" y="301850"/>
                    <a:pt x="1450848" y="390144"/>
                  </a:cubicBezTo>
                  <a:cubicBezTo>
                    <a:pt x="1443450" y="427134"/>
                    <a:pt x="1398332" y="511590"/>
                    <a:pt x="1389888" y="524256"/>
                  </a:cubicBezTo>
                  <a:cubicBezTo>
                    <a:pt x="1381760" y="536448"/>
                    <a:pt x="1372521" y="547968"/>
                    <a:pt x="1365504" y="560832"/>
                  </a:cubicBezTo>
                  <a:cubicBezTo>
                    <a:pt x="1348098" y="592743"/>
                    <a:pt x="1328231" y="623884"/>
                    <a:pt x="1316736" y="658368"/>
                  </a:cubicBezTo>
                  <a:cubicBezTo>
                    <a:pt x="1312672" y="670560"/>
                    <a:pt x="1310291" y="683449"/>
                    <a:pt x="1304544" y="694944"/>
                  </a:cubicBezTo>
                  <a:cubicBezTo>
                    <a:pt x="1297991" y="708050"/>
                    <a:pt x="1288288" y="719328"/>
                    <a:pt x="1280160" y="731520"/>
                  </a:cubicBezTo>
                  <a:cubicBezTo>
                    <a:pt x="1276096" y="747776"/>
                    <a:pt x="1277577" y="766561"/>
                    <a:pt x="1267968" y="780288"/>
                  </a:cubicBezTo>
                  <a:cubicBezTo>
                    <a:pt x="1248193" y="808539"/>
                    <a:pt x="1215507" y="825853"/>
                    <a:pt x="1194816" y="853440"/>
                  </a:cubicBezTo>
                  <a:cubicBezTo>
                    <a:pt x="1182624" y="869696"/>
                    <a:pt x="1169893" y="885561"/>
                    <a:pt x="1158240" y="902208"/>
                  </a:cubicBezTo>
                  <a:cubicBezTo>
                    <a:pt x="1141434" y="926216"/>
                    <a:pt x="1133856" y="959104"/>
                    <a:pt x="1109472" y="975360"/>
                  </a:cubicBezTo>
                  <a:cubicBezTo>
                    <a:pt x="1044203" y="1018872"/>
                    <a:pt x="1083257" y="989383"/>
                    <a:pt x="999744" y="1072896"/>
                  </a:cubicBezTo>
                  <a:cubicBezTo>
                    <a:pt x="987552" y="1085088"/>
                    <a:pt x="972732" y="1095126"/>
                    <a:pt x="963168" y="1109472"/>
                  </a:cubicBezTo>
                  <a:cubicBezTo>
                    <a:pt x="937399" y="1148126"/>
                    <a:pt x="907389" y="1198322"/>
                    <a:pt x="865632" y="1219200"/>
                  </a:cubicBezTo>
                  <a:cubicBezTo>
                    <a:pt x="731974" y="1286029"/>
                    <a:pt x="895619" y="1197781"/>
                    <a:pt x="780288" y="1280160"/>
                  </a:cubicBezTo>
                  <a:cubicBezTo>
                    <a:pt x="765499" y="1290724"/>
                    <a:pt x="746060" y="1293639"/>
                    <a:pt x="731520" y="1304544"/>
                  </a:cubicBezTo>
                  <a:cubicBezTo>
                    <a:pt x="713128" y="1318338"/>
                    <a:pt x="700053" y="1338173"/>
                    <a:pt x="682752" y="1353312"/>
                  </a:cubicBezTo>
                  <a:cubicBezTo>
                    <a:pt x="667460" y="1366693"/>
                    <a:pt x="649088" y="1376295"/>
                    <a:pt x="633984" y="1389888"/>
                  </a:cubicBezTo>
                  <a:cubicBezTo>
                    <a:pt x="608352" y="1412957"/>
                    <a:pt x="579960" y="1434347"/>
                    <a:pt x="560832" y="1463040"/>
                  </a:cubicBezTo>
                  <a:lnTo>
                    <a:pt x="512064" y="1536192"/>
                  </a:lnTo>
                  <a:cubicBezTo>
                    <a:pt x="503936" y="1548384"/>
                    <a:pt x="494233" y="1559662"/>
                    <a:pt x="487680" y="1572768"/>
                  </a:cubicBezTo>
                  <a:lnTo>
                    <a:pt x="438912" y="1670304"/>
                  </a:lnTo>
                  <a:lnTo>
                    <a:pt x="414528" y="1719072"/>
                  </a:lnTo>
                  <a:lnTo>
                    <a:pt x="390144" y="1767840"/>
                  </a:lnTo>
                  <a:cubicBezTo>
                    <a:pt x="347969" y="1978715"/>
                    <a:pt x="415442" y="1654456"/>
                    <a:pt x="353568" y="1901952"/>
                  </a:cubicBezTo>
                  <a:cubicBezTo>
                    <a:pt x="347572" y="1925934"/>
                    <a:pt x="345135" y="1950671"/>
                    <a:pt x="341376" y="1975104"/>
                  </a:cubicBezTo>
                  <a:cubicBezTo>
                    <a:pt x="337006" y="2003507"/>
                    <a:pt x="332982" y="2031963"/>
                    <a:pt x="329184" y="2060448"/>
                  </a:cubicBezTo>
                  <a:cubicBezTo>
                    <a:pt x="326681" y="2079222"/>
                    <a:pt x="318921" y="2174980"/>
                    <a:pt x="304800" y="2206752"/>
                  </a:cubicBezTo>
                  <a:cubicBezTo>
                    <a:pt x="292740" y="2233887"/>
                    <a:pt x="252455" y="2292700"/>
                    <a:pt x="231648" y="2316480"/>
                  </a:cubicBezTo>
                  <a:cubicBezTo>
                    <a:pt x="216509" y="2333781"/>
                    <a:pt x="198019" y="2347947"/>
                    <a:pt x="182880" y="2365248"/>
                  </a:cubicBezTo>
                  <a:cubicBezTo>
                    <a:pt x="154991" y="2397121"/>
                    <a:pt x="130046" y="2438403"/>
                    <a:pt x="109728" y="2474976"/>
                  </a:cubicBezTo>
                  <a:cubicBezTo>
                    <a:pt x="86796" y="2516254"/>
                    <a:pt x="72783" y="2549606"/>
                    <a:pt x="60960" y="2596896"/>
                  </a:cubicBezTo>
                  <a:cubicBezTo>
                    <a:pt x="50908" y="2637103"/>
                    <a:pt x="51968" y="2680335"/>
                    <a:pt x="36576" y="2718816"/>
                  </a:cubicBezTo>
                  <a:cubicBezTo>
                    <a:pt x="4496" y="2799016"/>
                    <a:pt x="16484" y="2758316"/>
                    <a:pt x="0" y="2840736"/>
                  </a:cubicBezTo>
                  <a:cubicBezTo>
                    <a:pt x="8128" y="2942336"/>
                    <a:pt x="12119" y="3044352"/>
                    <a:pt x="24384" y="3145536"/>
                  </a:cubicBezTo>
                  <a:cubicBezTo>
                    <a:pt x="36472" y="3245265"/>
                    <a:pt x="51932" y="3242908"/>
                    <a:pt x="97536" y="3328416"/>
                  </a:cubicBezTo>
                  <a:cubicBezTo>
                    <a:pt x="232833" y="3582098"/>
                    <a:pt x="65718" y="3272426"/>
                    <a:pt x="182880" y="3523488"/>
                  </a:cubicBezTo>
                  <a:cubicBezTo>
                    <a:pt x="196736" y="3553179"/>
                    <a:pt x="216114" y="3579983"/>
                    <a:pt x="231648" y="3608832"/>
                  </a:cubicBezTo>
                  <a:cubicBezTo>
                    <a:pt x="244573" y="3632836"/>
                    <a:pt x="256943" y="3657165"/>
                    <a:pt x="268224" y="3681984"/>
                  </a:cubicBezTo>
                  <a:cubicBezTo>
                    <a:pt x="277280" y="3701908"/>
                    <a:pt x="281980" y="3723813"/>
                    <a:pt x="292608" y="3742944"/>
                  </a:cubicBezTo>
                  <a:cubicBezTo>
                    <a:pt x="302476" y="3760707"/>
                    <a:pt x="317373" y="3775177"/>
                    <a:pt x="329184" y="3791712"/>
                  </a:cubicBezTo>
                  <a:cubicBezTo>
                    <a:pt x="360392" y="3835404"/>
                    <a:pt x="372163" y="3868706"/>
                    <a:pt x="426720" y="3901440"/>
                  </a:cubicBezTo>
                  <a:cubicBezTo>
                    <a:pt x="476887" y="3931540"/>
                    <a:pt x="505796" y="3951005"/>
                    <a:pt x="560832" y="3974592"/>
                  </a:cubicBezTo>
                  <a:cubicBezTo>
                    <a:pt x="637976" y="4007654"/>
                    <a:pt x="674648" y="4017495"/>
                    <a:pt x="755904" y="4035552"/>
                  </a:cubicBezTo>
                  <a:cubicBezTo>
                    <a:pt x="796362" y="4044543"/>
                    <a:pt x="836796" y="4054075"/>
                    <a:pt x="877824" y="4059936"/>
                  </a:cubicBezTo>
                  <a:cubicBezTo>
                    <a:pt x="1072727" y="4087779"/>
                    <a:pt x="952041" y="4052419"/>
                    <a:pt x="1146048" y="4096512"/>
                  </a:cubicBezTo>
                  <a:cubicBezTo>
                    <a:pt x="1191232" y="4106781"/>
                    <a:pt x="1236562" y="4117393"/>
                    <a:pt x="1280160" y="4133088"/>
                  </a:cubicBezTo>
                  <a:cubicBezTo>
                    <a:pt x="1392815" y="4173644"/>
                    <a:pt x="1422039" y="4212970"/>
                    <a:pt x="1524000" y="4218432"/>
                  </a:cubicBezTo>
                  <a:cubicBezTo>
                    <a:pt x="1727071" y="4229311"/>
                    <a:pt x="1930400" y="4234688"/>
                    <a:pt x="2133600" y="4242816"/>
                  </a:cubicBezTo>
                  <a:cubicBezTo>
                    <a:pt x="2431484" y="4302393"/>
                    <a:pt x="2201301" y="4260983"/>
                    <a:pt x="2511552" y="4303776"/>
                  </a:cubicBezTo>
                  <a:cubicBezTo>
                    <a:pt x="2783075" y="4341228"/>
                    <a:pt x="2559155" y="4318079"/>
                    <a:pt x="2804160" y="4340352"/>
                  </a:cubicBezTo>
                  <a:cubicBezTo>
                    <a:pt x="2893568" y="4336288"/>
                    <a:pt x="2983431" y="4338044"/>
                    <a:pt x="3072384" y="4328160"/>
                  </a:cubicBezTo>
                  <a:cubicBezTo>
                    <a:pt x="3093485" y="4325815"/>
                    <a:pt x="3194952" y="4273497"/>
                    <a:pt x="3206496" y="4267200"/>
                  </a:cubicBezTo>
                  <a:cubicBezTo>
                    <a:pt x="3241948" y="4247863"/>
                    <a:pt x="3285312" y="4221096"/>
                    <a:pt x="3316224" y="4194048"/>
                  </a:cubicBezTo>
                  <a:cubicBezTo>
                    <a:pt x="3333525" y="4178909"/>
                    <a:pt x="3347691" y="4160419"/>
                    <a:pt x="3364992" y="4145280"/>
                  </a:cubicBezTo>
                  <a:cubicBezTo>
                    <a:pt x="3380284" y="4131899"/>
                    <a:pt x="3399392" y="4123072"/>
                    <a:pt x="3413760" y="4108704"/>
                  </a:cubicBezTo>
                  <a:cubicBezTo>
                    <a:pt x="3428128" y="4094336"/>
                    <a:pt x="3435968" y="4074304"/>
                    <a:pt x="3450336" y="4059936"/>
                  </a:cubicBezTo>
                  <a:cubicBezTo>
                    <a:pt x="3460697" y="4049575"/>
                    <a:pt x="3475960" y="4045287"/>
                    <a:pt x="3486912" y="4035552"/>
                  </a:cubicBezTo>
                  <a:cubicBezTo>
                    <a:pt x="3563718" y="3967280"/>
                    <a:pt x="3555441" y="3969335"/>
                    <a:pt x="3608832" y="3889248"/>
                  </a:cubicBezTo>
                  <a:lnTo>
                    <a:pt x="3633216" y="3852672"/>
                  </a:lnTo>
                  <a:cubicBezTo>
                    <a:pt x="3641344" y="3840480"/>
                    <a:pt x="3652966" y="3829997"/>
                    <a:pt x="3657600" y="3816096"/>
                  </a:cubicBezTo>
                  <a:cubicBezTo>
                    <a:pt x="3661664" y="3803904"/>
                    <a:pt x="3662892" y="3790362"/>
                    <a:pt x="3669792" y="3779520"/>
                  </a:cubicBezTo>
                  <a:cubicBezTo>
                    <a:pt x="3691611" y="3745234"/>
                    <a:pt x="3742944" y="3681984"/>
                    <a:pt x="3742944" y="3681984"/>
                  </a:cubicBezTo>
                  <a:cubicBezTo>
                    <a:pt x="3747008" y="3669792"/>
                    <a:pt x="3749389" y="3656903"/>
                    <a:pt x="3755136" y="3645408"/>
                  </a:cubicBezTo>
                  <a:cubicBezTo>
                    <a:pt x="3761689" y="3632302"/>
                    <a:pt x="3770728" y="3620554"/>
                    <a:pt x="3779520" y="3608832"/>
                  </a:cubicBezTo>
                  <a:cubicBezTo>
                    <a:pt x="3801136" y="3580010"/>
                    <a:pt x="3834297" y="3544984"/>
                    <a:pt x="3852672" y="3511296"/>
                  </a:cubicBezTo>
                  <a:cubicBezTo>
                    <a:pt x="3870078" y="3479385"/>
                    <a:pt x="3889945" y="3448244"/>
                    <a:pt x="3901440" y="3413760"/>
                  </a:cubicBezTo>
                  <a:cubicBezTo>
                    <a:pt x="3905504" y="3401568"/>
                    <a:pt x="3908570" y="3388996"/>
                    <a:pt x="3913632" y="3377184"/>
                  </a:cubicBezTo>
                  <a:cubicBezTo>
                    <a:pt x="3932194" y="3333872"/>
                    <a:pt x="3937911" y="3328573"/>
                    <a:pt x="3962400" y="3291840"/>
                  </a:cubicBezTo>
                  <a:cubicBezTo>
                    <a:pt x="3966464" y="3275584"/>
                    <a:pt x="3969777" y="3259122"/>
                    <a:pt x="3974592" y="3243072"/>
                  </a:cubicBezTo>
                  <a:cubicBezTo>
                    <a:pt x="3981978" y="3218453"/>
                    <a:pt x="3992742" y="3194856"/>
                    <a:pt x="3998976" y="3169920"/>
                  </a:cubicBezTo>
                  <a:cubicBezTo>
                    <a:pt x="4005163" y="3145173"/>
                    <a:pt x="4012866" y="3109063"/>
                    <a:pt x="4023360" y="3084576"/>
                  </a:cubicBezTo>
                  <a:cubicBezTo>
                    <a:pt x="4030519" y="3067871"/>
                    <a:pt x="4041997" y="3053050"/>
                    <a:pt x="4047744" y="3035808"/>
                  </a:cubicBezTo>
                  <a:cubicBezTo>
                    <a:pt x="4058342" y="3004015"/>
                    <a:pt x="4057141" y="2968247"/>
                    <a:pt x="4072128" y="2938272"/>
                  </a:cubicBezTo>
                  <a:cubicBezTo>
                    <a:pt x="4088384" y="2905760"/>
                    <a:pt x="4100733" y="2870981"/>
                    <a:pt x="4120896" y="2840736"/>
                  </a:cubicBezTo>
                  <a:cubicBezTo>
                    <a:pt x="4129024" y="2828544"/>
                    <a:pt x="4139329" y="2817550"/>
                    <a:pt x="4145280" y="2804160"/>
                  </a:cubicBezTo>
                  <a:cubicBezTo>
                    <a:pt x="4155719" y="2780672"/>
                    <a:pt x="4161536" y="2755392"/>
                    <a:pt x="4169664" y="2731008"/>
                  </a:cubicBezTo>
                  <a:cubicBezTo>
                    <a:pt x="4198896" y="2643311"/>
                    <a:pt x="4163430" y="2752827"/>
                    <a:pt x="4194048" y="2645664"/>
                  </a:cubicBezTo>
                  <a:cubicBezTo>
                    <a:pt x="4197579" y="2633307"/>
                    <a:pt x="4202176" y="2621280"/>
                    <a:pt x="4206240" y="2609088"/>
                  </a:cubicBezTo>
                  <a:cubicBezTo>
                    <a:pt x="4195617" y="2311637"/>
                    <a:pt x="4203107" y="2346108"/>
                    <a:pt x="4181856" y="2133600"/>
                  </a:cubicBezTo>
                  <a:cubicBezTo>
                    <a:pt x="4178194" y="2096982"/>
                    <a:pt x="4174868" y="2060303"/>
                    <a:pt x="4169664" y="2023872"/>
                  </a:cubicBezTo>
                  <a:cubicBezTo>
                    <a:pt x="4167985" y="2012122"/>
                    <a:pt x="4130231" y="1778986"/>
                    <a:pt x="4120896" y="1755648"/>
                  </a:cubicBezTo>
                  <a:cubicBezTo>
                    <a:pt x="4112768" y="1735328"/>
                    <a:pt x="4106992" y="1713901"/>
                    <a:pt x="4096512" y="1694688"/>
                  </a:cubicBezTo>
                  <a:cubicBezTo>
                    <a:pt x="4082479" y="1668960"/>
                    <a:pt x="4057011" y="1649338"/>
                    <a:pt x="4047744" y="1621536"/>
                  </a:cubicBezTo>
                  <a:cubicBezTo>
                    <a:pt x="4005972" y="1496220"/>
                    <a:pt x="4047448" y="1594945"/>
                    <a:pt x="3986784" y="1499616"/>
                  </a:cubicBezTo>
                  <a:cubicBezTo>
                    <a:pt x="3969193" y="1471973"/>
                    <a:pt x="3957348" y="1440726"/>
                    <a:pt x="3938016" y="1414272"/>
                  </a:cubicBezTo>
                  <a:cubicBezTo>
                    <a:pt x="3834399" y="1272480"/>
                    <a:pt x="3766173" y="1183597"/>
                    <a:pt x="3645408" y="1072896"/>
                  </a:cubicBezTo>
                  <a:cubicBezTo>
                    <a:pt x="3585943" y="1018387"/>
                    <a:pt x="3523579" y="967126"/>
                    <a:pt x="3462528" y="914400"/>
                  </a:cubicBezTo>
                  <a:cubicBezTo>
                    <a:pt x="3434171" y="889910"/>
                    <a:pt x="3407673" y="863026"/>
                    <a:pt x="3377184" y="841248"/>
                  </a:cubicBezTo>
                  <a:cubicBezTo>
                    <a:pt x="3295810" y="783124"/>
                    <a:pt x="3217686" y="730518"/>
                    <a:pt x="3145536" y="658368"/>
                  </a:cubicBezTo>
                  <a:lnTo>
                    <a:pt x="3023616" y="536448"/>
                  </a:lnTo>
                  <a:lnTo>
                    <a:pt x="2938272" y="451104"/>
                  </a:lnTo>
                  <a:cubicBezTo>
                    <a:pt x="2922016" y="434848"/>
                    <a:pt x="2907896" y="416130"/>
                    <a:pt x="2889504" y="402336"/>
                  </a:cubicBezTo>
                  <a:lnTo>
                    <a:pt x="2791968" y="329184"/>
                  </a:lnTo>
                  <a:cubicBezTo>
                    <a:pt x="2775712" y="316992"/>
                    <a:pt x="2761375" y="301695"/>
                    <a:pt x="2743200" y="292608"/>
                  </a:cubicBezTo>
                  <a:cubicBezTo>
                    <a:pt x="2726944" y="284480"/>
                    <a:pt x="2709844" y="277857"/>
                    <a:pt x="2694432" y="268224"/>
                  </a:cubicBezTo>
                  <a:cubicBezTo>
                    <a:pt x="2672342" y="254418"/>
                    <a:pt x="2634880" y="220160"/>
                    <a:pt x="2609088" y="207264"/>
                  </a:cubicBezTo>
                  <a:cubicBezTo>
                    <a:pt x="2597593" y="201517"/>
                    <a:pt x="2584007" y="200819"/>
                    <a:pt x="2572512" y="195072"/>
                  </a:cubicBezTo>
                  <a:cubicBezTo>
                    <a:pt x="2523969" y="170801"/>
                    <a:pt x="2503700" y="126943"/>
                    <a:pt x="2438400" y="121920"/>
                  </a:cubicBezTo>
                  <a:cubicBezTo>
                    <a:pt x="2263114" y="108436"/>
                    <a:pt x="2253956" y="109532"/>
                    <a:pt x="2060448" y="85344"/>
                  </a:cubicBezTo>
                  <a:cubicBezTo>
                    <a:pt x="2027936" y="81280"/>
                    <a:pt x="1995599" y="75406"/>
                    <a:pt x="1962912" y="73152"/>
                  </a:cubicBezTo>
                  <a:cubicBezTo>
                    <a:pt x="1877674" y="67274"/>
                    <a:pt x="1792224" y="65024"/>
                    <a:pt x="1706880" y="60960"/>
                  </a:cubicBezTo>
                  <a:cubicBezTo>
                    <a:pt x="1673258" y="56757"/>
                    <a:pt x="1610357" y="55370"/>
                    <a:pt x="1572768" y="36576"/>
                  </a:cubicBezTo>
                  <a:cubicBezTo>
                    <a:pt x="1567627" y="34006"/>
                    <a:pt x="1593088" y="6096"/>
                    <a:pt x="1597152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5752975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5BF7358-1997-DA41-B9FE-306BB9833B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Presenting real signal with the complex model</a:t>
            </a:r>
            <a:endParaRPr lang="en-US" sz="2800" dirty="0">
              <a:solidFill>
                <a:schemeClr val="bg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/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A18AA8-F874-AC42-A240-C15CCD3878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1275" y="3641464"/>
                <a:ext cx="1994072" cy="553998"/>
              </a:xfrm>
              <a:prstGeom prst="rect">
                <a:avLst/>
              </a:prstGeom>
              <a:blipFill>
                <a:blip r:embed="rId2"/>
                <a:stretch>
                  <a:fillRect l="-2532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/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0628B06-0CC1-534B-964F-6A28E735E4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94259" y="3703019"/>
                <a:ext cx="399148" cy="492443"/>
              </a:xfrm>
              <a:prstGeom prst="rect">
                <a:avLst/>
              </a:prstGeom>
              <a:blipFill>
                <a:blip r:embed="rId3"/>
                <a:stretch>
                  <a:fillRect l="-6250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/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5EC0A37-F4FD-1040-90D1-0C14A335DE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1498" y="3101635"/>
                <a:ext cx="1153329" cy="601383"/>
              </a:xfrm>
              <a:prstGeom prst="rect">
                <a:avLst/>
              </a:prstGeom>
              <a:blipFill>
                <a:blip r:embed="rId4"/>
                <a:stretch>
                  <a:fillRect l="-6522" t="-26531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/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F82C32-70B8-9145-BC38-50D5F9B2C5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2918" y="3101635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6531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/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CE2F38CD-7343-1643-B865-86FBF6C13C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1529" y="3210575"/>
                <a:ext cx="399148" cy="492443"/>
              </a:xfrm>
              <a:prstGeom prst="rect">
                <a:avLst/>
              </a:prstGeom>
              <a:blipFill>
                <a:blip r:embed="rId6"/>
                <a:stretch>
                  <a:fillRect l="-18750" r="-18750" b="-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59BA980-F019-3044-AA5F-4EDC66170843}"/>
              </a:ext>
            </a:extLst>
          </p:cNvPr>
          <p:cNvCxnSpPr/>
          <p:nvPr/>
        </p:nvCxnSpPr>
        <p:spPr>
          <a:xfrm>
            <a:off x="4319080" y="3949240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3FF72B2-1E84-B448-9046-8F9F0FF5D6A5}"/>
              </a:ext>
            </a:extLst>
          </p:cNvPr>
          <p:cNvSpPr txBox="1"/>
          <p:nvPr/>
        </p:nvSpPr>
        <p:spPr>
          <a:xfrm>
            <a:off x="5940439" y="4078700"/>
            <a:ext cx="259686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/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B007559-4BD5-5B43-86A8-F4BF13379A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4040" y="5603931"/>
                <a:ext cx="1945982" cy="553998"/>
              </a:xfrm>
              <a:prstGeom prst="rect">
                <a:avLst/>
              </a:prstGeom>
              <a:blipFill>
                <a:blip r:embed="rId7"/>
                <a:stretch>
                  <a:fillRect l="-4545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/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0998BA5-D50C-B84D-8B65-DC97AB5C1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7570" y="5665486"/>
                <a:ext cx="399148" cy="492443"/>
              </a:xfrm>
              <a:prstGeom prst="rect">
                <a:avLst/>
              </a:prstGeom>
              <a:blipFill>
                <a:blip r:embed="rId8"/>
                <a:stretch>
                  <a:fillRect l="-6061" r="-60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/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BECA644B-2006-8249-B7B0-322C8ADE0BF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33719" y="5064102"/>
                <a:ext cx="1153329" cy="601383"/>
              </a:xfrm>
              <a:prstGeom prst="rect">
                <a:avLst/>
              </a:prstGeom>
              <a:blipFill>
                <a:blip r:embed="rId9"/>
                <a:stretch>
                  <a:fillRect l="-6522" t="-29167" r="-54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/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97790559-31FB-654E-BDAD-39D04B9066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5139" y="5064102"/>
                <a:ext cx="1291251" cy="601383"/>
              </a:xfrm>
              <a:prstGeom prst="rect">
                <a:avLst/>
              </a:prstGeom>
              <a:blipFill>
                <a:blip r:embed="rId10"/>
                <a:stretch>
                  <a:fillRect l="-5825" t="-29167" r="-58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/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32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−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B6AF164A-63E7-C144-A7AB-FF4D070AB40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50" y="5173042"/>
                <a:ext cx="399148" cy="492443"/>
              </a:xfrm>
              <a:prstGeom prst="rect">
                <a:avLst/>
              </a:prstGeom>
              <a:blipFill>
                <a:blip r:embed="rId11"/>
                <a:stretch>
                  <a:fillRect l="-3030" r="-3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2420D23-05A9-744E-A20D-86322BD893DF}"/>
              </a:ext>
            </a:extLst>
          </p:cNvPr>
          <p:cNvCxnSpPr/>
          <p:nvPr/>
        </p:nvCxnSpPr>
        <p:spPr>
          <a:xfrm>
            <a:off x="4351301" y="5911707"/>
            <a:ext cx="3968885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04059F2E-BE2B-E049-9321-0966718A9392}"/>
              </a:ext>
            </a:extLst>
          </p:cNvPr>
          <p:cNvSpPr txBox="1"/>
          <p:nvPr/>
        </p:nvSpPr>
        <p:spPr>
          <a:xfrm>
            <a:off x="5972660" y="6041167"/>
            <a:ext cx="383118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j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/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DEBAC28-B986-2348-B3C3-A92018902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1245791"/>
                <a:ext cx="4174220" cy="492443"/>
              </a:xfrm>
              <a:prstGeom prst="rect">
                <a:avLst/>
              </a:prstGeom>
              <a:blipFill>
                <a:blip r:embed="rId12"/>
                <a:stretch>
                  <a:fillRect l="-606" t="-500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/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F14C4C9-E511-1F4E-A01C-FA795440B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1257021"/>
                <a:ext cx="399148" cy="492443"/>
              </a:xfrm>
              <a:prstGeom prst="rect">
                <a:avLst/>
              </a:prstGeom>
              <a:blipFill>
                <a:blip r:embed="rId13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/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284F7BD8-AFD3-E044-A78B-9A896080EC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1202552"/>
                <a:ext cx="1153329" cy="601383"/>
              </a:xfrm>
              <a:prstGeom prst="rect">
                <a:avLst/>
              </a:prstGeom>
              <a:blipFill>
                <a:blip r:embed="rId14"/>
                <a:stretch>
                  <a:fillRect l="-6522" t="-29167" r="-65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/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 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func>
                        <m:funcPr>
                          <m:ctrlPr>
                            <a:rPr kumimoji="0" lang="en-US" sz="32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3200" b="0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kumimoji="0" lang="en-US" sz="32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2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πft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80A9FFD9-002C-B743-8506-FACFED22F2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1698" y="2180229"/>
                <a:ext cx="4263988" cy="492443"/>
              </a:xfrm>
              <a:prstGeom prst="rect">
                <a:avLst/>
              </a:prstGeom>
              <a:blipFill>
                <a:blip r:embed="rId15"/>
                <a:stretch>
                  <a:fillRect l="-593" t="-7692" b="-384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/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617D67D7-0C4B-6D4D-B183-3FF6D49C13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4615" y="2191459"/>
                <a:ext cx="399148" cy="492443"/>
              </a:xfrm>
              <a:prstGeom prst="rect">
                <a:avLst/>
              </a:prstGeom>
              <a:blipFill>
                <a:blip r:embed="rId16"/>
                <a:stretch>
                  <a:fillRect l="-9375" r="-93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/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4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4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4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πft</m:t>
                      </m:r>
                    </m:oMath>
                  </m:oMathPara>
                </a14:m>
                <a:endParaRPr kumimoji="0" lang="en-US" sz="4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C0F95256-0AFE-F248-A665-02CD87482B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3351" y="2136990"/>
                <a:ext cx="1291251" cy="601383"/>
              </a:xfrm>
              <a:prstGeom prst="rect">
                <a:avLst/>
              </a:prstGeom>
              <a:blipFill>
                <a:blip r:embed="rId5"/>
                <a:stretch>
                  <a:fillRect l="-5825" t="-29167" r="-48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>
            <a:extLst>
              <a:ext uri="{FF2B5EF4-FFF2-40B4-BE49-F238E27FC236}">
                <a16:creationId xmlns:a16="http://schemas.microsoft.com/office/drawing/2014/main" id="{1F755762-D03C-984D-96E2-AEB9ED7A55C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904" y="1048650"/>
            <a:ext cx="888480" cy="84045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5BC4C36-AF4C-FC45-A5D5-0AD0E0460BE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2017453"/>
            <a:ext cx="888480" cy="84045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DB9F43A-EB27-1B4D-8586-FFB6004FBE7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3452660"/>
            <a:ext cx="888480" cy="84045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F906CE9-15DC-CE4F-ABBA-2C5E8ED4193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9992" y="5389123"/>
            <a:ext cx="888480" cy="84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088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96054F1-D556-A8DF-EE33-A260117CA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99F285-8098-C396-1A07-5A3F6516DF8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53" b="69274"/>
          <a:stretch/>
        </p:blipFill>
        <p:spPr>
          <a:xfrm>
            <a:off x="0" y="831274"/>
            <a:ext cx="7714764" cy="96895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3CC28E-4F28-0E6F-FB09-5E7F56FF29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0727" r="50182" b="61665"/>
          <a:stretch/>
        </p:blipFill>
        <p:spPr>
          <a:xfrm>
            <a:off x="1" y="1800226"/>
            <a:ext cx="3843338" cy="84036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6250F2F-860F-D624-3124-CA73B6A5D0D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7865" r="48330" b="54526"/>
          <a:stretch/>
        </p:blipFill>
        <p:spPr>
          <a:xfrm>
            <a:off x="0" y="2588637"/>
            <a:ext cx="3986213" cy="840363"/>
          </a:xfrm>
          <a:prstGeom prst="rect">
            <a:avLst/>
          </a:prstGeom>
        </p:spPr>
      </p:pic>
      <p:pic>
        <p:nvPicPr>
          <p:cNvPr id="6" name="Picture 5" descr="A whiteboard with mathematical equations&#10;&#10;Description automatically generated">
            <a:extLst>
              <a:ext uri="{FF2B5EF4-FFF2-40B4-BE49-F238E27FC236}">
                <a16:creationId xmlns:a16="http://schemas.microsoft.com/office/drawing/2014/main" id="{4FCA385F-0E99-E6D0-209E-36A6487D8B1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85" t="65000" r="26736" b="20871"/>
          <a:stretch/>
        </p:blipFill>
        <p:spPr>
          <a:xfrm>
            <a:off x="2504628" y="3429000"/>
            <a:ext cx="2705508" cy="9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696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4793F3-F500-A580-F08B-7B62E3BBDF6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953" b="51811"/>
          <a:stretch/>
        </p:blipFill>
        <p:spPr>
          <a:xfrm>
            <a:off x="0" y="831273"/>
            <a:ext cx="7714764" cy="289776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AB730F-E95A-C029-9F99-0AE45CE741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9224" b="36158"/>
          <a:stretch/>
        </p:blipFill>
        <p:spPr>
          <a:xfrm>
            <a:off x="0" y="5072063"/>
            <a:ext cx="7714764" cy="1614487"/>
          </a:xfrm>
          <a:prstGeom prst="rect">
            <a:avLst/>
          </a:prstGeom>
        </p:spPr>
      </p:pic>
      <p:pic>
        <p:nvPicPr>
          <p:cNvPr id="4" name="Picture 3" descr="A whiteboard with mathematical equations&#10;&#10;Description automatically generated">
            <a:extLst>
              <a:ext uri="{FF2B5EF4-FFF2-40B4-BE49-F238E27FC236}">
                <a16:creationId xmlns:a16="http://schemas.microsoft.com/office/drawing/2014/main" id="{B07D5A4F-8934-8AF4-1FD6-E05B222431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6785" t="65000" r="26736" b="20871"/>
          <a:stretch/>
        </p:blipFill>
        <p:spPr>
          <a:xfrm>
            <a:off x="2504628" y="3429000"/>
            <a:ext cx="2705508" cy="968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86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D7FB0FA2-3816-A808-41A7-6B7A9535AF6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1" b="51256"/>
          <a:stretch/>
        </p:blipFill>
        <p:spPr>
          <a:xfrm>
            <a:off x="0" y="158134"/>
            <a:ext cx="6382467" cy="298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4296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C4D0F6-ABE4-EB1C-FBE7-382F66AC1F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2E91E0B9-B7AB-D466-8D10-03EACF8F5D2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2" b="32472"/>
          <a:stretch/>
        </p:blipFill>
        <p:spPr>
          <a:xfrm>
            <a:off x="0" y="158134"/>
            <a:ext cx="6382467" cy="4699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2433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916098-E299-3F2F-96D7-757F60E044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8C103087-61FC-BA8D-A133-BDE6C0421B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041" b="12292"/>
          <a:stretch/>
        </p:blipFill>
        <p:spPr>
          <a:xfrm>
            <a:off x="0" y="158134"/>
            <a:ext cx="6382467" cy="6541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3928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5D3436-3C39-D503-D283-C7D1F79D23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ard with mathematical equations&#10;&#10;Description automatically generated">
            <a:extLst>
              <a:ext uri="{FF2B5EF4-FFF2-40B4-BE49-F238E27FC236}">
                <a16:creationId xmlns:a16="http://schemas.microsoft.com/office/drawing/2014/main" id="{111D211F-378B-841D-1564-9860929615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00" b="26815"/>
          <a:stretch/>
        </p:blipFill>
        <p:spPr>
          <a:xfrm>
            <a:off x="327854" y="637008"/>
            <a:ext cx="5802243" cy="4620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61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BEA573-89E3-AD20-B18D-D9E90F025F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math test&#10;&#10;Description automatically generated">
            <a:extLst>
              <a:ext uri="{FF2B5EF4-FFF2-40B4-BE49-F238E27FC236}">
                <a16:creationId xmlns:a16="http://schemas.microsoft.com/office/drawing/2014/main" id="{0E31B51C-733D-A211-DE1B-8814412E15F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474" t="13125" b="37756"/>
          <a:stretch/>
        </p:blipFill>
        <p:spPr>
          <a:xfrm>
            <a:off x="510538" y="716416"/>
            <a:ext cx="7145569" cy="5425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87CC2EC-104B-6A49-85A2-8DF31B1411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Fourier series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8A4098A-5AC9-A86E-38B9-268A64396105}"/>
              </a:ext>
            </a:extLst>
          </p:cNvPr>
          <p:cNvCxnSpPr/>
          <p:nvPr/>
        </p:nvCxnSpPr>
        <p:spPr>
          <a:xfrm>
            <a:off x="800097" y="4400550"/>
            <a:ext cx="542925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CEC3DA4-E078-E3AC-F8D9-C2C8C4110913}"/>
              </a:ext>
            </a:extLst>
          </p:cNvPr>
          <p:cNvSpPr txBox="1"/>
          <p:nvPr/>
        </p:nvSpPr>
        <p:spPr>
          <a:xfrm>
            <a:off x="901480" y="4371974"/>
            <a:ext cx="367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6762701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89FCFF-2FFC-5594-0931-E8774803E4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oard with mathematical equations&#10;&#10;Description automatically generated">
            <a:extLst>
              <a:ext uri="{FF2B5EF4-FFF2-40B4-BE49-F238E27FC236}">
                <a16:creationId xmlns:a16="http://schemas.microsoft.com/office/drawing/2014/main" id="{8FC164BB-A5AA-BBB2-6D48-7839EC0F60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500" b="15208"/>
          <a:stretch/>
        </p:blipFill>
        <p:spPr>
          <a:xfrm>
            <a:off x="327854" y="637008"/>
            <a:ext cx="5802243" cy="558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60115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AC197A7-E4AD-12C0-FBFF-C0E27737959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 formula</a:t>
            </a:r>
          </a:p>
        </p:txBody>
      </p:sp>
      <p:pic>
        <p:nvPicPr>
          <p:cNvPr id="4" name="Picture 3" descr="A close-up of math equations&#10;&#10;Description automatically generated">
            <a:extLst>
              <a:ext uri="{FF2B5EF4-FFF2-40B4-BE49-F238E27FC236}">
                <a16:creationId xmlns:a16="http://schemas.microsoft.com/office/drawing/2014/main" id="{8ADD244C-020F-4B0D-A34B-37EC39C6022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292" b="37568"/>
          <a:stretch/>
        </p:blipFill>
        <p:spPr>
          <a:xfrm>
            <a:off x="531316" y="3276957"/>
            <a:ext cx="6772779" cy="1466493"/>
          </a:xfrm>
          <a:prstGeom prst="rect">
            <a:avLst/>
          </a:prstGeom>
        </p:spPr>
      </p:pic>
      <p:pic>
        <p:nvPicPr>
          <p:cNvPr id="5" name="Picture 4" descr="A white board with mathematical equations&#10;&#10;Description automatically generated">
            <a:extLst>
              <a:ext uri="{FF2B5EF4-FFF2-40B4-BE49-F238E27FC236}">
                <a16:creationId xmlns:a16="http://schemas.microsoft.com/office/drawing/2014/main" id="{4205AC21-8915-89E9-872E-E954EFE488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840" b="15208"/>
          <a:stretch/>
        </p:blipFill>
        <p:spPr>
          <a:xfrm>
            <a:off x="0" y="1386765"/>
            <a:ext cx="7020714" cy="1200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6AB8A6-A6A3-EF3E-8939-E5D114D619C1}"/>
              </a:ext>
            </a:extLst>
          </p:cNvPr>
          <p:cNvSpPr txBox="1"/>
          <p:nvPr/>
        </p:nvSpPr>
        <p:spPr>
          <a:xfrm>
            <a:off x="342898" y="2938759"/>
            <a:ext cx="22608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Discrete version:</a:t>
            </a:r>
          </a:p>
        </p:txBody>
      </p:sp>
    </p:spTree>
    <p:extLst>
      <p:ext uri="{BB962C8B-B14F-4D97-AF65-F5344CB8AC3E}">
        <p14:creationId xmlns:p14="http://schemas.microsoft.com/office/powerpoint/2010/main" val="41286522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839271-DDBA-D453-E2B9-C38E1FCC8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2CE5F1E-8F05-95EB-8EC7-2CE58775FFD0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 formula</a:t>
            </a:r>
          </a:p>
        </p:txBody>
      </p:sp>
      <p:pic>
        <p:nvPicPr>
          <p:cNvPr id="4" name="Picture 3" descr="A close-up of math equations&#10;&#10;Description automatically generated">
            <a:extLst>
              <a:ext uri="{FF2B5EF4-FFF2-40B4-BE49-F238E27FC236}">
                <a16:creationId xmlns:a16="http://schemas.microsoft.com/office/drawing/2014/main" id="{76862E88-3E81-4DDF-B991-4C40144B27E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7292" b="19583"/>
          <a:stretch/>
        </p:blipFill>
        <p:spPr>
          <a:xfrm>
            <a:off x="531316" y="3276957"/>
            <a:ext cx="6772779" cy="3208556"/>
          </a:xfrm>
          <a:prstGeom prst="rect">
            <a:avLst/>
          </a:prstGeom>
        </p:spPr>
      </p:pic>
      <p:pic>
        <p:nvPicPr>
          <p:cNvPr id="5" name="Picture 4" descr="A white board with mathematical equations&#10;&#10;Description automatically generated">
            <a:extLst>
              <a:ext uri="{FF2B5EF4-FFF2-40B4-BE49-F238E27FC236}">
                <a16:creationId xmlns:a16="http://schemas.microsoft.com/office/drawing/2014/main" id="{FE9BD00F-F518-6654-DA3A-6326ACFFCC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2840" b="15208"/>
          <a:stretch/>
        </p:blipFill>
        <p:spPr>
          <a:xfrm>
            <a:off x="0" y="1386765"/>
            <a:ext cx="7020714" cy="12000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D294BE1-BF5C-D92D-F171-526304739CA7}"/>
              </a:ext>
            </a:extLst>
          </p:cNvPr>
          <p:cNvSpPr txBox="1"/>
          <p:nvPr/>
        </p:nvSpPr>
        <p:spPr>
          <a:xfrm>
            <a:off x="342898" y="2938759"/>
            <a:ext cx="2260875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Discrete version:</a:t>
            </a:r>
          </a:p>
        </p:txBody>
      </p:sp>
    </p:spTree>
    <p:extLst>
      <p:ext uri="{BB962C8B-B14F-4D97-AF65-F5344CB8AC3E}">
        <p14:creationId xmlns:p14="http://schemas.microsoft.com/office/powerpoint/2010/main" val="39696047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F9192C1-9BDC-1A41-8A5F-0792665D7ECA}"/>
              </a:ext>
            </a:extLst>
          </p:cNvPr>
          <p:cNvGrpSpPr/>
          <p:nvPr/>
        </p:nvGrpSpPr>
        <p:grpSpPr>
          <a:xfrm>
            <a:off x="-50923" y="1473128"/>
            <a:ext cx="3374694" cy="3011788"/>
            <a:chOff x="108734" y="1197357"/>
            <a:chExt cx="3671545" cy="2868924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9FC21E86-D84F-5E40-B3D3-345B3219C0F7}"/>
                </a:ext>
              </a:extLst>
            </p:cNvPr>
            <p:cNvCxnSpPr>
              <a:cxnSpLocks/>
            </p:cNvCxnSpPr>
            <p:nvPr/>
          </p:nvCxnSpPr>
          <p:spPr>
            <a:xfrm>
              <a:off x="530023" y="3334951"/>
              <a:ext cx="3250256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15BE5F9A-4B2B-7E4D-9981-4E2BB48D51EF}"/>
                </a:ext>
              </a:extLst>
            </p:cNvPr>
            <p:cNvCxnSpPr/>
            <p:nvPr/>
          </p:nvCxnSpPr>
          <p:spPr>
            <a:xfrm flipV="1">
              <a:off x="532956" y="1197357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F0BC6E5-C778-6A4F-8D07-1C047E4AEA16}"/>
                </a:ext>
              </a:extLst>
            </p:cNvPr>
            <p:cNvSpPr txBox="1"/>
            <p:nvPr/>
          </p:nvSpPr>
          <p:spPr>
            <a:xfrm rot="16200000">
              <a:off x="-323588" y="2161103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0A0636-6F94-454E-A2D2-1CB6FCD7AA56}"/>
                </a:ext>
              </a:extLst>
            </p:cNvPr>
            <p:cNvCxnSpPr/>
            <p:nvPr/>
          </p:nvCxnSpPr>
          <p:spPr>
            <a:xfrm>
              <a:off x="2006345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A3A58394-96BC-6E43-AC61-A8CF63DF43EE}"/>
                </a:ext>
              </a:extLst>
            </p:cNvPr>
            <p:cNvCxnSpPr/>
            <p:nvPr/>
          </p:nvCxnSpPr>
          <p:spPr>
            <a:xfrm>
              <a:off x="3472588" y="3214347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B67BD05-8D42-654E-ABF3-70938E1AE3F0}"/>
                </a:ext>
              </a:extLst>
            </p:cNvPr>
            <p:cNvSpPr txBox="1"/>
            <p:nvPr/>
          </p:nvSpPr>
          <p:spPr>
            <a:xfrm>
              <a:off x="1683257" y="340900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9DB5582-5C2E-4A4B-B58A-2D00BF86B802}"/>
                </a:ext>
              </a:extLst>
            </p:cNvPr>
            <p:cNvSpPr txBox="1"/>
            <p:nvPr/>
          </p:nvSpPr>
          <p:spPr>
            <a:xfrm>
              <a:off x="3134104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63EC3A56-9FDC-BF44-B9C1-2A2733BF9BF5}"/>
                </a:ext>
              </a:extLst>
            </p:cNvPr>
            <p:cNvSpPr txBox="1"/>
            <p:nvPr/>
          </p:nvSpPr>
          <p:spPr>
            <a:xfrm>
              <a:off x="1522774" y="3666171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9DAAB3F-2B0B-D448-92A8-13C82147C32A}"/>
                </a:ext>
              </a:extLst>
            </p:cNvPr>
            <p:cNvSpPr txBox="1"/>
            <p:nvPr/>
          </p:nvSpPr>
          <p:spPr>
            <a:xfrm>
              <a:off x="252908" y="340221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7E91CE59-2FE0-C04F-83AA-7702A23265D5}"/>
                </a:ext>
              </a:extLst>
            </p:cNvPr>
            <p:cNvSpPr/>
            <p:nvPr/>
          </p:nvSpPr>
          <p:spPr>
            <a:xfrm>
              <a:off x="557093" y="179241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2139852C-52C9-6140-AD2E-87172F0E3B01}"/>
                </a:ext>
              </a:extLst>
            </p:cNvPr>
            <p:cNvSpPr/>
            <p:nvPr/>
          </p:nvSpPr>
          <p:spPr>
            <a:xfrm>
              <a:off x="1984732" y="1742736"/>
              <a:ext cx="1442106" cy="1484610"/>
            </a:xfrm>
            <a:custGeom>
              <a:avLst/>
              <a:gdLst>
                <a:gd name="connsiteX0" fmla="*/ 0 w 1411941"/>
                <a:gd name="connsiteY0" fmla="*/ 1143954 h 1484610"/>
                <a:gd name="connsiteX1" fmla="*/ 174812 w 1411941"/>
                <a:gd name="connsiteY1" fmla="*/ 444707 h 1484610"/>
                <a:gd name="connsiteX2" fmla="*/ 268941 w 1411941"/>
                <a:gd name="connsiteY2" fmla="*/ 780883 h 1484610"/>
                <a:gd name="connsiteX3" fmla="*/ 336176 w 1411941"/>
                <a:gd name="connsiteY3" fmla="*/ 229554 h 1484610"/>
                <a:gd name="connsiteX4" fmla="*/ 430306 w 1411941"/>
                <a:gd name="connsiteY4" fmla="*/ 659860 h 1484610"/>
                <a:gd name="connsiteX5" fmla="*/ 524435 w 1411941"/>
                <a:gd name="connsiteY5" fmla="*/ 14401 h 1484610"/>
                <a:gd name="connsiteX6" fmla="*/ 645459 w 1411941"/>
                <a:gd name="connsiteY6" fmla="*/ 1412895 h 1484610"/>
                <a:gd name="connsiteX7" fmla="*/ 726141 w 1411941"/>
                <a:gd name="connsiteY7" fmla="*/ 861565 h 1484610"/>
                <a:gd name="connsiteX8" fmla="*/ 847165 w 1411941"/>
                <a:gd name="connsiteY8" fmla="*/ 1251530 h 1484610"/>
                <a:gd name="connsiteX9" fmla="*/ 954741 w 1411941"/>
                <a:gd name="connsiteY9" fmla="*/ 81636 h 1484610"/>
                <a:gd name="connsiteX10" fmla="*/ 1062318 w 1411941"/>
                <a:gd name="connsiteY10" fmla="*/ 1480130 h 1484610"/>
                <a:gd name="connsiteX11" fmla="*/ 1210235 w 1411941"/>
                <a:gd name="connsiteY11" fmla="*/ 552283 h 1484610"/>
                <a:gd name="connsiteX12" fmla="*/ 1304365 w 1411941"/>
                <a:gd name="connsiteY12" fmla="*/ 1305318 h 1484610"/>
                <a:gd name="connsiteX13" fmla="*/ 1411941 w 1411941"/>
                <a:gd name="connsiteY13" fmla="*/ 1009483 h 14846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11941" h="1484610">
                  <a:moveTo>
                    <a:pt x="0" y="1143954"/>
                  </a:moveTo>
                  <a:cubicBezTo>
                    <a:pt x="64994" y="824586"/>
                    <a:pt x="129989" y="505219"/>
                    <a:pt x="174812" y="444707"/>
                  </a:cubicBezTo>
                  <a:cubicBezTo>
                    <a:pt x="219636" y="384195"/>
                    <a:pt x="242047" y="816742"/>
                    <a:pt x="268941" y="780883"/>
                  </a:cubicBezTo>
                  <a:cubicBezTo>
                    <a:pt x="295835" y="745024"/>
                    <a:pt x="309282" y="249724"/>
                    <a:pt x="336176" y="229554"/>
                  </a:cubicBezTo>
                  <a:cubicBezTo>
                    <a:pt x="363070" y="209384"/>
                    <a:pt x="398930" y="695719"/>
                    <a:pt x="430306" y="659860"/>
                  </a:cubicBezTo>
                  <a:cubicBezTo>
                    <a:pt x="461682" y="624001"/>
                    <a:pt x="488576" y="-111105"/>
                    <a:pt x="524435" y="14401"/>
                  </a:cubicBezTo>
                  <a:cubicBezTo>
                    <a:pt x="560294" y="139907"/>
                    <a:pt x="611841" y="1271701"/>
                    <a:pt x="645459" y="1412895"/>
                  </a:cubicBezTo>
                  <a:cubicBezTo>
                    <a:pt x="679077" y="1554089"/>
                    <a:pt x="692523" y="888459"/>
                    <a:pt x="726141" y="861565"/>
                  </a:cubicBezTo>
                  <a:cubicBezTo>
                    <a:pt x="759759" y="834671"/>
                    <a:pt x="809065" y="1381518"/>
                    <a:pt x="847165" y="1251530"/>
                  </a:cubicBezTo>
                  <a:cubicBezTo>
                    <a:pt x="885265" y="1121542"/>
                    <a:pt x="918882" y="43536"/>
                    <a:pt x="954741" y="81636"/>
                  </a:cubicBezTo>
                  <a:cubicBezTo>
                    <a:pt x="990600" y="119736"/>
                    <a:pt x="1019736" y="1401689"/>
                    <a:pt x="1062318" y="1480130"/>
                  </a:cubicBezTo>
                  <a:cubicBezTo>
                    <a:pt x="1104900" y="1558571"/>
                    <a:pt x="1169894" y="581418"/>
                    <a:pt x="1210235" y="552283"/>
                  </a:cubicBezTo>
                  <a:cubicBezTo>
                    <a:pt x="1250576" y="523148"/>
                    <a:pt x="1270747" y="1229118"/>
                    <a:pt x="1304365" y="1305318"/>
                  </a:cubicBezTo>
                  <a:cubicBezTo>
                    <a:pt x="1337983" y="1381518"/>
                    <a:pt x="1374962" y="1195500"/>
                    <a:pt x="1411941" y="1009483"/>
                  </a:cubicBezTo>
                </a:path>
              </a:pathLst>
            </a:custGeom>
            <a:ln w="28575" cmpd="sng">
              <a:solidFill>
                <a:srgbClr val="94165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59" name="Freeform 58">
            <a:extLst>
              <a:ext uri="{FF2B5EF4-FFF2-40B4-BE49-F238E27FC236}">
                <a16:creationId xmlns:a16="http://schemas.microsoft.com/office/drawing/2014/main" id="{90751106-2E23-7C42-911D-CA7753CDE5F7}"/>
              </a:ext>
            </a:extLst>
          </p:cNvPr>
          <p:cNvSpPr/>
          <p:nvPr/>
        </p:nvSpPr>
        <p:spPr>
          <a:xfrm>
            <a:off x="6066971" y="1828753"/>
            <a:ext cx="2627086" cy="1838636"/>
          </a:xfrm>
          <a:custGeom>
            <a:avLst/>
            <a:gdLst>
              <a:gd name="connsiteX0" fmla="*/ 0 w 2627086"/>
              <a:gd name="connsiteY0" fmla="*/ 1770790 h 1838636"/>
              <a:gd name="connsiteX1" fmla="*/ 87086 w 2627086"/>
              <a:gd name="connsiteY1" fmla="*/ 1712733 h 1838636"/>
              <a:gd name="connsiteX2" fmla="*/ 188686 w 2627086"/>
              <a:gd name="connsiteY2" fmla="*/ 1741761 h 1838636"/>
              <a:gd name="connsiteX3" fmla="*/ 304800 w 2627086"/>
              <a:gd name="connsiteY3" fmla="*/ 1669190 h 1838636"/>
              <a:gd name="connsiteX4" fmla="*/ 391886 w 2627086"/>
              <a:gd name="connsiteY4" fmla="*/ 1741761 h 1838636"/>
              <a:gd name="connsiteX5" fmla="*/ 566058 w 2627086"/>
              <a:gd name="connsiteY5" fmla="*/ 1669190 h 1838636"/>
              <a:gd name="connsiteX6" fmla="*/ 595086 w 2627086"/>
              <a:gd name="connsiteY6" fmla="*/ 1727247 h 1838636"/>
              <a:gd name="connsiteX7" fmla="*/ 653143 w 2627086"/>
              <a:gd name="connsiteY7" fmla="*/ 47 h 1838636"/>
              <a:gd name="connsiteX8" fmla="*/ 754743 w 2627086"/>
              <a:gd name="connsiteY8" fmla="*/ 1785304 h 1838636"/>
              <a:gd name="connsiteX9" fmla="*/ 885372 w 2627086"/>
              <a:gd name="connsiteY9" fmla="*/ 1393418 h 1838636"/>
              <a:gd name="connsiteX10" fmla="*/ 972458 w 2627086"/>
              <a:gd name="connsiteY10" fmla="*/ 1640161 h 1838636"/>
              <a:gd name="connsiteX11" fmla="*/ 1045029 w 2627086"/>
              <a:gd name="connsiteY11" fmla="*/ 1582104 h 1838636"/>
              <a:gd name="connsiteX12" fmla="*/ 1146629 w 2627086"/>
              <a:gd name="connsiteY12" fmla="*/ 1727247 h 1838636"/>
              <a:gd name="connsiteX13" fmla="*/ 1219200 w 2627086"/>
              <a:gd name="connsiteY13" fmla="*/ 1611133 h 1838636"/>
              <a:gd name="connsiteX14" fmla="*/ 1436915 w 2627086"/>
              <a:gd name="connsiteY14" fmla="*/ 1756276 h 1838636"/>
              <a:gd name="connsiteX15" fmla="*/ 1582058 w 2627086"/>
              <a:gd name="connsiteY15" fmla="*/ 1625647 h 1838636"/>
              <a:gd name="connsiteX16" fmla="*/ 1669143 w 2627086"/>
              <a:gd name="connsiteY16" fmla="*/ 1785304 h 1838636"/>
              <a:gd name="connsiteX17" fmla="*/ 1799772 w 2627086"/>
              <a:gd name="connsiteY17" fmla="*/ 1669190 h 1838636"/>
              <a:gd name="connsiteX18" fmla="*/ 1872343 w 2627086"/>
              <a:gd name="connsiteY18" fmla="*/ 1770790 h 1838636"/>
              <a:gd name="connsiteX19" fmla="*/ 1915886 w 2627086"/>
              <a:gd name="connsiteY19" fmla="*/ 812847 h 1838636"/>
              <a:gd name="connsiteX20" fmla="*/ 2119086 w 2627086"/>
              <a:gd name="connsiteY20" fmla="*/ 1785304 h 1838636"/>
              <a:gd name="connsiteX21" fmla="*/ 2235200 w 2627086"/>
              <a:gd name="connsiteY21" fmla="*/ 1654676 h 1838636"/>
              <a:gd name="connsiteX22" fmla="*/ 2394858 w 2627086"/>
              <a:gd name="connsiteY22" fmla="*/ 1785304 h 1838636"/>
              <a:gd name="connsiteX23" fmla="*/ 2510972 w 2627086"/>
              <a:gd name="connsiteY23" fmla="*/ 1727247 h 1838636"/>
              <a:gd name="connsiteX24" fmla="*/ 2627086 w 2627086"/>
              <a:gd name="connsiteY24" fmla="*/ 1828847 h 183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2627086" h="1838636">
                <a:moveTo>
                  <a:pt x="0" y="1770790"/>
                </a:moveTo>
                <a:cubicBezTo>
                  <a:pt x="27819" y="1744180"/>
                  <a:pt x="55638" y="1717571"/>
                  <a:pt x="87086" y="1712733"/>
                </a:cubicBezTo>
                <a:cubicBezTo>
                  <a:pt x="118534" y="1707895"/>
                  <a:pt x="152400" y="1749018"/>
                  <a:pt x="188686" y="1741761"/>
                </a:cubicBezTo>
                <a:cubicBezTo>
                  <a:pt x="224972" y="1734504"/>
                  <a:pt x="304800" y="1669190"/>
                  <a:pt x="304800" y="1669190"/>
                </a:cubicBezTo>
                <a:cubicBezTo>
                  <a:pt x="338667" y="1669190"/>
                  <a:pt x="348343" y="1741761"/>
                  <a:pt x="391886" y="1741761"/>
                </a:cubicBezTo>
                <a:cubicBezTo>
                  <a:pt x="435429" y="1741761"/>
                  <a:pt x="566058" y="1669190"/>
                  <a:pt x="566058" y="1669190"/>
                </a:cubicBezTo>
                <a:cubicBezTo>
                  <a:pt x="599925" y="1666771"/>
                  <a:pt x="580572" y="2005437"/>
                  <a:pt x="595086" y="1727247"/>
                </a:cubicBezTo>
                <a:cubicBezTo>
                  <a:pt x="609600" y="1449057"/>
                  <a:pt x="626534" y="-9629"/>
                  <a:pt x="653143" y="47"/>
                </a:cubicBezTo>
                <a:cubicBezTo>
                  <a:pt x="679753" y="9723"/>
                  <a:pt x="716038" y="1553075"/>
                  <a:pt x="754743" y="1785304"/>
                </a:cubicBezTo>
                <a:cubicBezTo>
                  <a:pt x="793448" y="2017533"/>
                  <a:pt x="849086" y="1417608"/>
                  <a:pt x="885372" y="1393418"/>
                </a:cubicBezTo>
                <a:cubicBezTo>
                  <a:pt x="921658" y="1369228"/>
                  <a:pt x="972458" y="1640161"/>
                  <a:pt x="972458" y="1640161"/>
                </a:cubicBezTo>
                <a:cubicBezTo>
                  <a:pt x="999067" y="1671608"/>
                  <a:pt x="1016001" y="1567590"/>
                  <a:pt x="1045029" y="1582104"/>
                </a:cubicBezTo>
                <a:cubicBezTo>
                  <a:pt x="1074057" y="1596618"/>
                  <a:pt x="1117601" y="1722409"/>
                  <a:pt x="1146629" y="1727247"/>
                </a:cubicBezTo>
                <a:cubicBezTo>
                  <a:pt x="1175657" y="1732085"/>
                  <a:pt x="1170819" y="1606295"/>
                  <a:pt x="1219200" y="1611133"/>
                </a:cubicBezTo>
                <a:cubicBezTo>
                  <a:pt x="1267581" y="1615971"/>
                  <a:pt x="1376439" y="1753857"/>
                  <a:pt x="1436915" y="1756276"/>
                </a:cubicBezTo>
                <a:cubicBezTo>
                  <a:pt x="1497391" y="1758695"/>
                  <a:pt x="1543353" y="1620809"/>
                  <a:pt x="1582058" y="1625647"/>
                </a:cubicBezTo>
                <a:cubicBezTo>
                  <a:pt x="1620763" y="1630485"/>
                  <a:pt x="1632857" y="1778047"/>
                  <a:pt x="1669143" y="1785304"/>
                </a:cubicBezTo>
                <a:cubicBezTo>
                  <a:pt x="1705429" y="1792561"/>
                  <a:pt x="1765905" y="1671609"/>
                  <a:pt x="1799772" y="1669190"/>
                </a:cubicBezTo>
                <a:cubicBezTo>
                  <a:pt x="1833639" y="1666771"/>
                  <a:pt x="1852991" y="1913514"/>
                  <a:pt x="1872343" y="1770790"/>
                </a:cubicBezTo>
                <a:cubicBezTo>
                  <a:pt x="1891695" y="1628066"/>
                  <a:pt x="1874762" y="810428"/>
                  <a:pt x="1915886" y="812847"/>
                </a:cubicBezTo>
                <a:cubicBezTo>
                  <a:pt x="1957010" y="815266"/>
                  <a:pt x="2065867" y="1644999"/>
                  <a:pt x="2119086" y="1785304"/>
                </a:cubicBezTo>
                <a:cubicBezTo>
                  <a:pt x="2172305" y="1925609"/>
                  <a:pt x="2189238" y="1654676"/>
                  <a:pt x="2235200" y="1654676"/>
                </a:cubicBezTo>
                <a:cubicBezTo>
                  <a:pt x="2281162" y="1654676"/>
                  <a:pt x="2348896" y="1773209"/>
                  <a:pt x="2394858" y="1785304"/>
                </a:cubicBezTo>
                <a:cubicBezTo>
                  <a:pt x="2440820" y="1797399"/>
                  <a:pt x="2472267" y="1719990"/>
                  <a:pt x="2510972" y="1727247"/>
                </a:cubicBezTo>
                <a:cubicBezTo>
                  <a:pt x="2549677" y="1734504"/>
                  <a:pt x="2588381" y="1781675"/>
                  <a:pt x="2627086" y="1828847"/>
                </a:cubicBezTo>
              </a:path>
            </a:pathLst>
          </a:custGeom>
          <a:noFill/>
          <a:ln w="254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0F4B81E-CC05-C149-9945-35A45EB70C84}"/>
              </a:ext>
            </a:extLst>
          </p:cNvPr>
          <p:cNvGrpSpPr/>
          <p:nvPr/>
        </p:nvGrpSpPr>
        <p:grpSpPr>
          <a:xfrm>
            <a:off x="3730171" y="3293104"/>
            <a:ext cx="1524000" cy="617135"/>
            <a:chOff x="3730171" y="3293104"/>
            <a:chExt cx="1524000" cy="617135"/>
          </a:xfrm>
        </p:grpSpPr>
        <p:cxnSp>
          <p:nvCxnSpPr>
            <p:cNvPr id="62" name="Straight Arrow Connector 61">
              <a:extLst>
                <a:ext uri="{FF2B5EF4-FFF2-40B4-BE49-F238E27FC236}">
                  <a16:creationId xmlns:a16="http://schemas.microsoft.com/office/drawing/2014/main" id="{A5724EF1-F34C-1745-A3D9-B59D65A908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730171" y="3293104"/>
              <a:ext cx="1524000" cy="0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12788C77-E555-6940-AF49-D9691F2CA2EE}"/>
                </a:ext>
              </a:extLst>
            </p:cNvPr>
            <p:cNvSpPr txBox="1"/>
            <p:nvPr/>
          </p:nvSpPr>
          <p:spPr>
            <a:xfrm>
              <a:off x="4122222" y="3387019"/>
              <a:ext cx="77938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941100"/>
                  </a:solidFill>
                </a:rPr>
                <a:t>IFFT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715657" y="2248709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170572181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7C48FC74-9410-EF41-BCD9-34BC6BDEFB89}"/>
              </a:ext>
            </a:extLst>
          </p:cNvPr>
          <p:cNvCxnSpPr>
            <a:cxnSpLocks/>
          </p:cNvCxnSpPr>
          <p:nvPr/>
        </p:nvCxnSpPr>
        <p:spPr>
          <a:xfrm flipV="1">
            <a:off x="7391462" y="243191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/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6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60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6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60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60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60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BA163D88-4578-BB45-8E15-3D31B53635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486" y="2432935"/>
                <a:ext cx="1856598" cy="902042"/>
              </a:xfrm>
              <a:prstGeom prst="rect">
                <a:avLst/>
              </a:prstGeom>
              <a:blipFill>
                <a:blip r:embed="rId2"/>
                <a:stretch>
                  <a:fillRect l="-6081" t="-29577" r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6485434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39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7161939" y="2263354"/>
            <a:ext cx="6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691592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78350" y="4005550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4B34FE17-8CF1-C946-8F4D-4A3D5331E899}"/>
              </a:ext>
            </a:extLst>
          </p:cNvPr>
          <p:cNvGrpSpPr/>
          <p:nvPr/>
        </p:nvGrpSpPr>
        <p:grpSpPr>
          <a:xfrm>
            <a:off x="3680731" y="2338492"/>
            <a:ext cx="1524000" cy="523220"/>
            <a:chOff x="3715657" y="2248709"/>
            <a:chExt cx="1524000" cy="523220"/>
          </a:xfrm>
        </p:grpSpPr>
        <p:cxnSp>
          <p:nvCxnSpPr>
            <p:cNvPr id="61" name="Straight Arrow Connector 60">
              <a:extLst>
                <a:ext uri="{FF2B5EF4-FFF2-40B4-BE49-F238E27FC236}">
                  <a16:creationId xmlns:a16="http://schemas.microsoft.com/office/drawing/2014/main" id="{4DF0A8E5-B780-4942-81EE-3555CD5CB4CB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218EB1A-648F-4549-9E60-690A745AAEA3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39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blipFill>
                <a:blip r:embed="rId4"/>
                <a:stretch>
                  <a:fillRect l="-5714" t="-26471" r="-42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blipFill>
                <a:blip r:embed="rId5"/>
                <a:stretch>
                  <a:fillRect l="-5195" t="-26471" r="-38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36BD4-1867-2744-93AD-532D9DE94DEE}"/>
              </a:ext>
            </a:extLst>
          </p:cNvPr>
          <p:cNvSpPr txBox="1"/>
          <p:nvPr/>
        </p:nvSpPr>
        <p:spPr>
          <a:xfrm>
            <a:off x="7161939" y="2263354"/>
            <a:ext cx="6978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?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46723677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395" b="-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blipFill>
                <a:blip r:embed="rId4"/>
                <a:stretch>
                  <a:fillRect l="-5714" t="-26471" r="-42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blipFill>
                <a:blip r:embed="rId5"/>
                <a:stretch>
                  <a:fillRect l="-5195" t="-26471" r="-38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A2262D0B-4031-104A-8A50-DDD9DB9E1264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9" name="Straight Arrow Connector 78">
              <a:extLst>
                <a:ext uri="{FF2B5EF4-FFF2-40B4-BE49-F238E27FC236}">
                  <a16:creationId xmlns:a16="http://schemas.microsoft.com/office/drawing/2014/main" id="{67AE94A3-AEFE-7141-88D1-9E9D5D535450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3F6CDD1C-9D21-354A-8C0B-A24550AF4C9D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4081176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7DAC36C-FE1F-9E40-9B1C-AA15A013D8F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Domain and Frequency Domain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E78655D2-7A76-FC40-B3BA-2EDE39076BC6}"/>
              </a:ext>
            </a:extLst>
          </p:cNvPr>
          <p:cNvCxnSpPr>
            <a:cxnSpLocks/>
          </p:cNvCxnSpPr>
          <p:nvPr/>
        </p:nvCxnSpPr>
        <p:spPr>
          <a:xfrm>
            <a:off x="6034503" y="3651521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A3767899-F6C4-1146-AC63-051FE50A937E}"/>
              </a:ext>
            </a:extLst>
          </p:cNvPr>
          <p:cNvCxnSpPr/>
          <p:nvPr/>
        </p:nvCxnSpPr>
        <p:spPr>
          <a:xfrm flipV="1">
            <a:off x="6037199" y="1407481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E513BB0E-E7D6-3643-B7B8-6760632FF49C}"/>
              </a:ext>
            </a:extLst>
          </p:cNvPr>
          <p:cNvSpPr txBox="1"/>
          <p:nvPr/>
        </p:nvSpPr>
        <p:spPr>
          <a:xfrm rot="16200000">
            <a:off x="5167289" y="2445356"/>
            <a:ext cx="1327735" cy="367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Amplitude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7D780CF5-90AF-9F45-8CD0-2903C18118E3}"/>
              </a:ext>
            </a:extLst>
          </p:cNvPr>
          <p:cNvGrpSpPr/>
          <p:nvPr/>
        </p:nvGrpSpPr>
        <p:grpSpPr>
          <a:xfrm>
            <a:off x="7225127" y="3524912"/>
            <a:ext cx="315804" cy="573687"/>
            <a:chOff x="7225127" y="3524912"/>
            <a:chExt cx="315804" cy="573687"/>
          </a:xfrm>
        </p:grpSpPr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E1E80F4F-A3FE-F847-A9F4-27C9E10A14C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5BBA7D7-BFBB-F740-8FF4-14C951CECA9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123DB69-BAB0-9A4D-9596-75F53833FB80}"/>
              </a:ext>
            </a:extLst>
          </p:cNvPr>
          <p:cNvSpPr txBox="1"/>
          <p:nvPr/>
        </p:nvSpPr>
        <p:spPr>
          <a:xfrm>
            <a:off x="6616493" y="4369242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 (Hz)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75AF254B-3790-0B4B-86A0-135A268249C2}"/>
              </a:ext>
            </a:extLst>
          </p:cNvPr>
          <p:cNvSpPr txBox="1"/>
          <p:nvPr/>
        </p:nvSpPr>
        <p:spPr>
          <a:xfrm>
            <a:off x="5779793" y="3722133"/>
            <a:ext cx="593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80C2667-EB6C-374A-8A5A-9AE3F4D053D8}"/>
              </a:ext>
            </a:extLst>
          </p:cNvPr>
          <p:cNvGrpSpPr/>
          <p:nvPr/>
        </p:nvGrpSpPr>
        <p:grpSpPr>
          <a:xfrm>
            <a:off x="7918996" y="3517778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FBBE8CE9-5D37-3741-9FDB-F7ED745CF83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0DC970C2-E0E6-9A4E-A248-65166861A91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080D6294-1AD4-DB46-B9AE-3277763FB445}"/>
              </a:ext>
            </a:extLst>
          </p:cNvPr>
          <p:cNvGrpSpPr/>
          <p:nvPr/>
        </p:nvGrpSpPr>
        <p:grpSpPr>
          <a:xfrm>
            <a:off x="8570768" y="3524912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E7D196AA-5B60-7943-8EDF-5E59D707C45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8C569E34-2ED4-7746-9837-EAD833B8F6C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AA9DB376-0266-8C43-B083-2EC00C15E8E7}"/>
              </a:ext>
            </a:extLst>
          </p:cNvPr>
          <p:cNvGrpSpPr/>
          <p:nvPr/>
        </p:nvGrpSpPr>
        <p:grpSpPr>
          <a:xfrm>
            <a:off x="6562756" y="3517778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686F0E65-6E9F-DD4D-B989-FF447D44DF3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677E313-E882-C849-BA16-D5F0FE19DC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5" name="TextBox 64">
            <a:extLst>
              <a:ext uri="{FF2B5EF4-FFF2-40B4-BE49-F238E27FC236}">
                <a16:creationId xmlns:a16="http://schemas.microsoft.com/office/drawing/2014/main" id="{C9913235-4ED2-3C42-B717-BE6526AA151D}"/>
              </a:ext>
            </a:extLst>
          </p:cNvPr>
          <p:cNvSpPr txBox="1"/>
          <p:nvPr/>
        </p:nvSpPr>
        <p:spPr>
          <a:xfrm>
            <a:off x="3231743" y="793352"/>
            <a:ext cx="241553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Fourier Transform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4E14EBDA-3967-0442-80C7-A9FFE8BB5EA7}"/>
              </a:ext>
            </a:extLst>
          </p:cNvPr>
          <p:cNvSpPr txBox="1"/>
          <p:nvPr/>
        </p:nvSpPr>
        <p:spPr>
          <a:xfrm>
            <a:off x="996147" y="4805867"/>
            <a:ext cx="1910779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Time domain</a:t>
            </a: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6D0DEF4F-CB41-9649-8155-9B2BC63BE27C}"/>
              </a:ext>
            </a:extLst>
          </p:cNvPr>
          <p:cNvSpPr txBox="1"/>
          <p:nvPr/>
        </p:nvSpPr>
        <p:spPr>
          <a:xfrm>
            <a:off x="6250488" y="4805867"/>
            <a:ext cx="2712346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Frequency domain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BF8B078-B542-D543-92B5-C8905E0A4D6B}"/>
              </a:ext>
            </a:extLst>
          </p:cNvPr>
          <p:cNvSpPr txBox="1"/>
          <p:nvPr/>
        </p:nvSpPr>
        <p:spPr>
          <a:xfrm>
            <a:off x="361185" y="5814423"/>
            <a:ext cx="4299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FFT = Fast Fourier Transform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7DE1A406-BA92-C544-A0D6-B9FA4E785C07}"/>
              </a:ext>
            </a:extLst>
          </p:cNvPr>
          <p:cNvSpPr txBox="1"/>
          <p:nvPr/>
        </p:nvSpPr>
        <p:spPr>
          <a:xfrm>
            <a:off x="262447" y="6238487"/>
            <a:ext cx="55184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941100"/>
                </a:solidFill>
              </a:rPr>
              <a:t>IFFT = Inverse Fast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/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36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60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  <m:r>
                                <a:rPr lang="en-US" sz="3600" b="0" i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  <m:r>
                                <m:rPr>
                                  <m:sty m:val="p"/>
                                </m:rPr>
                                <a:rPr lang="en-US" sz="36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t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39CE76B6-3E3C-044E-BECA-E1A63E780B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8389" y="2499584"/>
                <a:ext cx="2109488" cy="553998"/>
              </a:xfrm>
              <a:prstGeom prst="rect">
                <a:avLst/>
              </a:prstGeom>
              <a:blipFill>
                <a:blip r:embed="rId2"/>
                <a:stretch>
                  <a:fillRect l="-2410" b="-45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/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F1894772-2FB9-BD4E-8E2E-3755EAEED2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342" y="3535065"/>
                <a:ext cx="349455" cy="430887"/>
              </a:xfrm>
              <a:prstGeom prst="rect">
                <a:avLst/>
              </a:prstGeom>
              <a:blipFill>
                <a:blip r:embed="rId3"/>
                <a:stretch>
                  <a:fillRect l="-6897" r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/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FD1D9CB-580C-9742-811B-BED00127A0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9743" y="3282515"/>
                <a:ext cx="870175" cy="420949"/>
              </a:xfrm>
              <a:prstGeom prst="rect">
                <a:avLst/>
              </a:prstGeom>
              <a:blipFill>
                <a:blip r:embed="rId4"/>
                <a:stretch>
                  <a:fillRect l="-5714" t="-26471" r="-428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/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_</m:t>
                      </m:r>
                      <m:r>
                        <a:rPr lang="en-US" sz="2800" b="0" i="1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𝑗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2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π</m:t>
                      </m:r>
                      <m:r>
                        <a:rPr lang="en-US" sz="2800" b="0" i="0" baseline="3000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4</m:t>
                      </m:r>
                      <m:r>
                        <m:rPr>
                          <m:sty m:val="p"/>
                        </m:rPr>
                        <a:rPr lang="en-US" sz="2800" i="0" baseline="3000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</m:t>
                      </m:r>
                    </m:oMath>
                  </m:oMathPara>
                </a14:m>
                <a:endParaRPr kumimoji="0" lang="en-US" sz="2800" b="0" u="none" strike="noStrike" kern="1200" cap="none" spc="0" normalizeH="0" baseline="3000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8DE859D4-259E-7A4E-A27A-CC97E166DA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4236" y="3282515"/>
                <a:ext cx="966227" cy="420949"/>
              </a:xfrm>
              <a:prstGeom prst="rect">
                <a:avLst/>
              </a:prstGeom>
              <a:blipFill>
                <a:blip r:embed="rId5"/>
                <a:stretch>
                  <a:fillRect l="-5195" t="-26471" r="-3896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/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A4C36BFF-8CEA-AB45-9EAA-A7DAEBD45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8490" y="3294180"/>
                <a:ext cx="349455" cy="430887"/>
              </a:xfrm>
              <a:prstGeom prst="rect">
                <a:avLst/>
              </a:prstGeom>
              <a:blipFill>
                <a:blip r:embed="rId6"/>
                <a:stretch>
                  <a:fillRect l="-21429" r="-17857"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414DF044-6C36-AC41-B974-139B3BACDF23}"/>
              </a:ext>
            </a:extLst>
          </p:cNvPr>
          <p:cNvCxnSpPr>
            <a:cxnSpLocks/>
          </p:cNvCxnSpPr>
          <p:nvPr/>
        </p:nvCxnSpPr>
        <p:spPr>
          <a:xfrm>
            <a:off x="996147" y="3765212"/>
            <a:ext cx="2684584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73FA2E92-4871-9240-B860-B510D12886AE}"/>
              </a:ext>
            </a:extLst>
          </p:cNvPr>
          <p:cNvSpPr txBox="1"/>
          <p:nvPr/>
        </p:nvSpPr>
        <p:spPr>
          <a:xfrm>
            <a:off x="2108732" y="3854652"/>
            <a:ext cx="18274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lvl="0"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2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0FFDFC71-F26C-FC43-87EB-A41B0DD49867}"/>
              </a:ext>
            </a:extLst>
          </p:cNvPr>
          <p:cNvCxnSpPr>
            <a:cxnSpLocks/>
          </p:cNvCxnSpPr>
          <p:nvPr/>
        </p:nvCxnSpPr>
        <p:spPr>
          <a:xfrm>
            <a:off x="6011436" y="3648629"/>
            <a:ext cx="298746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BC3DE2D3-4111-2C4F-852A-E34DA8415998}"/>
              </a:ext>
            </a:extLst>
          </p:cNvPr>
          <p:cNvCxnSpPr>
            <a:cxnSpLocks/>
          </p:cNvCxnSpPr>
          <p:nvPr/>
        </p:nvCxnSpPr>
        <p:spPr>
          <a:xfrm flipH="1">
            <a:off x="3910519" y="3649216"/>
            <a:ext cx="210091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E4B41A5-5EA3-D947-97FD-F9BAD7C3604E}"/>
              </a:ext>
            </a:extLst>
          </p:cNvPr>
          <p:cNvGrpSpPr/>
          <p:nvPr/>
        </p:nvGrpSpPr>
        <p:grpSpPr>
          <a:xfrm>
            <a:off x="4030359" y="3540299"/>
            <a:ext cx="482139" cy="573687"/>
            <a:chOff x="7225126" y="3524912"/>
            <a:chExt cx="482139" cy="573687"/>
          </a:xfrm>
        </p:grpSpPr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A350D8F3-1DD3-F34C-8D5A-80DD3E367F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D4624DF1-F1E6-2B46-99AD-ACBBA49687F1}"/>
                </a:ext>
              </a:extLst>
            </p:cNvPr>
            <p:cNvSpPr txBox="1"/>
            <p:nvPr/>
          </p:nvSpPr>
          <p:spPr>
            <a:xfrm>
              <a:off x="7225126" y="3729267"/>
              <a:ext cx="48213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-6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FCC7DE4E-3263-1C47-A240-1F5545333C28}"/>
              </a:ext>
            </a:extLst>
          </p:cNvPr>
          <p:cNvGrpSpPr/>
          <p:nvPr/>
        </p:nvGrpSpPr>
        <p:grpSpPr>
          <a:xfrm>
            <a:off x="4724229" y="3533165"/>
            <a:ext cx="440042" cy="573687"/>
            <a:chOff x="7225127" y="3524912"/>
            <a:chExt cx="440042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718E294E-F9C7-A542-ADA3-914071BF880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A8345FBE-4919-0F43-B759-38228F875C22}"/>
                </a:ext>
              </a:extLst>
            </p:cNvPr>
            <p:cNvSpPr txBox="1"/>
            <p:nvPr/>
          </p:nvSpPr>
          <p:spPr>
            <a:xfrm>
              <a:off x="7225127" y="3729267"/>
              <a:ext cx="44004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4EEB52E-7377-F94D-91D9-5488ED025EC4}"/>
              </a:ext>
            </a:extLst>
          </p:cNvPr>
          <p:cNvGrpSpPr/>
          <p:nvPr/>
        </p:nvGrpSpPr>
        <p:grpSpPr>
          <a:xfrm>
            <a:off x="5376001" y="3540299"/>
            <a:ext cx="403792" cy="573687"/>
            <a:chOff x="7225127" y="3524912"/>
            <a:chExt cx="403792" cy="573687"/>
          </a:xfrm>
        </p:grpSpPr>
        <p:cxnSp>
          <p:nvCxnSpPr>
            <p:cNvPr id="71" name="Straight Connector 70">
              <a:extLst>
                <a:ext uri="{FF2B5EF4-FFF2-40B4-BE49-F238E27FC236}">
                  <a16:creationId xmlns:a16="http://schemas.microsoft.com/office/drawing/2014/main" id="{00BAA77A-1665-FF47-9C02-787B5C508E0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7973D54F-2169-8B42-A7BD-687EF3D54294}"/>
                </a:ext>
              </a:extLst>
            </p:cNvPr>
            <p:cNvSpPr txBox="1"/>
            <p:nvPr/>
          </p:nvSpPr>
          <p:spPr>
            <a:xfrm>
              <a:off x="7225127" y="3729267"/>
              <a:ext cx="40379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cxnSp>
        <p:nvCxnSpPr>
          <p:cNvPr id="76" name="Straight Connector 75">
            <a:extLst>
              <a:ext uri="{FF2B5EF4-FFF2-40B4-BE49-F238E27FC236}">
                <a16:creationId xmlns:a16="http://schemas.microsoft.com/office/drawing/2014/main" id="{3F558633-1798-3145-AB7F-0B25E30E7B20}"/>
              </a:ext>
            </a:extLst>
          </p:cNvPr>
          <p:cNvCxnSpPr>
            <a:cxnSpLocks/>
          </p:cNvCxnSpPr>
          <p:nvPr/>
        </p:nvCxnSpPr>
        <p:spPr>
          <a:xfrm flipV="1">
            <a:off x="7410917" y="2354095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1A34DC4-7479-BA4D-900C-63631AC973CB}"/>
              </a:ext>
            </a:extLst>
          </p:cNvPr>
          <p:cNvCxnSpPr>
            <a:cxnSpLocks/>
          </p:cNvCxnSpPr>
          <p:nvPr/>
        </p:nvCxnSpPr>
        <p:spPr>
          <a:xfrm flipV="1">
            <a:off x="4885762" y="2352590"/>
            <a:ext cx="0" cy="1285253"/>
          </a:xfrm>
          <a:prstGeom prst="line">
            <a:avLst/>
          </a:prstGeom>
          <a:noFill/>
          <a:ln w="38100" cmpd="sng">
            <a:solidFill>
              <a:schemeClr val="accent2">
                <a:lumMod val="7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FA819AD-3BDA-3541-82A0-7286AACC9142}"/>
              </a:ext>
            </a:extLst>
          </p:cNvPr>
          <p:cNvGrpSpPr/>
          <p:nvPr/>
        </p:nvGrpSpPr>
        <p:grpSpPr>
          <a:xfrm>
            <a:off x="3227068" y="1405768"/>
            <a:ext cx="1524000" cy="523220"/>
            <a:chOff x="3715657" y="2248709"/>
            <a:chExt cx="1524000" cy="523220"/>
          </a:xfrm>
        </p:grpSpPr>
        <p:cxnSp>
          <p:nvCxnSpPr>
            <p:cNvPr id="74" name="Straight Arrow Connector 73">
              <a:extLst>
                <a:ext uri="{FF2B5EF4-FFF2-40B4-BE49-F238E27FC236}">
                  <a16:creationId xmlns:a16="http://schemas.microsoft.com/office/drawing/2014/main" id="{7674EC9A-9FCD-CF4A-96EF-FF0A383F278E}"/>
                </a:ext>
              </a:extLst>
            </p:cNvPr>
            <p:cNvCxnSpPr/>
            <p:nvPr/>
          </p:nvCxnSpPr>
          <p:spPr>
            <a:xfrm>
              <a:off x="3715657" y="2748071"/>
              <a:ext cx="1524000" cy="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D72047D8-74FF-934B-8B0C-1A173A311919}"/>
                </a:ext>
              </a:extLst>
            </p:cNvPr>
            <p:cNvSpPr txBox="1"/>
            <p:nvPr/>
          </p:nvSpPr>
          <p:spPr>
            <a:xfrm>
              <a:off x="4136735" y="2248709"/>
              <a:ext cx="68961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FFT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119032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CDA5344-C4C6-7C49-88BE-EEEAA7B78E84}"/>
              </a:ext>
            </a:extLst>
          </p:cNvPr>
          <p:cNvSpPr/>
          <p:nvPr/>
        </p:nvSpPr>
        <p:spPr>
          <a:xfrm>
            <a:off x="311284" y="1859339"/>
            <a:ext cx="813232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FF"/>
                </a:solidFill>
                <a:latin typeface="Courier" pitchFamily="2" charset="0"/>
              </a:rPr>
              <a:t>function</a:t>
            </a:r>
            <a:r>
              <a:rPr lang="en-US" dirty="0">
                <a:latin typeface="Courier" pitchFamily="2" charset="0"/>
              </a:rPr>
              <a:t> </a:t>
            </a:r>
            <a:r>
              <a:rPr lang="en-US" dirty="0" err="1">
                <a:latin typeface="Courier" pitchFamily="2" charset="0"/>
              </a:rPr>
              <a:t>fft_test</a:t>
            </a:r>
            <a:r>
              <a:rPr lang="en-US" dirty="0">
                <a:latin typeface="Courier" pitchFamily="2" charset="0"/>
              </a:rPr>
              <a:t>()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 = 200;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 = 1000;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 = 0:1/sampleRate:1;</a:t>
            </a:r>
          </a:p>
          <a:p>
            <a:r>
              <a:rPr lang="en-US" dirty="0">
                <a:latin typeface="Courier" pitchFamily="2" charset="0"/>
              </a:rPr>
              <a:t>    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realSignal</a:t>
            </a:r>
            <a:r>
              <a:rPr lang="en-US" dirty="0">
                <a:latin typeface="Courier" pitchFamily="2" charset="0"/>
              </a:rPr>
              <a:t> = sin(2*pi*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*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plot_fft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realSignal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); </a:t>
            </a:r>
          </a:p>
          <a:p>
            <a:r>
              <a:rPr lang="en-US" dirty="0">
                <a:latin typeface="Courier" pitchFamily="2" charset="0"/>
              </a:rPr>
              <a:t>    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complexSignal</a:t>
            </a:r>
            <a:r>
              <a:rPr lang="en-US" dirty="0">
                <a:latin typeface="Courier" pitchFamily="2" charset="0"/>
              </a:rPr>
              <a:t> = 	exp(j*2*pi*</a:t>
            </a:r>
            <a:r>
              <a:rPr lang="en-US" dirty="0" err="1">
                <a:latin typeface="Courier" pitchFamily="2" charset="0"/>
              </a:rPr>
              <a:t>freq</a:t>
            </a:r>
            <a:r>
              <a:rPr lang="en-US" dirty="0">
                <a:latin typeface="Courier" pitchFamily="2" charset="0"/>
              </a:rPr>
              <a:t>*</a:t>
            </a:r>
            <a:r>
              <a:rPr lang="en-US" dirty="0" err="1">
                <a:latin typeface="Courier" pitchFamily="2" charset="0"/>
              </a:rPr>
              <a:t>time_ticks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latin typeface="Courier" pitchFamily="2" charset="0"/>
              </a:rPr>
              <a:t>    </a:t>
            </a:r>
            <a:r>
              <a:rPr lang="en-US" dirty="0" err="1">
                <a:latin typeface="Courier" pitchFamily="2" charset="0"/>
              </a:rPr>
              <a:t>plot_fft</a:t>
            </a:r>
            <a:r>
              <a:rPr lang="en-US" dirty="0">
                <a:latin typeface="Courier" pitchFamily="2" charset="0"/>
              </a:rPr>
              <a:t>(</a:t>
            </a:r>
            <a:r>
              <a:rPr lang="en-US" dirty="0" err="1">
                <a:latin typeface="Courier" pitchFamily="2" charset="0"/>
              </a:rPr>
              <a:t>complexSignal</a:t>
            </a:r>
            <a:r>
              <a:rPr lang="en-US" dirty="0">
                <a:latin typeface="Courier" pitchFamily="2" charset="0"/>
              </a:rPr>
              <a:t>, </a:t>
            </a:r>
            <a:r>
              <a:rPr lang="en-US" dirty="0" err="1">
                <a:latin typeface="Courier" pitchFamily="2" charset="0"/>
              </a:rPr>
              <a:t>sampleRate</a:t>
            </a:r>
            <a:r>
              <a:rPr lang="en-US" dirty="0">
                <a:latin typeface="Courier" pitchFamily="2" charset="0"/>
              </a:rPr>
              <a:t>);</a:t>
            </a:r>
          </a:p>
          <a:p>
            <a:r>
              <a:rPr lang="en-US" dirty="0">
                <a:solidFill>
                  <a:srgbClr val="0000FF"/>
                </a:solidFill>
                <a:latin typeface="Courier" pitchFamily="2" charset="0"/>
              </a:rPr>
              <a:t>end</a:t>
            </a:r>
            <a:endParaRPr lang="en-US" dirty="0">
              <a:solidFill>
                <a:srgbClr val="0000FF"/>
              </a:solidFill>
              <a:effectLst/>
              <a:latin typeface="Courier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A92E96E-40DF-A645-A23A-F1BE792612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schemeClr val="bg1"/>
                </a:solidFill>
              </a:rPr>
              <a:t>Matlab</a:t>
            </a:r>
            <a:r>
              <a:rPr lang="en-US" sz="3200" dirty="0">
                <a:solidFill>
                  <a:schemeClr val="bg1"/>
                </a:solidFill>
              </a:rPr>
              <a:t> demo</a:t>
            </a:r>
          </a:p>
        </p:txBody>
      </p:sp>
    </p:spTree>
    <p:extLst>
      <p:ext uri="{BB962C8B-B14F-4D97-AF65-F5344CB8AC3E}">
        <p14:creationId xmlns:p14="http://schemas.microsoft.com/office/powerpoint/2010/main" val="41079892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C241C1-4624-33B0-206D-C4A7CE1109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aper with mathematical equations&#10;&#10;Description automatically generated">
            <a:extLst>
              <a:ext uri="{FF2B5EF4-FFF2-40B4-BE49-F238E27FC236}">
                <a16:creationId xmlns:a16="http://schemas.microsoft.com/office/drawing/2014/main" id="{2EA85A83-0CB5-4240-966B-EAB86113D8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4584" b="50000"/>
          <a:stretch/>
        </p:blipFill>
        <p:spPr>
          <a:xfrm>
            <a:off x="181974" y="830196"/>
            <a:ext cx="7722785" cy="391172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17BBCCD-B6BF-E46B-3ACA-34FE62263332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Fourier series</a:t>
            </a:r>
          </a:p>
        </p:txBody>
      </p:sp>
    </p:spTree>
    <p:extLst>
      <p:ext uri="{BB962C8B-B14F-4D97-AF65-F5344CB8AC3E}">
        <p14:creationId xmlns:p14="http://schemas.microsoft.com/office/powerpoint/2010/main" val="154782146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1500B-587D-4647-9636-4F1FE2C376FB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Calculating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Discrete Fourier Transform (DFT)</a:t>
            </a:r>
          </a:p>
        </p:txBody>
      </p:sp>
    </p:spTree>
    <p:extLst>
      <p:ext uri="{BB962C8B-B14F-4D97-AF65-F5344CB8AC3E}">
        <p14:creationId xmlns:p14="http://schemas.microsoft.com/office/powerpoint/2010/main" val="179352351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D2193-7018-B14C-995A-D7F7EDD74F4D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74B273-8007-A64F-9907-A6612173652A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2820EEB-E12F-5F48-B0EC-023A1FE149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A1F46-96A3-434E-A1CB-79A2FBB246B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5F437-D7DB-7543-955A-9468CAA9537A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97C7A-4B53-6644-8DB3-64DD7960B22B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170878-E88C-8A4B-AF56-B22F6FDDD79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0115B-6270-D947-933D-08F5EE61027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F5B4E-66B4-C94F-A75C-A464469829DB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D0B6C86-B183-2D4F-AC9C-0ADD39BCB4F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9DC5C-0F55-164A-9D6D-A63CA3C5803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B4623-6490-644B-BC0A-3743ACE5DBCE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0372EF1-249A-D44F-A05A-AF242C7CF17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CD74F3-DA75-F14B-956D-0525CF285E5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72CD3-C86B-5145-AB8F-CE51F332A607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706168-3CCD-0741-B0EE-F97F54AB040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E95B-0FA2-4447-9EED-B6B430F882F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C6917B-71D3-A14F-B44E-952DFF22B211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A7811AD-8209-2144-AF35-F0B8B584CEF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47C63-DC47-5C40-B9F5-25086596C52E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C47AAB-AC8C-6D40-9B26-32BF6F2FEE1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D70BC8-958D-1644-90C7-CF5D938369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72118-D46A-F34C-A6D0-CC68976CF744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8ED372-F077-7742-BEB0-D0AB4CFAACD4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A2C157-A06D-EB4C-AE44-1306BA0BE32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D4B957-3452-9846-9B5E-3BAE204774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B9E79-F455-0C41-9BC4-028215AFCEB5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BF7D4C-7C09-D546-B16A-85F128FEF4D7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D50F0F11-75CE-5B49-BA21-41820520E7FD}"/>
              </a:ext>
            </a:extLst>
          </p:cNvPr>
          <p:cNvGrpSpPr/>
          <p:nvPr/>
        </p:nvGrpSpPr>
        <p:grpSpPr>
          <a:xfrm>
            <a:off x="1169649" y="1054100"/>
            <a:ext cx="5308648" cy="1185225"/>
            <a:chOff x="1169649" y="1054100"/>
            <a:chExt cx="5308648" cy="1185225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7D8BBD1B-E368-5A45-931B-DC0FAB8AE3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9649" y="1620693"/>
              <a:ext cx="0" cy="605933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2DED1F7F-122A-FD45-9C50-8AEDEB4314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53208" y="1778000"/>
              <a:ext cx="0" cy="448627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21956186-0584-2C44-8CB6-EF542F9A3D12}"/>
                </a:ext>
              </a:extLst>
            </p:cNvPr>
            <p:cNvCxnSpPr>
              <a:cxnSpLocks/>
              <a:endCxn id="54" idx="3"/>
            </p:cNvCxnSpPr>
            <p:nvPr/>
          </p:nvCxnSpPr>
          <p:spPr>
            <a:xfrm flipV="1">
              <a:off x="2516236" y="1054100"/>
              <a:ext cx="4923" cy="1172528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EBA9DBEF-9D88-5446-AB5B-10FD316CF77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79264" y="1790635"/>
              <a:ext cx="3839" cy="40688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907D0F1C-22D3-6D47-9C63-A9886928B9FB}"/>
                </a:ext>
              </a:extLst>
            </p:cNvPr>
            <p:cNvCxnSpPr>
              <a:cxnSpLocks/>
            </p:cNvCxnSpPr>
            <p:nvPr/>
          </p:nvCxnSpPr>
          <p:spPr>
            <a:xfrm>
              <a:off x="3842291" y="2206463"/>
              <a:ext cx="0" cy="2016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B92BB808-ADA7-194B-851C-0943645ED53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505318" y="2206463"/>
              <a:ext cx="0" cy="2016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E5E5ADB9-FCB0-EA45-B285-0F45E6CDAAB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3459" y="1790635"/>
              <a:ext cx="0" cy="425812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E4F2965B-8014-C542-B9E0-E074E6445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818676" y="1578868"/>
              <a:ext cx="0" cy="660457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41F0F5B5-3126-474E-BE33-7DB69C2454A1}"/>
                </a:ext>
              </a:extLst>
            </p:cNvPr>
            <p:cNvCxnSpPr>
              <a:cxnSpLocks/>
              <a:endCxn id="54" idx="11"/>
            </p:cNvCxnSpPr>
            <p:nvPr/>
          </p:nvCxnSpPr>
          <p:spPr>
            <a:xfrm flipV="1">
              <a:off x="6478297" y="1968500"/>
              <a:ext cx="0" cy="237964"/>
            </a:xfrm>
            <a:prstGeom prst="line">
              <a:avLst/>
            </a:prstGeom>
            <a:ln w="38100">
              <a:solidFill>
                <a:srgbClr val="FF0000"/>
              </a:solidFill>
              <a:prstDash val="sysDot"/>
              <a:headEnd type="none"/>
              <a:tailEnd type="oval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20F561-1066-B74D-879D-2A3BD08AC0CD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33118C-9A80-4248-839C-F5E2F5B34530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B09E8-5DA0-7B48-B3BA-0F8B7DF0B71C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751A639-7617-6C42-A642-F93069FFF929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4855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2226626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209288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C15D2193-7018-B14C-995A-D7F7EDD74F4D}"/>
              </a:ext>
            </a:extLst>
          </p:cNvPr>
          <p:cNvGrpSpPr/>
          <p:nvPr/>
        </p:nvGrpSpPr>
        <p:grpSpPr>
          <a:xfrm>
            <a:off x="1001073" y="2036429"/>
            <a:ext cx="7342637" cy="944336"/>
            <a:chOff x="1001073" y="2036429"/>
            <a:chExt cx="7342637" cy="944336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DA74B273-8007-A64F-9907-A6612173652A}"/>
                </a:ext>
              </a:extLst>
            </p:cNvPr>
            <p:cNvGrpSpPr/>
            <p:nvPr/>
          </p:nvGrpSpPr>
          <p:grpSpPr>
            <a:xfrm>
              <a:off x="2349901" y="2092883"/>
              <a:ext cx="315804" cy="573687"/>
              <a:chOff x="7225127" y="3524912"/>
              <a:chExt cx="315804" cy="573687"/>
            </a:xfrm>
          </p:grpSpPr>
          <p:cxnSp>
            <p:nvCxnSpPr>
              <p:cNvPr id="4" name="Straight Connector 3">
                <a:extLst>
                  <a:ext uri="{FF2B5EF4-FFF2-40B4-BE49-F238E27FC236}">
                    <a16:creationId xmlns:a16="http://schemas.microsoft.com/office/drawing/2014/main" id="{F2820EEB-E12F-5F48-B0EC-023A1FE1491E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1FA1F46-96A3-434E-A1CB-79A2FBB246B1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9A5F437-D7DB-7543-955A-9468CAA9537A}"/>
                </a:ext>
              </a:extLst>
            </p:cNvPr>
            <p:cNvSpPr txBox="1"/>
            <p:nvPr/>
          </p:nvSpPr>
          <p:spPr>
            <a:xfrm>
              <a:off x="6363374" y="2580655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Sample number</a:t>
              </a: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F497C7A-4B53-6644-8DB3-64DD7960B22B}"/>
                </a:ext>
              </a:extLst>
            </p:cNvPr>
            <p:cNvGrpSpPr/>
            <p:nvPr/>
          </p:nvGrpSpPr>
          <p:grpSpPr>
            <a:xfrm>
              <a:off x="3012929" y="2092883"/>
              <a:ext cx="315804" cy="573687"/>
              <a:chOff x="7225127" y="3524912"/>
              <a:chExt cx="315804" cy="573687"/>
            </a:xfrm>
          </p:grpSpPr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89170878-E88C-8A4B-AF56-B22F6FDDD79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D40115B-6270-D947-933D-08F5EE610276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3</a:t>
                </a:r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26BF5B4E-66B4-C94F-A75C-A464469829DB}"/>
                </a:ext>
              </a:extLst>
            </p:cNvPr>
            <p:cNvGrpSpPr/>
            <p:nvPr/>
          </p:nvGrpSpPr>
          <p:grpSpPr>
            <a:xfrm>
              <a:off x="3675957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8D0B6C86-B183-2D4F-AC9C-0ADD39BCB4F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439DC5C-0F55-164A-9D6D-A63CA3C58038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B2CB4623-6490-644B-BC0A-3743ACE5DBCE}"/>
                </a:ext>
              </a:extLst>
            </p:cNvPr>
            <p:cNvGrpSpPr/>
            <p:nvPr/>
          </p:nvGrpSpPr>
          <p:grpSpPr>
            <a:xfrm>
              <a:off x="16868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40372EF1-249A-D44F-A05A-AF242C7CF170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19CD74F3-DA75-F14B-956D-0525CF285E5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1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39D72CD3-C86B-5145-AB8F-CE51F332A607}"/>
                </a:ext>
              </a:extLst>
            </p:cNvPr>
            <p:cNvGrpSpPr/>
            <p:nvPr/>
          </p:nvGrpSpPr>
          <p:grpSpPr>
            <a:xfrm>
              <a:off x="500201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BE706168-3CCD-0741-B0EE-F97F54AB040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59F0E95B-0FA2-4447-9EED-B6B430F882F3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BFC6917B-71D3-A14F-B44E-952DFF22B211}"/>
                </a:ext>
              </a:extLst>
            </p:cNvPr>
            <p:cNvGrpSpPr/>
            <p:nvPr/>
          </p:nvGrpSpPr>
          <p:grpSpPr>
            <a:xfrm>
              <a:off x="6264567" y="2092883"/>
              <a:ext cx="593931" cy="573687"/>
              <a:chOff x="7161626" y="3524912"/>
              <a:chExt cx="593931" cy="573687"/>
            </a:xfrm>
          </p:grpSpPr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3A7811AD-8209-2144-AF35-F0B8B584CEF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BAD47C63-DC47-5C40-B9F5-25086596C52E}"/>
                  </a:ext>
                </a:extLst>
              </p:cNvPr>
              <p:cNvSpPr txBox="1"/>
              <p:nvPr/>
            </p:nvSpPr>
            <p:spPr>
              <a:xfrm>
                <a:off x="7161626" y="3729267"/>
                <a:ext cx="593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N-1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6C47AAB-AC8C-6D40-9B26-32BF6F2FEE12}"/>
                </a:ext>
              </a:extLst>
            </p:cNvPr>
            <p:cNvGrpSpPr/>
            <p:nvPr/>
          </p:nvGrpSpPr>
          <p:grpSpPr>
            <a:xfrm>
              <a:off x="4338985" y="2092883"/>
              <a:ext cx="315804" cy="573687"/>
              <a:chOff x="7225127" y="3524912"/>
              <a:chExt cx="315804" cy="573687"/>
            </a:xfrm>
          </p:grpSpPr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76D70BC8-958D-1644-90C7-CF5D9383699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A7B72118-D46A-F34C-A6D0-CC68976CF744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5</a:t>
                </a:r>
              </a:p>
            </p:txBody>
          </p:sp>
        </p:grp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078ED372-F077-7742-BEB0-D0AB4CFAACD4}"/>
                </a:ext>
              </a:extLst>
            </p:cNvPr>
            <p:cNvGrpSpPr/>
            <p:nvPr/>
          </p:nvGrpSpPr>
          <p:grpSpPr>
            <a:xfrm>
              <a:off x="1001073" y="2092883"/>
              <a:ext cx="315804" cy="573687"/>
              <a:chOff x="7225127" y="3524912"/>
              <a:chExt cx="315804" cy="573687"/>
            </a:xfrm>
          </p:grpSpPr>
          <p:cxnSp>
            <p:nvCxnSpPr>
              <p:cNvPr id="31" name="Straight Connector 30">
                <a:extLst>
                  <a:ext uri="{FF2B5EF4-FFF2-40B4-BE49-F238E27FC236}">
                    <a16:creationId xmlns:a16="http://schemas.microsoft.com/office/drawing/2014/main" id="{1EA2C157-A06D-EB4C-AE44-1306BA0BE329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AD4B957-3452-9846-9B5E-3BAE2047741D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0</a:t>
                </a:r>
              </a:p>
            </p:txBody>
          </p:sp>
        </p:grp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38B9E79-F455-0C41-9BC4-028215AFCEB5}"/>
                </a:ext>
              </a:extLst>
            </p:cNvPr>
            <p:cNvSpPr txBox="1"/>
            <p:nvPr/>
          </p:nvSpPr>
          <p:spPr>
            <a:xfrm>
              <a:off x="5542130" y="2036429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/>
                <a:t>…</a:t>
              </a: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4" name="Freeform 53">
            <a:extLst>
              <a:ext uri="{FF2B5EF4-FFF2-40B4-BE49-F238E27FC236}">
                <a16:creationId xmlns:a16="http://schemas.microsoft.com/office/drawing/2014/main" id="{BCBF7D4C-7C09-D546-B16A-85F128FEF4D7}"/>
              </a:ext>
            </a:extLst>
          </p:cNvPr>
          <p:cNvSpPr/>
          <p:nvPr/>
        </p:nvSpPr>
        <p:spPr>
          <a:xfrm>
            <a:off x="1168400" y="1053874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920F561-1066-B74D-879D-2A3BD08AC0CD}"/>
              </a:ext>
            </a:extLst>
          </p:cNvPr>
          <p:cNvGrpSpPr/>
          <p:nvPr/>
        </p:nvGrpSpPr>
        <p:grpSpPr>
          <a:xfrm>
            <a:off x="966846" y="3328579"/>
            <a:ext cx="6316153" cy="523220"/>
            <a:chOff x="1158620" y="3316148"/>
            <a:chExt cx="6316153" cy="523220"/>
          </a:xfrm>
        </p:grpSpPr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9533118C-9A80-4248-839C-F5E2F5B34530}"/>
                </a:ext>
              </a:extLst>
            </p:cNvPr>
            <p:cNvSpPr txBox="1"/>
            <p:nvPr/>
          </p:nvSpPr>
          <p:spPr>
            <a:xfrm>
              <a:off x="1158620" y="3316148"/>
              <a:ext cx="631615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 = [                                                ]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341B09E8-5DA0-7B48-B3BA-0F8B7DF0B71C}"/>
                </a:ext>
              </a:extLst>
            </p:cNvPr>
            <p:cNvSpPr txBox="1"/>
            <p:nvPr/>
          </p:nvSpPr>
          <p:spPr>
            <a:xfrm>
              <a:off x="2068609" y="3369036"/>
              <a:ext cx="508023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x[0],   x[1],   x[2],   x[3],   x[4], …   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C751A639-7617-6C42-A642-F93069FFF929}"/>
                </a:ext>
              </a:extLst>
            </p:cNvPr>
            <p:cNvCxnSpPr/>
            <p:nvPr/>
          </p:nvCxnSpPr>
          <p:spPr>
            <a:xfrm>
              <a:off x="1209319" y="3343636"/>
              <a:ext cx="329973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Freeform 46">
            <a:extLst>
              <a:ext uri="{FF2B5EF4-FFF2-40B4-BE49-F238E27FC236}">
                <a16:creationId xmlns:a16="http://schemas.microsoft.com/office/drawing/2014/main" id="{BDB89598-DFB6-1E4F-92B2-3A2BC4409F1D}"/>
              </a:ext>
            </a:extLst>
          </p:cNvPr>
          <p:cNvSpPr/>
          <p:nvPr/>
        </p:nvSpPr>
        <p:spPr>
          <a:xfrm flipV="1">
            <a:off x="1176197" y="1221010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Freeform 47">
            <a:extLst>
              <a:ext uri="{FF2B5EF4-FFF2-40B4-BE49-F238E27FC236}">
                <a16:creationId xmlns:a16="http://schemas.microsoft.com/office/drawing/2014/main" id="{DD14F09F-71D6-D243-9504-2EA2B5BC7EA9}"/>
              </a:ext>
            </a:extLst>
          </p:cNvPr>
          <p:cNvSpPr/>
          <p:nvPr/>
        </p:nvSpPr>
        <p:spPr>
          <a:xfrm flipV="1">
            <a:off x="1166919" y="1221010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 48">
            <a:extLst>
              <a:ext uri="{FF2B5EF4-FFF2-40B4-BE49-F238E27FC236}">
                <a16:creationId xmlns:a16="http://schemas.microsoft.com/office/drawing/2014/main" id="{512F2E5B-4BFE-0441-B34D-FE9717C87CA9}"/>
              </a:ext>
            </a:extLst>
          </p:cNvPr>
          <p:cNvSpPr/>
          <p:nvPr/>
        </p:nvSpPr>
        <p:spPr>
          <a:xfrm flipV="1">
            <a:off x="3821863" y="1246784"/>
            <a:ext cx="2648816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52921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303513"/>
            <a:ext cx="776460" cy="745569"/>
            <a:chOff x="3113891" y="4303513"/>
            <a:chExt cx="776462" cy="74557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327779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blipFill>
                <a:blip r:embed="rId2"/>
                <a:stretch>
                  <a:fillRect l="-17647" r="-588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blipFill>
                <a:blip r:embed="rId3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blipFill>
                <a:blip r:embed="rId4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blipFill>
                <a:blip r:embed="rId5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0" name="Arc 79">
            <a:extLst>
              <a:ext uri="{FF2B5EF4-FFF2-40B4-BE49-F238E27FC236}">
                <a16:creationId xmlns:a16="http://schemas.microsoft.com/office/drawing/2014/main" id="{70B29EAB-F6D6-8343-B00A-639BEDB633F3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A954370-7D16-1646-939D-C08F1DDBDE8B}"/>
                  </a:ext>
                </a:extLst>
              </p:cNvPr>
              <p:cNvSpPr txBox="1"/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1" name="TextBox 80">
                <a:extLst>
                  <a:ext uri="{FF2B5EF4-FFF2-40B4-BE49-F238E27FC236}">
                    <a16:creationId xmlns:a16="http://schemas.microsoft.com/office/drawing/2014/main" id="{CA954370-7D16-1646-939D-C08F1DDBDE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blipFill>
                <a:blip r:embed="rId6"/>
                <a:stretch>
                  <a:fillRect l="-2804" r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2" name="Oval 81">
            <a:extLst>
              <a:ext uri="{FF2B5EF4-FFF2-40B4-BE49-F238E27FC236}">
                <a16:creationId xmlns:a16="http://schemas.microsoft.com/office/drawing/2014/main" id="{A3851157-312A-E549-9226-1D7F89032D0E}"/>
              </a:ext>
            </a:extLst>
          </p:cNvPr>
          <p:cNvSpPr/>
          <p:nvPr/>
        </p:nvSpPr>
        <p:spPr>
          <a:xfrm>
            <a:off x="4425455" y="545747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77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42" grpId="0" animBg="1"/>
      <p:bldP spid="45" grpId="0" animBg="1"/>
      <p:bldP spid="53" grpId="0"/>
      <p:bldP spid="68" grpId="0"/>
      <p:bldP spid="69" grpId="0"/>
      <p:bldP spid="78" grpId="0"/>
      <p:bldP spid="80" grpId="0" animBg="1"/>
      <p:bldP spid="81" grpId="0"/>
      <p:bldP spid="8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823431" cy="535788"/>
              </a:xfrm>
              <a:prstGeom prst="rect">
                <a:avLst/>
              </a:prstGeom>
              <a:blipFill>
                <a:blip r:embed="rId2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46F67DB-8D76-714B-B5DC-53B97039380B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CA8883A-1656-2F42-B6B7-4E759350E934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AD99B73-E8A2-C346-9BCC-9B465841FD83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AC888AB-AD3A-8F4A-B4A2-A7DBA4449944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blipFill>
                  <a:blip r:embed="rId3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/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blipFill>
                  <a:blip r:embed="rId4"/>
                  <a:stretch>
                    <a:fillRect l="-9524" r="-20635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/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922089-268A-0D4A-AE33-92D649063BA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  <a:endCxn id="42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303513"/>
            <a:ext cx="776460" cy="745569"/>
            <a:chOff x="3113891" y="4303513"/>
            <a:chExt cx="776462" cy="745571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327779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3980082"/>
                <a:ext cx="428194" cy="691471"/>
              </a:xfrm>
              <a:prstGeom prst="rect">
                <a:avLst/>
              </a:prstGeom>
              <a:blipFill>
                <a:blip r:embed="rId7"/>
                <a:stretch>
                  <a:fillRect l="-17647" r="-5882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823431" cy="535788"/>
              </a:xfrm>
              <a:prstGeom prst="rect">
                <a:avLst/>
              </a:prstGeom>
              <a:blipFill>
                <a:blip r:embed="rId8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3748311"/>
                <a:ext cx="823431" cy="535788"/>
              </a:xfrm>
              <a:prstGeom prst="rect">
                <a:avLst/>
              </a:prstGeom>
              <a:blipFill>
                <a:blip r:embed="rId9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Arc 61">
            <a:extLst>
              <a:ext uri="{FF2B5EF4-FFF2-40B4-BE49-F238E27FC236}">
                <a16:creationId xmlns:a16="http://schemas.microsoft.com/office/drawing/2014/main" id="{1C124530-2D75-804F-9676-58A1104D867A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/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5421541"/>
                <a:ext cx="1355756" cy="535788"/>
              </a:xfrm>
              <a:prstGeom prst="rect">
                <a:avLst/>
              </a:prstGeom>
              <a:blipFill>
                <a:blip r:embed="rId10"/>
                <a:stretch>
                  <a:fillRect l="-2804" r="-9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:a16="http://schemas.microsoft.com/office/drawing/2014/main" id="{1FC230B4-DC60-3142-BE77-0BE7B9B0C9EF}"/>
              </a:ext>
            </a:extLst>
          </p:cNvPr>
          <p:cNvSpPr/>
          <p:nvPr/>
        </p:nvSpPr>
        <p:spPr>
          <a:xfrm>
            <a:off x="4425455" y="545747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564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3E50ECEA-DEAD-F84B-AA73-8CB7667AA76B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7406A4-A7C9-F541-A65A-01D1A4E6E570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F87702-1FA8-B841-B80C-D10821423306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729450-CEBF-5244-82CB-7D9F8AAFC863}"/>
                </a:ext>
              </a:extLst>
            </p:cNvPr>
            <p:cNvCxnSpPr>
              <a:cxnSpLocks/>
              <a:stCxn id="48" idx="2"/>
              <a:endCxn id="35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392A66-943A-A24C-90A0-DB387F50C2E0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7BA2DB-0567-8B47-A948-63C29D99A759}"/>
                </a:ext>
              </a:extLst>
            </p:cNvPr>
            <p:cNvCxnSpPr>
              <a:cxnSpLocks/>
              <a:endCxn id="35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15E35A3-B936-0849-8D03-BF6F8B5AA979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C07AC18-14E7-3A4F-B3F5-43FCB7136B7C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AE7C73-7BA3-8847-9EAE-1658578AAA5D}"/>
                </a:ext>
              </a:extLst>
            </p:cNvPr>
            <p:cNvCxnSpPr>
              <a:cxnSpLocks/>
              <a:stCxn id="48" idx="4"/>
              <a:endCxn id="35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86BCBA9-06BE-AA43-BB12-DC609BA70DD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094C31-772B-E24C-8F80-A9ED1CC1D93E}"/>
              </a:ext>
            </a:extLst>
          </p:cNvPr>
          <p:cNvGrpSpPr/>
          <p:nvPr/>
        </p:nvGrpSpPr>
        <p:grpSpPr>
          <a:xfrm rot="18948503">
            <a:off x="2980188" y="4647549"/>
            <a:ext cx="776460" cy="745569"/>
            <a:chOff x="3113891" y="4303513"/>
            <a:chExt cx="776462" cy="74557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FE1F36C-A01A-9142-966A-DE9DAC0F7D25}"/>
                </a:ext>
              </a:extLst>
            </p:cNvPr>
            <p:cNvCxnSpPr>
              <a:cxnSpLocks/>
              <a:stCxn id="48" idx="5"/>
              <a:endCxn id="35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ED7D234-CE54-104D-9A7F-1CDDBA87F468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AD114912-550E-4746-9A1E-58C21194E3DA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042EFE3-EC9D-4142-9214-B78DD61EBBD0}"/>
              </a:ext>
            </a:extLst>
          </p:cNvPr>
          <p:cNvGrpSpPr/>
          <p:nvPr/>
        </p:nvGrpSpPr>
        <p:grpSpPr>
          <a:xfrm rot="21184591">
            <a:off x="3617415" y="4265034"/>
            <a:ext cx="1994246" cy="893282"/>
            <a:chOff x="3626266" y="4327779"/>
            <a:chExt cx="1994246" cy="893282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9E95E18-82CF-C34F-81B4-619DE3014D77}"/>
                </a:ext>
              </a:extLst>
            </p:cNvPr>
            <p:cNvSpPr/>
            <p:nvPr/>
          </p:nvSpPr>
          <p:spPr>
            <a:xfrm rot="2646625">
              <a:off x="3626266" y="4576709"/>
              <a:ext cx="563214" cy="644352"/>
            </a:xfrm>
            <a:prstGeom prst="arc">
              <a:avLst>
                <a:gd name="adj1" fmla="val 1324151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D8BF214-A844-064C-9B72-B9FC6EEA0760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/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blipFill>
                <a:blip r:embed="rId2"/>
                <a:stretch>
                  <a:fillRect l="-9434" r="-377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blipFill>
                <a:blip r:embed="rId3"/>
                <a:stretch>
                  <a:fillRect l="-3797" r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blipFill>
                <a:blip r:embed="rId4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c 55">
            <a:extLst>
              <a:ext uri="{FF2B5EF4-FFF2-40B4-BE49-F238E27FC236}">
                <a16:creationId xmlns:a16="http://schemas.microsoft.com/office/drawing/2014/main" id="{8B17BAA0-3B6A-C54B-B188-3ED08EA7E1C2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5594046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/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blipFill>
                <a:blip r:embed="rId5"/>
                <a:stretch>
                  <a:fillRect l="-1639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5F6182A2-82D3-0A40-A6D0-57D50D86974A}"/>
              </a:ext>
            </a:extLst>
          </p:cNvPr>
          <p:cNvSpPr/>
          <p:nvPr/>
        </p:nvSpPr>
        <p:spPr>
          <a:xfrm>
            <a:off x="3774338" y="575954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1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48" grpId="0" animBg="1"/>
      <p:bldP spid="52" grpId="0"/>
      <p:bldP spid="53" grpId="0"/>
      <p:bldP spid="55" grpId="0"/>
      <p:bldP spid="56" grpId="0" animBg="1"/>
      <p:bldP spid="57" grpId="0"/>
      <p:bldP spid="5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3E50ECEA-DEAD-F84B-AA73-8CB7667AA76B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97406A4-A7C9-F541-A65A-01D1A4E6E570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F4F87702-1FA8-B841-B80C-D10821423306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729450-CEBF-5244-82CB-7D9F8AAFC863}"/>
                </a:ext>
              </a:extLst>
            </p:cNvPr>
            <p:cNvCxnSpPr>
              <a:cxnSpLocks/>
              <a:stCxn id="48" idx="2"/>
              <a:endCxn id="35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4392A66-943A-A24C-90A0-DB387F50C2E0}"/>
              </a:ext>
            </a:extLst>
          </p:cNvPr>
          <p:cNvGrpSpPr/>
          <p:nvPr/>
        </p:nvGrpSpPr>
        <p:grpSpPr>
          <a:xfrm>
            <a:off x="3798612" y="4286320"/>
            <a:ext cx="789734" cy="762764"/>
            <a:chOff x="3798612" y="4286321"/>
            <a:chExt cx="789734" cy="762762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667BA2DB-0567-8B47-A948-63C29D99A759}"/>
                </a:ext>
              </a:extLst>
            </p:cNvPr>
            <p:cNvCxnSpPr>
              <a:cxnSpLocks/>
              <a:endCxn id="35" idx="7"/>
            </p:cNvCxnSpPr>
            <p:nvPr/>
          </p:nvCxnSpPr>
          <p:spPr>
            <a:xfrm flipV="1">
              <a:off x="3798612" y="4387352"/>
              <a:ext cx="661732" cy="661731"/>
            </a:xfrm>
            <a:prstGeom prst="line">
              <a:avLst/>
            </a:prstGeom>
            <a:solidFill>
              <a:schemeClr val="bg2"/>
            </a:solidFill>
            <a:ln>
              <a:solidFill>
                <a:schemeClr val="bg2">
                  <a:lumMod val="7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615E35A3-B936-0849-8D03-BF6F8B5AA979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bg2">
                  <a:lumMod val="9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C07AC18-14E7-3A4F-B3F5-43FCB7136B7C}"/>
              </a:ext>
            </a:extLst>
          </p:cNvPr>
          <p:cNvGrpSpPr/>
          <p:nvPr/>
        </p:nvGrpSpPr>
        <p:grpSpPr>
          <a:xfrm>
            <a:off x="3736210" y="4000226"/>
            <a:ext cx="212162" cy="1066951"/>
            <a:chOff x="3736210" y="4000226"/>
            <a:chExt cx="212162" cy="1066954"/>
          </a:xfrm>
        </p:grpSpPr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1AE7C73-7BA3-8847-9EAE-1658578AAA5D}"/>
                </a:ext>
              </a:extLst>
            </p:cNvPr>
            <p:cNvCxnSpPr>
              <a:cxnSpLocks/>
              <a:stCxn id="48" idx="4"/>
              <a:endCxn id="35" idx="0"/>
            </p:cNvCxnSpPr>
            <p:nvPr/>
          </p:nvCxnSpPr>
          <p:spPr>
            <a:xfrm flipH="1" flipV="1">
              <a:off x="3842292" y="4131345"/>
              <a:ext cx="6" cy="9358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186BCBA9-06BE-AA43-BB12-DC609BA70DD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F7094C31-772B-E24C-8F80-A9ED1CC1D93E}"/>
              </a:ext>
            </a:extLst>
          </p:cNvPr>
          <p:cNvGrpSpPr/>
          <p:nvPr/>
        </p:nvGrpSpPr>
        <p:grpSpPr>
          <a:xfrm rot="18948503">
            <a:off x="2980188" y="4647549"/>
            <a:ext cx="776460" cy="745569"/>
            <a:chOff x="3113891" y="4303513"/>
            <a:chExt cx="776462" cy="745571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CFE1F36C-A01A-9142-966A-DE9DAC0F7D25}"/>
                </a:ext>
              </a:extLst>
            </p:cNvPr>
            <p:cNvCxnSpPr>
              <a:cxnSpLocks/>
              <a:stCxn id="48" idx="5"/>
              <a:endCxn id="35" idx="1"/>
            </p:cNvCxnSpPr>
            <p:nvPr/>
          </p:nvCxnSpPr>
          <p:spPr>
            <a:xfrm flipH="1" flipV="1">
              <a:off x="3224239" y="4387351"/>
              <a:ext cx="666114" cy="661733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1ED7D234-CE54-104D-9A7F-1CDDBA87F468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AD114912-550E-4746-9A1E-58C21194E3DA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042EFE3-EC9D-4142-9214-B78DD61EBBD0}"/>
              </a:ext>
            </a:extLst>
          </p:cNvPr>
          <p:cNvGrpSpPr/>
          <p:nvPr/>
        </p:nvGrpSpPr>
        <p:grpSpPr>
          <a:xfrm rot="21184591">
            <a:off x="3617415" y="4265034"/>
            <a:ext cx="1994246" cy="893282"/>
            <a:chOff x="3626266" y="4327779"/>
            <a:chExt cx="1994246" cy="893282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89E95E18-82CF-C34F-81B4-619DE3014D77}"/>
                </a:ext>
              </a:extLst>
            </p:cNvPr>
            <p:cNvSpPr/>
            <p:nvPr/>
          </p:nvSpPr>
          <p:spPr>
            <a:xfrm rot="2646625">
              <a:off x="3626266" y="4576709"/>
              <a:ext cx="563214" cy="644352"/>
            </a:xfrm>
            <a:prstGeom prst="arc">
              <a:avLst>
                <a:gd name="adj1" fmla="val 1324151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>
              <a:extLst>
                <a:ext uri="{FF2B5EF4-FFF2-40B4-BE49-F238E27FC236}">
                  <a16:creationId xmlns:a16="http://schemas.microsoft.com/office/drawing/2014/main" id="{BD8BF214-A844-064C-9B72-B9FC6EEA0760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/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4E750B53-EEA9-2642-BEDF-DB3BD2E9E4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4536" y="3747372"/>
                <a:ext cx="660630" cy="691471"/>
              </a:xfrm>
              <a:prstGeom prst="rect">
                <a:avLst/>
              </a:prstGeom>
              <a:blipFill>
                <a:blip r:embed="rId2"/>
                <a:stretch>
                  <a:fillRect l="-9434" r="-3774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/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A439F5BB-234C-BA4C-BCF4-083B9D39CE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4803648"/>
                <a:ext cx="999761" cy="535788"/>
              </a:xfrm>
              <a:prstGeom prst="rect">
                <a:avLst/>
              </a:prstGeom>
              <a:blipFill>
                <a:blip r:embed="rId3"/>
                <a:stretch>
                  <a:fillRect l="-3797" r="-126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/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EE3AC30-8B52-A945-A525-42951E71E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3425899"/>
                <a:ext cx="999761" cy="535788"/>
              </a:xfrm>
              <a:prstGeom prst="rect">
                <a:avLst/>
              </a:prstGeom>
              <a:blipFill>
                <a:blip r:embed="rId4"/>
                <a:stretch>
                  <a:fillRect l="-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Arc 55">
            <a:extLst>
              <a:ext uri="{FF2B5EF4-FFF2-40B4-BE49-F238E27FC236}">
                <a16:creationId xmlns:a16="http://schemas.microsoft.com/office/drawing/2014/main" id="{8B17BAA0-3B6A-C54B-B188-3ED08EA7E1C2}"/>
              </a:ext>
            </a:extLst>
          </p:cNvPr>
          <p:cNvSpPr/>
          <p:nvPr/>
        </p:nvSpPr>
        <p:spPr>
          <a:xfrm>
            <a:off x="2678919" y="3842036"/>
            <a:ext cx="2326744" cy="2326712"/>
          </a:xfrm>
          <a:prstGeom prst="arc">
            <a:avLst>
              <a:gd name="adj1" fmla="val 5594046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/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724B22C5-19C0-DA4D-95A5-5F777D7EBC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43784" y="5786362"/>
                <a:ext cx="1532086" cy="535788"/>
              </a:xfrm>
              <a:prstGeom prst="rect">
                <a:avLst/>
              </a:prstGeom>
              <a:blipFill>
                <a:blip r:embed="rId5"/>
                <a:stretch>
                  <a:fillRect l="-1639" r="-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8" name="Oval 57">
            <a:extLst>
              <a:ext uri="{FF2B5EF4-FFF2-40B4-BE49-F238E27FC236}">
                <a16:creationId xmlns:a16="http://schemas.microsoft.com/office/drawing/2014/main" id="{5F6182A2-82D3-0A40-A6D0-57D50D86974A}"/>
              </a:ext>
            </a:extLst>
          </p:cNvPr>
          <p:cNvSpPr/>
          <p:nvPr/>
        </p:nvSpPr>
        <p:spPr>
          <a:xfrm>
            <a:off x="3774338" y="5759549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C3B0F75-E566-6043-A70D-FB9E81AF0A39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5CD23B81-5A35-CC44-B048-B69AD6165F01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593D583-D10C-2241-A688-267E251F2974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2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BC0BBED-8CB7-274B-8927-6CB03266CE1B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A74E19E-2B85-EC44-BDD1-A7A77AB6A4D6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106227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6A74E19E-2B85-EC44-BDD1-A7A77AB6A4D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1062278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2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817B20D-10B2-4946-97DA-5A207D870AEE}"/>
                    </a:ext>
                  </a:extLst>
                </p:cNvPr>
                <p:cNvSpPr txBox="1"/>
                <p:nvPr/>
              </p:nvSpPr>
              <p:spPr>
                <a:xfrm>
                  <a:off x="2956075" y="2931823"/>
                  <a:ext cx="938847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2.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64" name="TextBox 63">
                  <a:extLst>
                    <a:ext uri="{FF2B5EF4-FFF2-40B4-BE49-F238E27FC236}">
                      <a16:creationId xmlns:a16="http://schemas.microsoft.com/office/drawing/2014/main" id="{2817B20D-10B2-4946-97DA-5A207D870AE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56075" y="2931823"/>
                  <a:ext cx="938847" cy="505331"/>
                </a:xfrm>
                <a:prstGeom prst="rect">
                  <a:avLst/>
                </a:prstGeom>
                <a:blipFill>
                  <a:blip r:embed="rId7"/>
                  <a:stretch>
                    <a:fillRect l="-6667" r="-18667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2BDC5DD-E430-0242-A545-9AABE3323E6E}"/>
                    </a:ext>
                  </a:extLst>
                </p:cNvPr>
                <p:cNvSpPr txBox="1"/>
                <p:nvPr/>
              </p:nvSpPr>
              <p:spPr>
                <a:xfrm>
                  <a:off x="3885412" y="2931823"/>
                  <a:ext cx="106227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5" name="TextBox 64">
                  <a:extLst>
                    <a:ext uri="{FF2B5EF4-FFF2-40B4-BE49-F238E27FC236}">
                      <a16:creationId xmlns:a16="http://schemas.microsoft.com/office/drawing/2014/main" id="{62BDC5DD-E430-0242-A545-9AABE3323E6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85412" y="2931823"/>
                  <a:ext cx="1062278" cy="535788"/>
                </a:xfrm>
                <a:prstGeom prst="rect">
                  <a:avLst/>
                </a:prstGeom>
                <a:blipFill>
                  <a:blip r:embed="rId8"/>
                  <a:stretch>
                    <a:fillRect l="-235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866256E-7C85-0540-A569-6F1AED0B90BC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645900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b="0" i="1" smtClean="0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2.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66" name="TextBox 65">
                  <a:extLst>
                    <a:ext uri="{FF2B5EF4-FFF2-40B4-BE49-F238E27FC236}">
                      <a16:creationId xmlns:a16="http://schemas.microsoft.com/office/drawing/2014/main" id="{3866256E-7C85-0540-A569-6F1AED0B90B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645900" cy="53578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E0F89921-5F0F-AB47-87F8-DF336BCE37DD}"/>
                </a:ext>
              </a:extLst>
            </p:cNvPr>
            <p:cNvSpPr txBox="1"/>
            <p:nvPr/>
          </p:nvSpPr>
          <p:spPr>
            <a:xfrm>
              <a:off x="4802550" y="293182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03109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309FAF06-36AD-A544-BC30-077B6B661802}"/>
              </a:ext>
            </a:extLst>
          </p:cNvPr>
          <p:cNvSpPr/>
          <p:nvPr/>
        </p:nvSpPr>
        <p:spPr>
          <a:xfrm>
            <a:off x="0" y="3320299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A04007-7215-6946-845B-7E887C11B102}"/>
              </a:ext>
            </a:extLst>
          </p:cNvPr>
          <p:cNvSpPr txBox="1"/>
          <p:nvPr/>
        </p:nvSpPr>
        <p:spPr>
          <a:xfrm>
            <a:off x="0" y="3469739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is the 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MINIMUM</a:t>
            </a:r>
            <a:r>
              <a:rPr lang="en-US" sz="4000" dirty="0">
                <a:solidFill>
                  <a:schemeClr val="bg1"/>
                </a:solidFill>
              </a:rPr>
              <a:t> number of cycles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observable in this model?</a:t>
            </a:r>
          </a:p>
        </p:txBody>
      </p:sp>
    </p:spTree>
    <p:extLst>
      <p:ext uri="{BB962C8B-B14F-4D97-AF65-F5344CB8AC3E}">
        <p14:creationId xmlns:p14="http://schemas.microsoft.com/office/powerpoint/2010/main" val="103525068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0483736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>
            <a:extLst>
              <a:ext uri="{FF2B5EF4-FFF2-40B4-BE49-F238E27FC236}">
                <a16:creationId xmlns:a16="http://schemas.microsoft.com/office/drawing/2014/main" id="{5D23CE62-A5B3-334F-86E4-4055B07A1266}"/>
              </a:ext>
            </a:extLst>
          </p:cNvPr>
          <p:cNvSpPr/>
          <p:nvPr/>
        </p:nvSpPr>
        <p:spPr>
          <a:xfrm>
            <a:off x="0" y="245827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0D8F205-8D35-4D4D-BAB6-A4DAB84CFF38}"/>
              </a:ext>
            </a:extLst>
          </p:cNvPr>
          <p:cNvGrpSpPr/>
          <p:nvPr/>
        </p:nvGrpSpPr>
        <p:grpSpPr>
          <a:xfrm>
            <a:off x="1176197" y="268979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20CEDA4-5C0F-154C-9F36-63A7475F9B8B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368476A9-98B3-F94B-84A4-0C9C914AB9A6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F191920-FB98-E745-B3CE-B0DF6E68E568}"/>
                    </a:ext>
                  </a:extLst>
                </p:cNvPr>
                <p:cNvSpPr txBox="1"/>
                <p:nvPr/>
              </p:nvSpPr>
              <p:spPr>
                <a:xfrm>
                  <a:off x="1930423" y="3017167"/>
                  <a:ext cx="545982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5F191920-FB98-E745-B3CE-B0DF6E68E56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30423" y="3017167"/>
                  <a:ext cx="545982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4E1511B-9237-9E46-AD65-36ADFB8353E9}"/>
                    </a:ext>
                  </a:extLst>
                </p:cNvPr>
                <p:cNvSpPr txBox="1"/>
                <p:nvPr/>
              </p:nvSpPr>
              <p:spPr>
                <a:xfrm>
                  <a:off x="2882923" y="3017167"/>
                  <a:ext cx="491481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49" name="TextBox 48">
                  <a:extLst>
                    <a:ext uri="{FF2B5EF4-FFF2-40B4-BE49-F238E27FC236}">
                      <a16:creationId xmlns:a16="http://schemas.microsoft.com/office/drawing/2014/main" id="{44E1511B-9237-9E46-AD65-36ADFB8353E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3017167"/>
                  <a:ext cx="491481" cy="381258"/>
                </a:xfrm>
                <a:prstGeom prst="rect">
                  <a:avLst/>
                </a:prstGeom>
                <a:blipFill>
                  <a:blip r:embed="rId4"/>
                  <a:stretch>
                    <a:fillRect l="-15385" t="-16129" r="-35897" b="-4516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549C7FF-65E1-4642-9FF9-FCB244B58E50}"/>
                    </a:ext>
                  </a:extLst>
                </p:cNvPr>
                <p:cNvSpPr txBox="1"/>
                <p:nvPr/>
              </p:nvSpPr>
              <p:spPr>
                <a:xfrm>
                  <a:off x="3726916" y="3017167"/>
                  <a:ext cx="545982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>
                  <a:extLst>
                    <a:ext uri="{FF2B5EF4-FFF2-40B4-BE49-F238E27FC236}">
                      <a16:creationId xmlns:a16="http://schemas.microsoft.com/office/drawing/2014/main" id="{D549C7FF-65E1-4642-9FF9-FCB244B58E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3017167"/>
                  <a:ext cx="545982" cy="381258"/>
                </a:xfrm>
                <a:prstGeom prst="rect">
                  <a:avLst/>
                </a:prstGeom>
                <a:blipFill>
                  <a:blip r:embed="rId5"/>
                  <a:stretch>
                    <a:fillRect l="-68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F76087-5738-DA4C-A79E-EB1BA885F050}"/>
                    </a:ext>
                  </a:extLst>
                </p:cNvPr>
                <p:cNvSpPr txBox="1"/>
                <p:nvPr/>
              </p:nvSpPr>
              <p:spPr>
                <a:xfrm>
                  <a:off x="5262615" y="3017167"/>
                  <a:ext cx="597279" cy="38125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51" name="TextBox 50">
                  <a:extLst>
                    <a:ext uri="{FF2B5EF4-FFF2-40B4-BE49-F238E27FC236}">
                      <a16:creationId xmlns:a16="http://schemas.microsoft.com/office/drawing/2014/main" id="{53F76087-5738-DA4C-A79E-EB1BA885F0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3017167"/>
                  <a:ext cx="597279" cy="381258"/>
                </a:xfrm>
                <a:prstGeom prst="rect">
                  <a:avLst/>
                </a:prstGeom>
                <a:blipFill>
                  <a:blip r:embed="rId6"/>
                  <a:stretch>
                    <a:fillRect r="-6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97FD8F5-461A-7448-A271-806CEAFF267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1667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Mathematical abstractions</a:t>
            </a:r>
          </a:p>
        </p:txBody>
      </p:sp>
    </p:spTree>
    <p:extLst>
      <p:ext uri="{BB962C8B-B14F-4D97-AF65-F5344CB8AC3E}">
        <p14:creationId xmlns:p14="http://schemas.microsoft.com/office/powerpoint/2010/main" val="351476647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80870BC2-1049-0D4C-8A63-7C21AA35CCEB}"/>
              </a:ext>
            </a:extLst>
          </p:cNvPr>
          <p:cNvCxnSpPr>
            <a:cxnSpLocks/>
          </p:cNvCxnSpPr>
          <p:nvPr/>
        </p:nvCxnSpPr>
        <p:spPr>
          <a:xfrm>
            <a:off x="1158620" y="167059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DA74B273-8007-A64F-9907-A6612173652A}"/>
              </a:ext>
            </a:extLst>
          </p:cNvPr>
          <p:cNvGrpSpPr/>
          <p:nvPr/>
        </p:nvGrpSpPr>
        <p:grpSpPr>
          <a:xfrm>
            <a:off x="2349901" y="1536849"/>
            <a:ext cx="315804" cy="573687"/>
            <a:chOff x="7225127" y="3524912"/>
            <a:chExt cx="315804" cy="573687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F2820EEB-E12F-5F48-B0EC-023A1FE1491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1FA1F46-96A3-434E-A1CB-79A2FBB246B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49A5F437-D7DB-7543-955A-9468CAA9537A}"/>
              </a:ext>
            </a:extLst>
          </p:cNvPr>
          <p:cNvSpPr txBox="1"/>
          <p:nvPr/>
        </p:nvSpPr>
        <p:spPr>
          <a:xfrm>
            <a:off x="6363374" y="202462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F497C7A-4B53-6644-8DB3-64DD7960B22B}"/>
              </a:ext>
            </a:extLst>
          </p:cNvPr>
          <p:cNvGrpSpPr/>
          <p:nvPr/>
        </p:nvGrpSpPr>
        <p:grpSpPr>
          <a:xfrm>
            <a:off x="3012929" y="153684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9170878-E88C-8A4B-AF56-B22F6FDDD7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D40115B-6270-D947-933D-08F5EE61027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6BF5B4E-66B4-C94F-A75C-A464469829DB}"/>
              </a:ext>
            </a:extLst>
          </p:cNvPr>
          <p:cNvGrpSpPr/>
          <p:nvPr/>
        </p:nvGrpSpPr>
        <p:grpSpPr>
          <a:xfrm>
            <a:off x="3675957" y="153684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D0B6C86-B183-2D4F-AC9C-0ADD39BCB4F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439DC5C-0F55-164A-9D6D-A63CA3C5803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2CB4623-6490-644B-BC0A-3743ACE5DBCE}"/>
              </a:ext>
            </a:extLst>
          </p:cNvPr>
          <p:cNvGrpSpPr/>
          <p:nvPr/>
        </p:nvGrpSpPr>
        <p:grpSpPr>
          <a:xfrm>
            <a:off x="1686873" y="153684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0372EF1-249A-D44F-A05A-AF242C7CF17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9CD74F3-DA75-F14B-956D-0525CF285E5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D72CD3-C86B-5145-AB8F-CE51F332A607}"/>
              </a:ext>
            </a:extLst>
          </p:cNvPr>
          <p:cNvGrpSpPr/>
          <p:nvPr/>
        </p:nvGrpSpPr>
        <p:grpSpPr>
          <a:xfrm>
            <a:off x="5002013" y="1536849"/>
            <a:ext cx="315804" cy="573687"/>
            <a:chOff x="7225127" y="3524912"/>
            <a:chExt cx="315804" cy="573687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BE706168-3CCD-0741-B0EE-F97F54AB040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9F0E95B-0FA2-4447-9EED-B6B430F882F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C5E8D49A-5F88-5841-B666-BEFDF3933C2B}"/>
              </a:ext>
            </a:extLst>
          </p:cNvPr>
          <p:cNvCxnSpPr/>
          <p:nvPr/>
        </p:nvCxnSpPr>
        <p:spPr>
          <a:xfrm>
            <a:off x="5831376" y="153684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FC6917B-71D3-A14F-B44E-952DFF22B211}"/>
              </a:ext>
            </a:extLst>
          </p:cNvPr>
          <p:cNvGrpSpPr/>
          <p:nvPr/>
        </p:nvGrpSpPr>
        <p:grpSpPr>
          <a:xfrm>
            <a:off x="6264567" y="1536849"/>
            <a:ext cx="593931" cy="573687"/>
            <a:chOff x="7161626" y="3524912"/>
            <a:chExt cx="593931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A7811AD-8209-2144-AF35-F0B8B584CEF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AD47C63-DC47-5C40-B9F5-25086596C52E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6C47AAB-AC8C-6D40-9B26-32BF6F2FEE12}"/>
              </a:ext>
            </a:extLst>
          </p:cNvPr>
          <p:cNvGrpSpPr/>
          <p:nvPr/>
        </p:nvGrpSpPr>
        <p:grpSpPr>
          <a:xfrm>
            <a:off x="4338985" y="153684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76D70BC8-958D-1644-90C7-CF5D9383699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7B72118-D46A-F34C-A6D0-CC68976CF74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78ED372-F077-7742-BEB0-D0AB4CFAACD4}"/>
              </a:ext>
            </a:extLst>
          </p:cNvPr>
          <p:cNvGrpSpPr/>
          <p:nvPr/>
        </p:nvGrpSpPr>
        <p:grpSpPr>
          <a:xfrm>
            <a:off x="1001073" y="1536849"/>
            <a:ext cx="315804" cy="573687"/>
            <a:chOff x="7225127" y="3524912"/>
            <a:chExt cx="315804" cy="573687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EA2C157-A06D-EB4C-AE44-1306BA0BE32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AD4B957-3452-9846-9B5E-3BAE2047741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B38B9E79-F455-0C41-9BC4-028215AFCEB5}"/>
              </a:ext>
            </a:extLst>
          </p:cNvPr>
          <p:cNvSpPr txBox="1"/>
          <p:nvPr/>
        </p:nvSpPr>
        <p:spPr>
          <a:xfrm>
            <a:off x="5542130" y="148039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61DF5AD2-95D9-E948-A203-C1D597A748C8}"/>
              </a:ext>
            </a:extLst>
          </p:cNvPr>
          <p:cNvSpPr/>
          <p:nvPr/>
        </p:nvSpPr>
        <p:spPr>
          <a:xfrm flipV="1">
            <a:off x="1176197" y="64133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/>
              <p:nvPr/>
            </p:nvSpPr>
            <p:spPr>
              <a:xfrm>
                <a:off x="3580357" y="4070474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7CE6B067-F3E2-064D-881D-E9AD392EB2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0357" y="4070474"/>
                <a:ext cx="823431" cy="535788"/>
              </a:xfrm>
              <a:prstGeom prst="rect">
                <a:avLst/>
              </a:prstGeom>
              <a:blipFill>
                <a:blip r:embed="rId2"/>
                <a:stretch>
                  <a:fillRect l="-3077" r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646F67DB-8D76-714B-B5DC-53B97039380B}"/>
              </a:ext>
            </a:extLst>
          </p:cNvPr>
          <p:cNvSpPr/>
          <p:nvPr/>
        </p:nvSpPr>
        <p:spPr>
          <a:xfrm>
            <a:off x="0" y="2848016"/>
            <a:ext cx="9144000" cy="1178121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CA8883A-1656-2F42-B6B7-4E759350E934}"/>
              </a:ext>
            </a:extLst>
          </p:cNvPr>
          <p:cNvGrpSpPr/>
          <p:nvPr/>
        </p:nvGrpSpPr>
        <p:grpSpPr>
          <a:xfrm>
            <a:off x="1176197" y="3079532"/>
            <a:ext cx="7449312" cy="646331"/>
            <a:chOff x="280416" y="2875046"/>
            <a:chExt cx="7449312" cy="646331"/>
          </a:xfrm>
          <a:solidFill>
            <a:schemeClr val="accent1">
              <a:lumMod val="75000"/>
            </a:schemeClr>
          </a:solidFill>
        </p:grpSpPr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CAD99B73-E8A2-C346-9BCC-9B465841FD83}"/>
                </a:ext>
              </a:extLst>
            </p:cNvPr>
            <p:cNvSpPr txBox="1"/>
            <p:nvPr/>
          </p:nvSpPr>
          <p:spPr>
            <a:xfrm>
              <a:off x="280416" y="3048000"/>
              <a:ext cx="1406457" cy="40011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Freq   f</a:t>
              </a:r>
              <a:r>
                <a:rPr lang="en-US" sz="2000" baseline="-25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DAC888AB-AD3A-8F4A-B4A2-A7DBA4449944}"/>
                </a:ext>
              </a:extLst>
            </p:cNvPr>
            <p:cNvSpPr txBox="1"/>
            <p:nvPr/>
          </p:nvSpPr>
          <p:spPr>
            <a:xfrm>
              <a:off x="1408176" y="2875046"/>
              <a:ext cx="6321552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= </a:t>
              </a:r>
              <a:r>
                <a:rPr lang="en-US" sz="36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[                                   ]</a:t>
              </a:r>
              <a:endParaRPr lang="en-US" sz="36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/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0" name="TextBox 69">
                  <a:extLst>
                    <a:ext uri="{FF2B5EF4-FFF2-40B4-BE49-F238E27FC236}">
                      <a16:creationId xmlns:a16="http://schemas.microsoft.com/office/drawing/2014/main" id="{EA200032-78C0-404C-80C7-EE5056F153B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11396" y="2931823"/>
                  <a:ext cx="885948" cy="535788"/>
                </a:xfrm>
                <a:prstGeom prst="rect">
                  <a:avLst/>
                </a:prstGeom>
                <a:blipFill>
                  <a:blip r:embed="rId3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/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14:m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a14:m>
                  <a:r>
                    <a:rPr lang="en-US" sz="2400" dirty="0">
                      <a:solidFill>
                        <a:schemeClr val="bg1"/>
                      </a:solidFill>
                    </a:rPr>
                    <a:t>,</a:t>
                  </a:r>
                </a:p>
              </p:txBody>
            </p:sp>
          </mc:Choice>
          <mc:Fallback xmlns="">
            <p:sp>
              <p:nvSpPr>
                <p:cNvPr id="71" name="TextBox 70">
                  <a:extLst>
                    <a:ext uri="{FF2B5EF4-FFF2-40B4-BE49-F238E27FC236}">
                      <a16:creationId xmlns:a16="http://schemas.microsoft.com/office/drawing/2014/main" id="{76F09B7F-AD8B-C549-B84C-C5ED61B3B82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82923" y="2931823"/>
                  <a:ext cx="789768" cy="505331"/>
                </a:xfrm>
                <a:prstGeom prst="rect">
                  <a:avLst/>
                </a:prstGeom>
                <a:blipFill>
                  <a:blip r:embed="rId4"/>
                  <a:stretch>
                    <a:fillRect l="-9524" r="-20635" b="-35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/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  <m:r>
                          <a:rPr lang="en-US" sz="24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,</m:t>
                        </m:r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3" name="TextBox 72">
                  <a:extLst>
                    <a:ext uri="{FF2B5EF4-FFF2-40B4-BE49-F238E27FC236}">
                      <a16:creationId xmlns:a16="http://schemas.microsoft.com/office/drawing/2014/main" id="{4B7558B0-16CD-2945-8730-900046DD6C0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6916" y="2931823"/>
                  <a:ext cx="885948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281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/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grp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74" name="TextBox 73">
                  <a:extLst>
                    <a:ext uri="{FF2B5EF4-FFF2-40B4-BE49-F238E27FC236}">
                      <a16:creationId xmlns:a16="http://schemas.microsoft.com/office/drawing/2014/main" id="{31AE5C7D-F6DA-8C42-B023-DCF721313A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262615" y="2931823"/>
                  <a:ext cx="1469569" cy="53578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30922089-268A-0D4A-AE33-92D649063BA3}"/>
                </a:ext>
              </a:extLst>
            </p:cNvPr>
            <p:cNvSpPr txBox="1"/>
            <p:nvPr/>
          </p:nvSpPr>
          <p:spPr>
            <a:xfrm>
              <a:off x="4644054" y="2931823"/>
              <a:ext cx="585637" cy="584775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775920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1" y="5537695"/>
            <a:ext cx="1052359" cy="202060"/>
            <a:chOff x="3774338" y="4893120"/>
            <a:chExt cx="1052360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0F97C4FA-B7C9-EA4D-A859-F92F14181958}"/>
              </a:ext>
            </a:extLst>
          </p:cNvPr>
          <p:cNvGrpSpPr/>
          <p:nvPr/>
        </p:nvGrpSpPr>
        <p:grpSpPr>
          <a:xfrm>
            <a:off x="3829051" y="4930895"/>
            <a:ext cx="759295" cy="749476"/>
            <a:chOff x="3829051" y="4286321"/>
            <a:chExt cx="759295" cy="749475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15D8885-FCF5-F94C-9274-C33E4A35D7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829051" y="4374065"/>
              <a:ext cx="661732" cy="66173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6A55DEFA-0388-1346-BD6F-A3395DD7CE2E}"/>
                </a:ext>
              </a:extLst>
            </p:cNvPr>
            <p:cNvSpPr/>
            <p:nvPr/>
          </p:nvSpPr>
          <p:spPr>
            <a:xfrm>
              <a:off x="4376184" y="4286321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4F5E5F4-1582-4143-AC20-6151FB3C1289}"/>
              </a:ext>
            </a:extLst>
          </p:cNvPr>
          <p:cNvGrpSpPr/>
          <p:nvPr/>
        </p:nvGrpSpPr>
        <p:grpSpPr>
          <a:xfrm>
            <a:off x="3736210" y="4644801"/>
            <a:ext cx="212162" cy="1066954"/>
            <a:chOff x="3736210" y="4000226"/>
            <a:chExt cx="212162" cy="106695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E2F79265-7927-1249-B186-9B574B76EBF5}"/>
                </a:ext>
              </a:extLst>
            </p:cNvPr>
            <p:cNvCxnSpPr>
              <a:cxnSpLocks/>
              <a:stCxn id="45" idx="4"/>
              <a:endCxn id="42" idx="0"/>
            </p:cNvCxnSpPr>
            <p:nvPr/>
          </p:nvCxnSpPr>
          <p:spPr>
            <a:xfrm flipH="1" flipV="1">
              <a:off x="3842292" y="4131345"/>
              <a:ext cx="6" cy="9358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EF19C409-7754-D344-8A39-128A3191FDF3}"/>
                </a:ext>
              </a:extLst>
            </p:cNvPr>
            <p:cNvSpPr/>
            <p:nvPr/>
          </p:nvSpPr>
          <p:spPr>
            <a:xfrm>
              <a:off x="3736210" y="4000226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3929C5E-61CA-9145-8821-051FE9193B34}"/>
              </a:ext>
            </a:extLst>
          </p:cNvPr>
          <p:cNvGrpSpPr/>
          <p:nvPr/>
        </p:nvGrpSpPr>
        <p:grpSpPr>
          <a:xfrm>
            <a:off x="3113891" y="4948088"/>
            <a:ext cx="776460" cy="745571"/>
            <a:chOff x="3113891" y="4303513"/>
            <a:chExt cx="776462" cy="745573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B585273-4BE5-3B46-B154-21CF3001278B}"/>
                </a:ext>
              </a:extLst>
            </p:cNvPr>
            <p:cNvCxnSpPr>
              <a:cxnSpLocks/>
              <a:stCxn id="45" idx="5"/>
              <a:endCxn id="42" idx="1"/>
            </p:cNvCxnSpPr>
            <p:nvPr/>
          </p:nvCxnSpPr>
          <p:spPr>
            <a:xfrm flipH="1" flipV="1">
              <a:off x="3224239" y="4387351"/>
              <a:ext cx="666114" cy="66173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95B46888-DA89-F044-AF18-7675FB358B52}"/>
                </a:ext>
              </a:extLst>
            </p:cNvPr>
            <p:cNvSpPr/>
            <p:nvPr/>
          </p:nvSpPr>
          <p:spPr>
            <a:xfrm>
              <a:off x="3113891" y="4303513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5588191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BFC8630-4982-AF40-B441-99091118CD4D}"/>
              </a:ext>
            </a:extLst>
          </p:cNvPr>
          <p:cNvGrpSpPr/>
          <p:nvPr/>
        </p:nvGrpSpPr>
        <p:grpSpPr>
          <a:xfrm>
            <a:off x="3735686" y="4972354"/>
            <a:ext cx="1884826" cy="1004377"/>
            <a:chOff x="3735686" y="4327779"/>
            <a:chExt cx="1884826" cy="1004377"/>
          </a:xfrm>
        </p:grpSpPr>
        <p:sp>
          <p:nvSpPr>
            <p:cNvPr id="50" name="Arc 49">
              <a:extLst>
                <a:ext uri="{FF2B5EF4-FFF2-40B4-BE49-F238E27FC236}">
                  <a16:creationId xmlns:a16="http://schemas.microsoft.com/office/drawing/2014/main" id="{2F4BE520-B6D2-0A40-A34A-234E65F90E04}"/>
                </a:ext>
              </a:extLst>
            </p:cNvPr>
            <p:cNvSpPr/>
            <p:nvPr/>
          </p:nvSpPr>
          <p:spPr>
            <a:xfrm rot="1020937">
              <a:off x="3735686" y="4687804"/>
              <a:ext cx="563214" cy="644352"/>
            </a:xfrm>
            <a:prstGeom prst="arc">
              <a:avLst>
                <a:gd name="adj1" fmla="val 16536759"/>
                <a:gd name="adj2" fmla="val 20544681"/>
              </a:avLst>
            </a:prstGeom>
            <a:ln w="22225">
              <a:solidFill>
                <a:schemeClr val="tx1"/>
              </a:solidFill>
              <a:prstDash val="solid"/>
              <a:head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 37">
              <a:extLst>
                <a:ext uri="{FF2B5EF4-FFF2-40B4-BE49-F238E27FC236}">
                  <a16:creationId xmlns:a16="http://schemas.microsoft.com/office/drawing/2014/main" id="{B14F8B41-9103-CF46-899F-C61C92B3DF17}"/>
                </a:ext>
              </a:extLst>
            </p:cNvPr>
            <p:cNvSpPr/>
            <p:nvPr/>
          </p:nvSpPr>
          <p:spPr>
            <a:xfrm>
              <a:off x="4279392" y="4327779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accent2">
                  <a:lumMod val="75000"/>
                </a:schemeClr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/>
              <p:nvPr/>
            </p:nvSpPr>
            <p:spPr>
              <a:xfrm>
                <a:off x="5722998" y="4624657"/>
                <a:ext cx="428194" cy="6914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96EBAEAF-2570-D94E-BDBC-AE8E32EA35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22998" y="4624657"/>
                <a:ext cx="428194" cy="691471"/>
              </a:xfrm>
              <a:prstGeom prst="rect">
                <a:avLst/>
              </a:prstGeom>
              <a:blipFill>
                <a:blip r:embed="rId7"/>
                <a:stretch>
                  <a:fillRect l="-17647" t="-1852" r="-5882" b="-148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/>
              <p:nvPr/>
            </p:nvSpPr>
            <p:spPr>
              <a:xfrm>
                <a:off x="4782695" y="5448223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8" name="TextBox 67">
                <a:extLst>
                  <a:ext uri="{FF2B5EF4-FFF2-40B4-BE49-F238E27FC236}">
                    <a16:creationId xmlns:a16="http://schemas.microsoft.com/office/drawing/2014/main" id="{0A7E586F-BF1D-9C4F-A74A-FE9A99462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82695" y="5448223"/>
                <a:ext cx="823431" cy="535788"/>
              </a:xfrm>
              <a:prstGeom prst="rect">
                <a:avLst/>
              </a:prstGeom>
              <a:blipFill>
                <a:blip r:embed="rId8"/>
                <a:stretch>
                  <a:fillRect l="-4615" r="-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/>
              <p:nvPr/>
            </p:nvSpPr>
            <p:spPr>
              <a:xfrm>
                <a:off x="4536515" y="4392886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9" name="TextBox 68">
                <a:extLst>
                  <a:ext uri="{FF2B5EF4-FFF2-40B4-BE49-F238E27FC236}">
                    <a16:creationId xmlns:a16="http://schemas.microsoft.com/office/drawing/2014/main" id="{1022398E-B758-564F-91E3-5D98E93B06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515" y="4392886"/>
                <a:ext cx="823431" cy="535788"/>
              </a:xfrm>
              <a:prstGeom prst="rect">
                <a:avLst/>
              </a:prstGeom>
              <a:blipFill>
                <a:blip r:embed="rId9"/>
                <a:stretch>
                  <a:fillRect l="-4688" r="-31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Arc 61">
            <a:extLst>
              <a:ext uri="{FF2B5EF4-FFF2-40B4-BE49-F238E27FC236}">
                <a16:creationId xmlns:a16="http://schemas.microsoft.com/office/drawing/2014/main" id="{1C124530-2D75-804F-9676-58A1104D867A}"/>
              </a:ext>
            </a:extLst>
          </p:cNvPr>
          <p:cNvSpPr/>
          <p:nvPr/>
        </p:nvSpPr>
        <p:spPr>
          <a:xfrm>
            <a:off x="2678919" y="4486611"/>
            <a:ext cx="2326744" cy="2326712"/>
          </a:xfrm>
          <a:prstGeom prst="arc">
            <a:avLst>
              <a:gd name="adj1" fmla="val 3045007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/>
              <p:nvPr/>
            </p:nvSpPr>
            <p:spPr>
              <a:xfrm>
                <a:off x="4572000" y="6066116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id="{556D7472-D396-E645-A2DD-3EB0D5D819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6066116"/>
                <a:ext cx="1355756" cy="535788"/>
              </a:xfrm>
              <a:prstGeom prst="rect">
                <a:avLst/>
              </a:prstGeom>
              <a:blipFill>
                <a:blip r:embed="rId10"/>
                <a:stretch>
                  <a:fillRect l="-2830" r="-18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Oval 63">
            <a:extLst>
              <a:ext uri="{FF2B5EF4-FFF2-40B4-BE49-F238E27FC236}">
                <a16:creationId xmlns:a16="http://schemas.microsoft.com/office/drawing/2014/main" id="{1FC230B4-DC60-3142-BE77-0BE7B9B0C9EF}"/>
              </a:ext>
            </a:extLst>
          </p:cNvPr>
          <p:cNvSpPr/>
          <p:nvPr/>
        </p:nvSpPr>
        <p:spPr>
          <a:xfrm>
            <a:off x="4425455" y="6102054"/>
            <a:ext cx="212162" cy="2020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60521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65C08B7-A870-4E4E-84B0-4C60C36F1F8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1CA687E-FDEF-CD41-90F5-362709AF3402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" name="Group 3">
            <a:extLst>
              <a:ext uri="{FF2B5EF4-FFF2-40B4-BE49-F238E27FC236}">
                <a16:creationId xmlns:a16="http://schemas.microsoft.com/office/drawing/2014/main" id="{1BC8AAE5-2C23-9D40-A0B6-9BDFF3F3F5EA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123A917-D0A5-0544-8A1A-78F3238E089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7181616-16BD-E345-9B6C-54DCC97F899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423E555E-6373-3D4D-93FB-BCC1158DBD47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14BCCFA5-3AFE-824F-8B54-00F7A7378B8F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CDA0EB88-8EEA-4F40-B113-C87C4113334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10764ADF-405C-3348-B20A-CB9DA90F0C88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6EF020B-83C4-9D48-ADFD-FFA416D5B1F0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223588C2-6328-C64E-97D5-811566A7FB0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AAEE67F-441A-1047-AFF3-0D2A40BBA16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5B5E3C2-CD98-CB45-8B0D-3C5693560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0773F291-BBE9-7B4B-9FFF-D1B4F6163A7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A684FED-EA0A-6042-9877-805D2C789C7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D70ADF3C-A8F1-AA48-AC7E-7412FC47C59F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F50B926-D61C-3646-A986-770002B754F1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0D965F4-5EF3-B84A-B4AA-E51421995F56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FF697E-1B01-DE4A-8443-189E9429E8F0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E39A9E5E-5644-8640-9734-1EAF21D0C5BA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F21DD3E3-C9DF-7943-88FC-BCCDA655695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EDC85FB-3CC7-ED43-9AE9-E4C9D74D05F1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0433C5D-0139-A549-950E-ED081826BF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3439376-7449-AF49-915B-2DED890D1939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EFABA40-4EFB-3E4D-BDA2-EBDF238DEA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C13DB40-2D64-4A4B-A84D-73830CAF9B99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7A6BEAC-0829-BD4C-BB74-8FADDBB6609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E4499CE-9C66-4D43-B802-DD277730CCB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0C39C3C3-D4C6-B741-A194-B6F54D073C61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31" name="Freeform 30">
            <a:extLst>
              <a:ext uri="{FF2B5EF4-FFF2-40B4-BE49-F238E27FC236}">
                <a16:creationId xmlns:a16="http://schemas.microsoft.com/office/drawing/2014/main" id="{C54E951B-004E-7144-A040-1A5B5916379B}"/>
              </a:ext>
            </a:extLst>
          </p:cNvPr>
          <p:cNvSpPr/>
          <p:nvPr/>
        </p:nvSpPr>
        <p:spPr>
          <a:xfrm flipV="1">
            <a:off x="1176197" y="746265"/>
            <a:ext cx="5318207" cy="2038462"/>
          </a:xfrm>
          <a:custGeom>
            <a:avLst/>
            <a:gdLst>
              <a:gd name="connsiteX0" fmla="*/ 0 w 5308600"/>
              <a:gd name="connsiteY0" fmla="*/ 1019231 h 2038462"/>
              <a:gd name="connsiteX1" fmla="*/ 1346200 w 5308600"/>
              <a:gd name="connsiteY1" fmla="*/ 2009831 h 2038462"/>
              <a:gd name="connsiteX2" fmla="*/ 3987800 w 5308600"/>
              <a:gd name="connsiteY2" fmla="*/ 28631 h 2038462"/>
              <a:gd name="connsiteX3" fmla="*/ 5308600 w 5308600"/>
              <a:gd name="connsiteY3" fmla="*/ 1019231 h 2038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08600" h="2038462">
                <a:moveTo>
                  <a:pt x="0" y="1019231"/>
                </a:moveTo>
                <a:cubicBezTo>
                  <a:pt x="340783" y="1597081"/>
                  <a:pt x="681567" y="2174931"/>
                  <a:pt x="1346200" y="2009831"/>
                </a:cubicBezTo>
                <a:cubicBezTo>
                  <a:pt x="2010833" y="1844731"/>
                  <a:pt x="3327400" y="193731"/>
                  <a:pt x="3987800" y="28631"/>
                </a:cubicBezTo>
                <a:cubicBezTo>
                  <a:pt x="4648200" y="-136469"/>
                  <a:pt x="4978400" y="441381"/>
                  <a:pt x="5308600" y="1019231"/>
                </a:cubicBezTo>
              </a:path>
            </a:pathLst>
          </a:custGeom>
          <a:noFill/>
          <a:ln w="34925">
            <a:solidFill>
              <a:schemeClr val="bg2">
                <a:lumMod val="9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2B1DE4B-D962-7B47-8FA0-CF3F341D2161}"/>
              </a:ext>
            </a:extLst>
          </p:cNvPr>
          <p:cNvGrpSpPr/>
          <p:nvPr/>
        </p:nvGrpSpPr>
        <p:grpSpPr>
          <a:xfrm>
            <a:off x="1171803" y="756291"/>
            <a:ext cx="5323357" cy="2048488"/>
            <a:chOff x="1171803" y="756291"/>
            <a:chExt cx="5323357" cy="2048488"/>
          </a:xfrm>
        </p:grpSpPr>
        <p:sp>
          <p:nvSpPr>
            <p:cNvPr id="32" name="Freeform 31">
              <a:extLst>
                <a:ext uri="{FF2B5EF4-FFF2-40B4-BE49-F238E27FC236}">
                  <a16:creationId xmlns:a16="http://schemas.microsoft.com/office/drawing/2014/main" id="{F2D76780-B7B6-184D-B228-8DC397548C52}"/>
                </a:ext>
              </a:extLst>
            </p:cNvPr>
            <p:cNvSpPr/>
            <p:nvPr/>
          </p:nvSpPr>
          <p:spPr>
            <a:xfrm flipV="1">
              <a:off x="1171803" y="756291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 32">
              <a:extLst>
                <a:ext uri="{FF2B5EF4-FFF2-40B4-BE49-F238E27FC236}">
                  <a16:creationId xmlns:a16="http://schemas.microsoft.com/office/drawing/2014/main" id="{3A9E129E-4141-EF4C-8677-0A389FBD6999}"/>
                </a:ext>
              </a:extLst>
            </p:cNvPr>
            <p:cNvSpPr/>
            <p:nvPr/>
          </p:nvSpPr>
          <p:spPr>
            <a:xfrm flipV="1">
              <a:off x="3824670" y="766317"/>
              <a:ext cx="2670490" cy="2038462"/>
            </a:xfrm>
            <a:custGeom>
              <a:avLst/>
              <a:gdLst>
                <a:gd name="connsiteX0" fmla="*/ 0 w 5308600"/>
                <a:gd name="connsiteY0" fmla="*/ 1019231 h 2038462"/>
                <a:gd name="connsiteX1" fmla="*/ 1346200 w 5308600"/>
                <a:gd name="connsiteY1" fmla="*/ 2009831 h 2038462"/>
                <a:gd name="connsiteX2" fmla="*/ 3987800 w 5308600"/>
                <a:gd name="connsiteY2" fmla="*/ 28631 h 2038462"/>
                <a:gd name="connsiteX3" fmla="*/ 5308600 w 5308600"/>
                <a:gd name="connsiteY3" fmla="*/ 1019231 h 20384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08600" h="2038462">
                  <a:moveTo>
                    <a:pt x="0" y="1019231"/>
                  </a:moveTo>
                  <a:cubicBezTo>
                    <a:pt x="340783" y="1597081"/>
                    <a:pt x="681567" y="2174931"/>
                    <a:pt x="1346200" y="2009831"/>
                  </a:cubicBezTo>
                  <a:cubicBezTo>
                    <a:pt x="2010833" y="1844731"/>
                    <a:pt x="3327400" y="193731"/>
                    <a:pt x="3987800" y="28631"/>
                  </a:cubicBezTo>
                  <a:cubicBezTo>
                    <a:pt x="4648200" y="-136469"/>
                    <a:pt x="4978400" y="441381"/>
                    <a:pt x="5308600" y="1019231"/>
                  </a:cubicBezTo>
                </a:path>
              </a:pathLst>
            </a:custGeom>
            <a:noFill/>
            <a:ln w="34925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0" name="Rectangle 59">
            <a:extLst>
              <a:ext uri="{FF2B5EF4-FFF2-40B4-BE49-F238E27FC236}">
                <a16:creationId xmlns:a16="http://schemas.microsoft.com/office/drawing/2014/main" id="{309FAF06-36AD-A544-BC30-077B6B661802}"/>
              </a:ext>
            </a:extLst>
          </p:cNvPr>
          <p:cNvSpPr/>
          <p:nvPr/>
        </p:nvSpPr>
        <p:spPr>
          <a:xfrm>
            <a:off x="0" y="3320299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9CA04007-7215-6946-845B-7E887C11B102}"/>
              </a:ext>
            </a:extLst>
          </p:cNvPr>
          <p:cNvSpPr txBox="1"/>
          <p:nvPr/>
        </p:nvSpPr>
        <p:spPr>
          <a:xfrm>
            <a:off x="0" y="3469739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What is the </a:t>
            </a:r>
            <a:r>
              <a:rPr lang="en-US" sz="4000" dirty="0">
                <a:solidFill>
                  <a:schemeClr val="accent4">
                    <a:lumMod val="60000"/>
                    <a:lumOff val="40000"/>
                  </a:schemeClr>
                </a:solidFill>
              </a:rPr>
              <a:t>MAXIMUM</a:t>
            </a:r>
            <a:r>
              <a:rPr lang="en-US" sz="4000" dirty="0">
                <a:solidFill>
                  <a:schemeClr val="bg1"/>
                </a:solidFill>
              </a:rPr>
              <a:t> number of cycles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observable in this model?</a:t>
            </a:r>
          </a:p>
        </p:txBody>
      </p:sp>
    </p:spTree>
    <p:extLst>
      <p:ext uri="{BB962C8B-B14F-4D97-AF65-F5344CB8AC3E}">
        <p14:creationId xmlns:p14="http://schemas.microsoft.com/office/powerpoint/2010/main" val="9903756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>
            <a:extLst>
              <a:ext uri="{FF2B5EF4-FFF2-40B4-BE49-F238E27FC236}">
                <a16:creationId xmlns:a16="http://schemas.microsoft.com/office/drawing/2014/main" id="{61720B5F-D4EE-EB42-B9B1-6ED1637A5D23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4DA0DF4B-AA35-C044-9BE9-D8D893DFD445}"/>
              </a:ext>
            </a:extLst>
          </p:cNvPr>
          <p:cNvSpPr/>
          <p:nvPr/>
        </p:nvSpPr>
        <p:spPr>
          <a:xfrm>
            <a:off x="2968233" y="4131345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06EED250-06F1-D44F-877C-DFB8F78EF1DC}"/>
              </a:ext>
            </a:extLst>
          </p:cNvPr>
          <p:cNvGrpSpPr/>
          <p:nvPr/>
        </p:nvGrpSpPr>
        <p:grpSpPr>
          <a:xfrm>
            <a:off x="3774342" y="4893120"/>
            <a:ext cx="1052358" cy="202060"/>
            <a:chOff x="3774339" y="4893120"/>
            <a:chExt cx="1052359" cy="202060"/>
          </a:xfrm>
        </p:grpSpPr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37B47380-E466-8348-B5BE-DEFC79B7430B}"/>
                </a:ext>
              </a:extLst>
            </p:cNvPr>
            <p:cNvSpPr/>
            <p:nvPr/>
          </p:nvSpPr>
          <p:spPr>
            <a:xfrm>
              <a:off x="4614536" y="4893120"/>
              <a:ext cx="212162" cy="20206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42FAE645-92EF-B44D-BED8-DFE969A3520C}"/>
                </a:ext>
              </a:extLst>
            </p:cNvPr>
            <p:cNvCxnSpPr>
              <a:cxnSpLocks/>
              <a:stCxn id="45" idx="2"/>
              <a:endCxn id="42" idx="6"/>
            </p:cNvCxnSpPr>
            <p:nvPr/>
          </p:nvCxnSpPr>
          <p:spPr>
            <a:xfrm>
              <a:off x="3774338" y="5005398"/>
              <a:ext cx="942012" cy="6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DA6494CF-F0C1-4C47-A38F-E4E1156CFE8F}"/>
              </a:ext>
            </a:extLst>
          </p:cNvPr>
          <p:cNvSpPr/>
          <p:nvPr/>
        </p:nvSpPr>
        <p:spPr>
          <a:xfrm>
            <a:off x="3774338" y="4943616"/>
            <a:ext cx="135920" cy="123564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FC9BB2A2-4A5C-B64F-B1C5-21D8DDEDDC61}"/>
              </a:ext>
            </a:extLst>
          </p:cNvPr>
          <p:cNvCxnSpPr>
            <a:cxnSpLocks/>
          </p:cNvCxnSpPr>
          <p:nvPr/>
        </p:nvCxnSpPr>
        <p:spPr>
          <a:xfrm>
            <a:off x="1158620" y="1775522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45C327B-C00A-FF48-9E64-BECA14D42CB0}"/>
              </a:ext>
            </a:extLst>
          </p:cNvPr>
          <p:cNvGrpSpPr/>
          <p:nvPr/>
        </p:nvGrpSpPr>
        <p:grpSpPr>
          <a:xfrm>
            <a:off x="2349901" y="1641779"/>
            <a:ext cx="315804" cy="573687"/>
            <a:chOff x="7225127" y="3524912"/>
            <a:chExt cx="315804" cy="573687"/>
          </a:xfrm>
        </p:grpSpPr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EF1A9B01-CB31-3D47-A8F2-4E8D0B875BE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71F7C539-42A9-EC4D-BD19-AE6394AC6434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E0CEFF4A-7D8A-1A48-A8A0-B9C35389644F}"/>
              </a:ext>
            </a:extLst>
          </p:cNvPr>
          <p:cNvSpPr txBox="1"/>
          <p:nvPr/>
        </p:nvSpPr>
        <p:spPr>
          <a:xfrm>
            <a:off x="6363374" y="2129551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09F23A-311E-5F4C-97E7-2C9A1543E2A0}"/>
              </a:ext>
            </a:extLst>
          </p:cNvPr>
          <p:cNvGrpSpPr/>
          <p:nvPr/>
        </p:nvGrpSpPr>
        <p:grpSpPr>
          <a:xfrm>
            <a:off x="3012929" y="1641779"/>
            <a:ext cx="315804" cy="573687"/>
            <a:chOff x="7225127" y="3524912"/>
            <a:chExt cx="315804" cy="573687"/>
          </a:xfrm>
        </p:grpSpPr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FCBDB75E-8DCE-6C4B-AF65-AC25CDE2108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55361F37-E3DF-7C44-B740-67A9E512D00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BB27166E-0DD9-D94D-AF58-7AB664960DF9}"/>
              </a:ext>
            </a:extLst>
          </p:cNvPr>
          <p:cNvGrpSpPr/>
          <p:nvPr/>
        </p:nvGrpSpPr>
        <p:grpSpPr>
          <a:xfrm>
            <a:off x="3675957" y="1641779"/>
            <a:ext cx="315804" cy="573687"/>
            <a:chOff x="7225127" y="3524912"/>
            <a:chExt cx="315804" cy="573687"/>
          </a:xfrm>
        </p:grpSpPr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B4B108AB-95D5-9145-AC83-AEDE628A4BA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BA1F6BB5-FBE6-944E-B0EF-C5EF50A228E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E3886B21-0E94-5042-98E9-659CE6942200}"/>
              </a:ext>
            </a:extLst>
          </p:cNvPr>
          <p:cNvGrpSpPr/>
          <p:nvPr/>
        </p:nvGrpSpPr>
        <p:grpSpPr>
          <a:xfrm>
            <a:off x="1686873" y="1641779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CA768D52-5317-8443-B9B8-313CD0576216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4E88FFA7-5DE2-6A4D-ACB3-E5E59108DF8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680D656D-475C-774B-9CCB-C5D56B40659B}"/>
              </a:ext>
            </a:extLst>
          </p:cNvPr>
          <p:cNvGrpSpPr/>
          <p:nvPr/>
        </p:nvGrpSpPr>
        <p:grpSpPr>
          <a:xfrm>
            <a:off x="5002013" y="1641779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C4A8B6B-E39F-974D-BEF4-FA10450C8B7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D2A12C0-BED5-B44F-B3E0-919DF64EF52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E1004DBF-3015-C84B-B4B1-7025E3F7F137}"/>
              </a:ext>
            </a:extLst>
          </p:cNvPr>
          <p:cNvCxnSpPr/>
          <p:nvPr/>
        </p:nvCxnSpPr>
        <p:spPr>
          <a:xfrm>
            <a:off x="5831376" y="1641779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CB1A90DB-7595-8444-A9AE-513566A7B7E6}"/>
              </a:ext>
            </a:extLst>
          </p:cNvPr>
          <p:cNvGrpSpPr/>
          <p:nvPr/>
        </p:nvGrpSpPr>
        <p:grpSpPr>
          <a:xfrm>
            <a:off x="6264567" y="1641779"/>
            <a:ext cx="593931" cy="573687"/>
            <a:chOff x="7161626" y="3524912"/>
            <a:chExt cx="593931" cy="573687"/>
          </a:xfrm>
        </p:grpSpPr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DCFA3E8C-3AA0-8842-937C-20D1C508894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E77F6FD4-AB43-B64E-BABF-E3E6605BAE5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8752D76F-643B-4F46-B479-EDFA82B9CC6F}"/>
              </a:ext>
            </a:extLst>
          </p:cNvPr>
          <p:cNvGrpSpPr/>
          <p:nvPr/>
        </p:nvGrpSpPr>
        <p:grpSpPr>
          <a:xfrm>
            <a:off x="4338985" y="1641779"/>
            <a:ext cx="315804" cy="573687"/>
            <a:chOff x="7225127" y="3524912"/>
            <a:chExt cx="315804" cy="573687"/>
          </a:xfrm>
        </p:grpSpPr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D8D7BAC1-7AD8-6F45-8D7D-3C2DAEE08A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3E51072C-3F5F-AC42-8163-2B7A4CF1E15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4387DF7-EFF6-2849-A7BB-F0CD0E2C4050}"/>
              </a:ext>
            </a:extLst>
          </p:cNvPr>
          <p:cNvGrpSpPr/>
          <p:nvPr/>
        </p:nvGrpSpPr>
        <p:grpSpPr>
          <a:xfrm>
            <a:off x="1001073" y="1641779"/>
            <a:ext cx="315804" cy="573687"/>
            <a:chOff x="7225127" y="3524912"/>
            <a:chExt cx="315804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C26194C1-842F-3846-A5C3-5740ECDE990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13BCBAE-4942-5742-B2DF-27B7C2AECFD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F3376CD0-4B5E-7C47-81AC-7F3548A6EEFB}"/>
              </a:ext>
            </a:extLst>
          </p:cNvPr>
          <p:cNvSpPr txBox="1"/>
          <p:nvPr/>
        </p:nvSpPr>
        <p:spPr>
          <a:xfrm>
            <a:off x="5542130" y="1585325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891EF00B-7E6D-A24F-AF93-2B2EEE27FE4D}"/>
              </a:ext>
            </a:extLst>
          </p:cNvPr>
          <p:cNvCxnSpPr>
            <a:cxnSpLocks/>
          </p:cNvCxnSpPr>
          <p:nvPr/>
        </p:nvCxnSpPr>
        <p:spPr>
          <a:xfrm>
            <a:off x="1179712" y="1719598"/>
            <a:ext cx="5314691" cy="0"/>
          </a:xfrm>
          <a:prstGeom prst="line">
            <a:avLst/>
          </a:prstGeom>
          <a:noFill/>
          <a:ln w="34925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03" name="Freeform 102">
            <a:extLst>
              <a:ext uri="{FF2B5EF4-FFF2-40B4-BE49-F238E27FC236}">
                <a16:creationId xmlns:a16="http://schemas.microsoft.com/office/drawing/2014/main" id="{1C951AC0-083F-F84D-9475-DB2C9BCFB3A9}"/>
              </a:ext>
            </a:extLst>
          </p:cNvPr>
          <p:cNvSpPr/>
          <p:nvPr/>
        </p:nvSpPr>
        <p:spPr>
          <a:xfrm>
            <a:off x="4331453" y="4545881"/>
            <a:ext cx="1341120" cy="475869"/>
          </a:xfrm>
          <a:custGeom>
            <a:avLst/>
            <a:gdLst>
              <a:gd name="connsiteX0" fmla="*/ 0 w 1341120"/>
              <a:gd name="connsiteY0" fmla="*/ 475869 h 475869"/>
              <a:gd name="connsiteX1" fmla="*/ 804672 w 1341120"/>
              <a:gd name="connsiteY1" fmla="*/ 381 h 475869"/>
              <a:gd name="connsiteX2" fmla="*/ 841248 w 1341120"/>
              <a:gd name="connsiteY2" fmla="*/ 390525 h 475869"/>
              <a:gd name="connsiteX3" fmla="*/ 1341120 w 1341120"/>
              <a:gd name="connsiteY3" fmla="*/ 97917 h 475869"/>
              <a:gd name="connsiteX4" fmla="*/ 1341120 w 1341120"/>
              <a:gd name="connsiteY4" fmla="*/ 97917 h 4758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41120" h="475869">
                <a:moveTo>
                  <a:pt x="0" y="475869"/>
                </a:moveTo>
                <a:cubicBezTo>
                  <a:pt x="332232" y="245237"/>
                  <a:pt x="664464" y="14605"/>
                  <a:pt x="804672" y="381"/>
                </a:cubicBezTo>
                <a:cubicBezTo>
                  <a:pt x="944880" y="-13843"/>
                  <a:pt x="751840" y="374269"/>
                  <a:pt x="841248" y="390525"/>
                </a:cubicBezTo>
                <a:cubicBezTo>
                  <a:pt x="930656" y="406781"/>
                  <a:pt x="1341120" y="97917"/>
                  <a:pt x="1341120" y="97917"/>
                </a:cubicBezTo>
                <a:lnTo>
                  <a:pt x="1341120" y="97917"/>
                </a:lnTo>
              </a:path>
            </a:pathLst>
          </a:custGeom>
          <a:noFill/>
          <a:ln w="22225">
            <a:solidFill>
              <a:schemeClr val="accent2">
                <a:lumMod val="75000"/>
              </a:schemeClr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/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TextBox 103">
                <a:extLst>
                  <a:ext uri="{FF2B5EF4-FFF2-40B4-BE49-F238E27FC236}">
                    <a16:creationId xmlns:a16="http://schemas.microsoft.com/office/drawing/2014/main" id="{0994A4F6-427E-5142-B5AB-091DD5FBBBD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3614" y="4440857"/>
                <a:ext cx="238847" cy="369332"/>
              </a:xfrm>
              <a:prstGeom prst="rect">
                <a:avLst/>
              </a:prstGeom>
              <a:blipFill>
                <a:blip r:embed="rId2"/>
                <a:stretch>
                  <a:fillRect l="-20000" r="-25000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TextBox 38">
            <a:extLst>
              <a:ext uri="{FF2B5EF4-FFF2-40B4-BE49-F238E27FC236}">
                <a16:creationId xmlns:a16="http://schemas.microsoft.com/office/drawing/2014/main" id="{8E0C58E2-AFEB-D646-99F5-F6005EF240CE}"/>
              </a:ext>
            </a:extLst>
          </p:cNvPr>
          <p:cNvSpPr txBox="1"/>
          <p:nvPr/>
        </p:nvSpPr>
        <p:spPr>
          <a:xfrm>
            <a:off x="513051" y="3193701"/>
            <a:ext cx="4305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What happens when the ball rotates exactly N times?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251F671-FC3E-014C-B145-161C3BFA3D36}"/>
              </a:ext>
            </a:extLst>
          </p:cNvPr>
          <p:cNvSpPr txBox="1"/>
          <p:nvPr/>
        </p:nvSpPr>
        <p:spPr>
          <a:xfrm>
            <a:off x="0" y="6043358"/>
            <a:ext cx="9144000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We can uniquely observe up to (N-1) number of cycles.</a:t>
            </a:r>
          </a:p>
        </p:txBody>
      </p:sp>
    </p:spTree>
    <p:extLst>
      <p:ext uri="{BB962C8B-B14F-4D97-AF65-F5344CB8AC3E}">
        <p14:creationId xmlns:p14="http://schemas.microsoft.com/office/powerpoint/2010/main" val="2019060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FE0E6CD0-878A-4D45-A987-A1476190AEEA}"/>
              </a:ext>
            </a:extLst>
          </p:cNvPr>
          <p:cNvSpPr txBox="1"/>
          <p:nvPr/>
        </p:nvSpPr>
        <p:spPr>
          <a:xfrm>
            <a:off x="1031554" y="1171583"/>
            <a:ext cx="900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Freq</a:t>
            </a:r>
            <a:r>
              <a:rPr lang="en-US" sz="2000" dirty="0">
                <a:latin typeface="Lucida Bright" panose="02040602050505020304" pitchFamily="18" charset="77"/>
              </a:rPr>
              <a:t> f</a:t>
            </a:r>
            <a:r>
              <a:rPr lang="en-US" sz="2000" baseline="-25000" dirty="0">
                <a:latin typeface="Lucida Bright" panose="02040602050505020304" pitchFamily="18" charset="77"/>
              </a:rPr>
              <a:t>0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4836167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13413D-A021-CF41-9772-30C03E924231}"/>
              </a:ext>
            </a:extLst>
          </p:cNvPr>
          <p:cNvCxnSpPr>
            <a:cxnSpLocks/>
          </p:cNvCxnSpPr>
          <p:nvPr/>
        </p:nvCxnSpPr>
        <p:spPr>
          <a:xfrm>
            <a:off x="384402" y="970850"/>
            <a:ext cx="839383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3CF13F-979A-A541-82B5-593E5E735785}"/>
              </a:ext>
            </a:extLst>
          </p:cNvPr>
          <p:cNvSpPr txBox="1"/>
          <p:nvPr/>
        </p:nvSpPr>
        <p:spPr>
          <a:xfrm>
            <a:off x="3625296" y="665424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Number of cycles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9945E-B74F-4F4A-9BE4-F9D43F305959}"/>
              </a:ext>
            </a:extLst>
          </p:cNvPr>
          <p:cNvSpPr txBox="1"/>
          <p:nvPr/>
        </p:nvSpPr>
        <p:spPr>
          <a:xfrm rot="16200000">
            <a:off x="-920211" y="2492135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Sample number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9CCD33-0E8A-CD4C-BA39-B8C9F5A6E4CB}"/>
              </a:ext>
            </a:extLst>
          </p:cNvPr>
          <p:cNvCxnSpPr>
            <a:cxnSpLocks/>
          </p:cNvCxnSpPr>
          <p:nvPr/>
        </p:nvCxnSpPr>
        <p:spPr>
          <a:xfrm>
            <a:off x="396594" y="979594"/>
            <a:ext cx="0" cy="38712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C89E71-BE81-9246-8D8D-38EA69179522}"/>
              </a:ext>
            </a:extLst>
          </p:cNvPr>
          <p:cNvGrpSpPr/>
          <p:nvPr/>
        </p:nvGrpSpPr>
        <p:grpSpPr>
          <a:xfrm>
            <a:off x="1031554" y="986918"/>
            <a:ext cx="7340382" cy="585301"/>
            <a:chOff x="1031554" y="986918"/>
            <a:chExt cx="7340382" cy="5853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AB5536-766B-E74A-95B1-396E6E1F525D}"/>
                </a:ext>
              </a:extLst>
            </p:cNvPr>
            <p:cNvSpPr txBox="1"/>
            <p:nvPr/>
          </p:nvSpPr>
          <p:spPr>
            <a:xfrm>
              <a:off x="1031554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A50DCD-D6F3-FD47-A571-863795DA74A9}"/>
                </a:ext>
              </a:extLst>
            </p:cNvPr>
            <p:cNvSpPr txBox="1"/>
            <p:nvPr/>
          </p:nvSpPr>
          <p:spPr>
            <a:xfrm>
              <a:off x="2486880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F9DF2D-A84D-E84C-94C0-58CF06E0E9F7}"/>
                </a:ext>
              </a:extLst>
            </p:cNvPr>
            <p:cNvSpPr txBox="1"/>
            <p:nvPr/>
          </p:nvSpPr>
          <p:spPr>
            <a:xfrm>
              <a:off x="4514461" y="1171583"/>
              <a:ext cx="10450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</a:t>
              </a:r>
              <a:r>
                <a:rPr lang="en-US" sz="2000" dirty="0" err="1">
                  <a:latin typeface="Lucida Bright" panose="02040602050505020304" pitchFamily="18" charset="77"/>
                </a:rPr>
                <a:t>f</a:t>
              </a:r>
              <a:r>
                <a:rPr lang="en-US" sz="2000" baseline="-25000" dirty="0" err="1">
                  <a:latin typeface="Lucida Bright" panose="02040602050505020304" pitchFamily="18" charset="77"/>
                </a:rPr>
                <a:t>m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864E11-483E-F84B-AFBD-E779AF70FB3E}"/>
                </a:ext>
              </a:extLst>
            </p:cNvPr>
            <p:cNvSpPr txBox="1"/>
            <p:nvPr/>
          </p:nvSpPr>
          <p:spPr>
            <a:xfrm>
              <a:off x="7115066" y="1171583"/>
              <a:ext cx="1256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9BED13-DCD8-1A44-B6FD-9304E58BD870}"/>
                </a:ext>
              </a:extLst>
            </p:cNvPr>
            <p:cNvSpPr txBox="1"/>
            <p:nvPr/>
          </p:nvSpPr>
          <p:spPr>
            <a:xfrm>
              <a:off x="3715855" y="98691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71ED10-F8FC-194B-9488-BA1C5D99A49C}"/>
                </a:ext>
              </a:extLst>
            </p:cNvPr>
            <p:cNvSpPr txBox="1"/>
            <p:nvPr/>
          </p:nvSpPr>
          <p:spPr>
            <a:xfrm>
              <a:off x="6010451" y="98744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260553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/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317AB38A-F06E-6443-A14B-1044E4E3F1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1811127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/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CA24BEA-91E2-3D42-A14D-1793D773FF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312586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/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238627EE-A56A-4342-8F3F-0B14E9C767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2814045"/>
                <a:ext cx="483466" cy="381258"/>
              </a:xfrm>
              <a:prstGeom prst="rect">
                <a:avLst/>
              </a:prstGeom>
              <a:blipFill>
                <a:blip r:embed="rId2"/>
                <a:stretch>
                  <a:fillRect l="-7692" t="-3226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/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6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0F406CA-E660-4542-AEA5-66A5BAC8A1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7955" y="3810157"/>
                <a:ext cx="483466" cy="381258"/>
              </a:xfrm>
              <a:prstGeom prst="rect">
                <a:avLst/>
              </a:prstGeom>
              <a:blipFill>
                <a:blip r:embed="rId3"/>
                <a:stretch>
                  <a:fillRect l="-7692" t="-3333" r="-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13B270F-6808-FD42-8698-9646F33CA066}"/>
              </a:ext>
            </a:extLst>
          </p:cNvPr>
          <p:cNvSpPr txBox="1"/>
          <p:nvPr/>
        </p:nvSpPr>
        <p:spPr>
          <a:xfrm rot="5400000">
            <a:off x="1342052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6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8" name="Left Bracket 17">
            <a:extLst>
              <a:ext uri="{FF2B5EF4-FFF2-40B4-BE49-F238E27FC236}">
                <a16:creationId xmlns:a16="http://schemas.microsoft.com/office/drawing/2014/main" id="{F28460E3-D774-904A-ABE4-7E45A4D5F20A}"/>
              </a:ext>
            </a:extLst>
          </p:cNvPr>
          <p:cNvSpPr/>
          <p:nvPr/>
        </p:nvSpPr>
        <p:spPr>
          <a:xfrm>
            <a:off x="1141089" y="1811127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Left Bracket 18">
            <a:extLst>
              <a:ext uri="{FF2B5EF4-FFF2-40B4-BE49-F238E27FC236}">
                <a16:creationId xmlns:a16="http://schemas.microsoft.com/office/drawing/2014/main" id="{E6A4AEC4-71F8-454D-B6F0-FE5D845EDDA8}"/>
              </a:ext>
            </a:extLst>
          </p:cNvPr>
          <p:cNvSpPr/>
          <p:nvPr/>
        </p:nvSpPr>
        <p:spPr>
          <a:xfrm flipH="1">
            <a:off x="1768605" y="1831848"/>
            <a:ext cx="114687" cy="2380288"/>
          </a:xfrm>
          <a:prstGeom prst="leftBracket">
            <a:avLst/>
          </a:prstGeom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B6F94F91-CA92-4F4B-BB16-0A0942DCEB0B}"/>
              </a:ext>
            </a:extLst>
          </p:cNvPr>
          <p:cNvGrpSpPr/>
          <p:nvPr/>
        </p:nvGrpSpPr>
        <p:grpSpPr>
          <a:xfrm>
            <a:off x="343253" y="1799081"/>
            <a:ext cx="983670" cy="2386714"/>
            <a:chOff x="343253" y="1799081"/>
            <a:chExt cx="983670" cy="2386714"/>
          </a:xfrm>
        </p:grpSpPr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E3B2696-DAB8-894B-A50D-AD36CBF97823}"/>
                </a:ext>
              </a:extLst>
            </p:cNvPr>
            <p:cNvSpPr txBox="1"/>
            <p:nvPr/>
          </p:nvSpPr>
          <p:spPr>
            <a:xfrm>
              <a:off x="488846" y="1799081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n=0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CD40D68-4510-8B40-B294-BCA2758DBD31}"/>
                </a:ext>
              </a:extLst>
            </p:cNvPr>
            <p:cNvSpPr txBox="1"/>
            <p:nvPr/>
          </p:nvSpPr>
          <p:spPr>
            <a:xfrm>
              <a:off x="482742" y="2307049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32859F46-3600-2340-AAD4-6288F6B2CF13}"/>
                </a:ext>
              </a:extLst>
            </p:cNvPr>
            <p:cNvSpPr txBox="1"/>
            <p:nvPr/>
          </p:nvSpPr>
          <p:spPr>
            <a:xfrm>
              <a:off x="476638" y="2815017"/>
              <a:ext cx="59985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n=2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C07C120A-C8C9-904C-8920-0672CA2CD565}"/>
                </a:ext>
              </a:extLst>
            </p:cNvPr>
            <p:cNvSpPr txBox="1"/>
            <p:nvPr/>
          </p:nvSpPr>
          <p:spPr>
            <a:xfrm>
              <a:off x="433957" y="3847241"/>
              <a:ext cx="89296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n=N-1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69CB9369-A866-3046-9A47-4B80ABC76923}"/>
                </a:ext>
              </a:extLst>
            </p:cNvPr>
            <p:cNvSpPr txBox="1"/>
            <p:nvPr/>
          </p:nvSpPr>
          <p:spPr>
            <a:xfrm rot="16200000">
              <a:off x="342822" y="3195733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913413D-A021-CF41-9772-30C03E924231}"/>
              </a:ext>
            </a:extLst>
          </p:cNvPr>
          <p:cNvCxnSpPr>
            <a:cxnSpLocks/>
          </p:cNvCxnSpPr>
          <p:nvPr/>
        </p:nvCxnSpPr>
        <p:spPr>
          <a:xfrm>
            <a:off x="384402" y="970850"/>
            <a:ext cx="839383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53CF13F-979A-A541-82B5-593E5E735785}"/>
              </a:ext>
            </a:extLst>
          </p:cNvPr>
          <p:cNvSpPr txBox="1"/>
          <p:nvPr/>
        </p:nvSpPr>
        <p:spPr>
          <a:xfrm>
            <a:off x="3625296" y="665424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Number of cycles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D29945E-B74F-4F4A-9BE4-F9D43F305959}"/>
              </a:ext>
            </a:extLst>
          </p:cNvPr>
          <p:cNvSpPr txBox="1"/>
          <p:nvPr/>
        </p:nvSpPr>
        <p:spPr>
          <a:xfrm rot="16200000">
            <a:off x="-920211" y="2492135"/>
            <a:ext cx="22390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Lucida Bright" panose="02040602050505020304" pitchFamily="18" charset="77"/>
              </a:rPr>
              <a:t>Sample number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029CCD33-0E8A-CD4C-BA39-B8C9F5A6E4CB}"/>
              </a:ext>
            </a:extLst>
          </p:cNvPr>
          <p:cNvCxnSpPr>
            <a:cxnSpLocks/>
          </p:cNvCxnSpPr>
          <p:nvPr/>
        </p:nvCxnSpPr>
        <p:spPr>
          <a:xfrm>
            <a:off x="396594" y="979594"/>
            <a:ext cx="0" cy="3871236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84C89E71-BE81-9246-8D8D-38EA69179522}"/>
              </a:ext>
            </a:extLst>
          </p:cNvPr>
          <p:cNvGrpSpPr/>
          <p:nvPr/>
        </p:nvGrpSpPr>
        <p:grpSpPr>
          <a:xfrm>
            <a:off x="1031554" y="986918"/>
            <a:ext cx="7340382" cy="585301"/>
            <a:chOff x="1031554" y="986918"/>
            <a:chExt cx="7340382" cy="585301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EDAB5536-766B-E74A-95B1-396E6E1F525D}"/>
                </a:ext>
              </a:extLst>
            </p:cNvPr>
            <p:cNvSpPr txBox="1"/>
            <p:nvPr/>
          </p:nvSpPr>
          <p:spPr>
            <a:xfrm>
              <a:off x="1031554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5A50DCD-D6F3-FD47-A571-863795DA74A9}"/>
                </a:ext>
              </a:extLst>
            </p:cNvPr>
            <p:cNvSpPr txBox="1"/>
            <p:nvPr/>
          </p:nvSpPr>
          <p:spPr>
            <a:xfrm>
              <a:off x="2486880" y="1171583"/>
              <a:ext cx="9005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68F9DF2D-A84D-E84C-94C0-58CF06E0E9F7}"/>
                </a:ext>
              </a:extLst>
            </p:cNvPr>
            <p:cNvSpPr txBox="1"/>
            <p:nvPr/>
          </p:nvSpPr>
          <p:spPr>
            <a:xfrm>
              <a:off x="4514461" y="1171583"/>
              <a:ext cx="104503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</a:t>
              </a:r>
              <a:r>
                <a:rPr lang="en-US" sz="2000" dirty="0" err="1">
                  <a:latin typeface="Lucida Bright" panose="02040602050505020304" pitchFamily="18" charset="77"/>
                </a:rPr>
                <a:t>f</a:t>
              </a:r>
              <a:r>
                <a:rPr lang="en-US" sz="2000" baseline="-25000" dirty="0" err="1">
                  <a:latin typeface="Lucida Bright" panose="02040602050505020304" pitchFamily="18" charset="77"/>
                </a:rPr>
                <a:t>m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9864E11-483E-F84B-AFBD-E779AF70FB3E}"/>
                </a:ext>
              </a:extLst>
            </p:cNvPr>
            <p:cNvSpPr txBox="1"/>
            <p:nvPr/>
          </p:nvSpPr>
          <p:spPr>
            <a:xfrm>
              <a:off x="7115066" y="1171583"/>
              <a:ext cx="125687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latin typeface="Lucida Bright" panose="02040602050505020304" pitchFamily="18" charset="77"/>
                </a:rPr>
                <a:t>Freq</a:t>
              </a:r>
              <a:r>
                <a:rPr lang="en-US" sz="2000" dirty="0">
                  <a:latin typeface="Lucida Bright" panose="02040602050505020304" pitchFamily="18" charset="77"/>
                </a:rPr>
                <a:t> f</a:t>
              </a:r>
              <a:r>
                <a:rPr lang="en-US" sz="2000" baseline="-25000" dirty="0"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49BED13-DCD8-1A44-B6FD-9304E58BD870}"/>
                </a:ext>
              </a:extLst>
            </p:cNvPr>
            <p:cNvSpPr txBox="1"/>
            <p:nvPr/>
          </p:nvSpPr>
          <p:spPr>
            <a:xfrm>
              <a:off x="3715855" y="98691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671ED10-F8FC-194B-9488-BA1C5D99A49C}"/>
                </a:ext>
              </a:extLst>
            </p:cNvPr>
            <p:cNvSpPr txBox="1"/>
            <p:nvPr/>
          </p:nvSpPr>
          <p:spPr>
            <a:xfrm>
              <a:off x="6010451" y="98744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781D5A-4C11-7F4C-9717-AD6B34B95CAA}"/>
                  </a:ext>
                </a:extLst>
              </p:cNvPr>
              <p:cNvSpPr txBox="1"/>
              <p:nvPr/>
            </p:nvSpPr>
            <p:spPr>
              <a:xfrm>
                <a:off x="2301528" y="1801262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D781D5A-4C11-7F4C-9717-AD6B34B95C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1801262"/>
                <a:ext cx="823431" cy="535788"/>
              </a:xfrm>
              <a:prstGeom prst="rect">
                <a:avLst/>
              </a:prstGeom>
              <a:blipFill>
                <a:blip r:embed="rId4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Left Bracket 31">
            <a:extLst>
              <a:ext uri="{FF2B5EF4-FFF2-40B4-BE49-F238E27FC236}">
                <a16:creationId xmlns:a16="http://schemas.microsoft.com/office/drawing/2014/main" id="{8A6F4CAB-0CE5-9544-8BBA-684E5DF3ADA9}"/>
              </a:ext>
            </a:extLst>
          </p:cNvPr>
          <p:cNvSpPr/>
          <p:nvPr/>
        </p:nvSpPr>
        <p:spPr>
          <a:xfrm>
            <a:off x="2222681" y="1801262"/>
            <a:ext cx="114687" cy="2380288"/>
          </a:xfrm>
          <a:prstGeom prst="leftBracket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Left Bracket 32">
            <a:extLst>
              <a:ext uri="{FF2B5EF4-FFF2-40B4-BE49-F238E27FC236}">
                <a16:creationId xmlns:a16="http://schemas.microsoft.com/office/drawing/2014/main" id="{91533EF9-4C90-544D-B285-C04B4D6E0B0C}"/>
              </a:ext>
            </a:extLst>
          </p:cNvPr>
          <p:cNvSpPr/>
          <p:nvPr/>
        </p:nvSpPr>
        <p:spPr>
          <a:xfrm flipH="1">
            <a:off x="3658512" y="1811127"/>
            <a:ext cx="114687" cy="2380288"/>
          </a:xfrm>
          <a:prstGeom prst="leftBracket">
            <a:avLst/>
          </a:prstGeom>
          <a:ln w="22225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6E9E18-D82A-9847-92F1-12093B673775}"/>
                  </a:ext>
                </a:extLst>
              </p:cNvPr>
              <p:cNvSpPr txBox="1"/>
              <p:nvPr/>
            </p:nvSpPr>
            <p:spPr>
              <a:xfrm>
                <a:off x="2301528" y="2208432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7B6E9E18-D82A-9847-92F1-12093B6737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2208432"/>
                <a:ext cx="823431" cy="535788"/>
              </a:xfrm>
              <a:prstGeom prst="rect">
                <a:avLst/>
              </a:prstGeom>
              <a:blipFill>
                <a:blip r:embed="rId5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0BDCD8-0F8D-BB49-8D36-1F0B058BE977}"/>
                  </a:ext>
                </a:extLst>
              </p:cNvPr>
              <p:cNvSpPr txBox="1"/>
              <p:nvPr/>
            </p:nvSpPr>
            <p:spPr>
              <a:xfrm>
                <a:off x="2301528" y="2633648"/>
                <a:ext cx="823431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AB0BDCD8-0F8D-BB49-8D36-1F0B058BE9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2633648"/>
                <a:ext cx="823431" cy="535788"/>
              </a:xfrm>
              <a:prstGeom prst="rect">
                <a:avLst/>
              </a:prstGeom>
              <a:blipFill>
                <a:blip r:embed="rId6"/>
                <a:stretch>
                  <a:fillRect l="-3030" r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EAB8D5-371A-3D42-A8D1-EBE04153BD08}"/>
                  </a:ext>
                </a:extLst>
              </p:cNvPr>
              <p:cNvSpPr txBox="1"/>
              <p:nvPr/>
            </p:nvSpPr>
            <p:spPr>
              <a:xfrm>
                <a:off x="2301528" y="3610164"/>
                <a:ext cx="1355756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2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2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2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09EAB8D5-371A-3D42-A8D1-EBE04153BD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1528" y="3610164"/>
                <a:ext cx="1355756" cy="535788"/>
              </a:xfrm>
              <a:prstGeom prst="rect">
                <a:avLst/>
              </a:prstGeom>
              <a:blipFill>
                <a:blip r:embed="rId7"/>
                <a:stretch>
                  <a:fillRect l="-18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>
            <a:extLst>
              <a:ext uri="{FF2B5EF4-FFF2-40B4-BE49-F238E27FC236}">
                <a16:creationId xmlns:a16="http://schemas.microsoft.com/office/drawing/2014/main" id="{1390A3C2-54F9-D44D-AA50-BCD7C54A7C80}"/>
              </a:ext>
            </a:extLst>
          </p:cNvPr>
          <p:cNvSpPr txBox="1"/>
          <p:nvPr/>
        </p:nvSpPr>
        <p:spPr>
          <a:xfrm rot="5400000">
            <a:off x="2595547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2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331209" y="180126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1801262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01262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83265" y="1811127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331209" y="22084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2208432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331209" y="2633648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2633648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2326" r="-11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331209" y="3610164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31209" y="3610164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1563" r="-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625228" y="3195734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6847544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6558133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01934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6847544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6847544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53" t="-2222" r="-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6847544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7544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141563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721513" y="256469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66A322-5CC8-0142-A047-469A17243553}"/>
              </a:ext>
            </a:extLst>
          </p:cNvPr>
          <p:cNvSpPr txBox="1"/>
          <p:nvPr/>
        </p:nvSpPr>
        <p:spPr>
          <a:xfrm>
            <a:off x="5992388" y="2560115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005043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E54B9-A245-D245-B8FA-6B384B9F5214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3B270F-6808-FD42-8698-9646F33CA066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F28460E3-D774-904A-ABE4-7E45A4D5F20A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E6A4AEC4-71F8-454D-B6F0-FE5D845EDDA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AF209-5AEF-E542-B035-61BA0A621E7E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8A6F4CAB-0CE5-9544-8BBA-684E5DF3ADA9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Left Bracket 32">
              <a:extLst>
                <a:ext uri="{FF2B5EF4-FFF2-40B4-BE49-F238E27FC236}">
                  <a16:creationId xmlns:a16="http://schemas.microsoft.com/office/drawing/2014/main" id="{91533EF9-4C90-544D-B285-C04B4D6E0B0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90A3C2-54F9-D44D-AA50-BCD7C54A7C80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092EF-9F55-BC4A-8E4A-A95560FF0E57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C5FAC9-E218-5548-AAD2-F99658AA7AC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CAB26C-6D1A-5C4A-BDA4-A14713186672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03BB84-882E-3543-B76A-1B9086EE7C3C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E5301D-1DE8-6941-948F-817DB93ADFA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353DEC-2DFA-F144-9F06-F7F95BCF06EE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618AA5-5D02-F44A-AC23-2694AD52EF21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813867-9523-7E44-AC8F-3426EDF85BD1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9967908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DEE54B9-A245-D245-B8FA-6B384B9F5214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17AB38A-F06E-6443-A14B-1044E4E3F15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5CA24BEA-91E2-3D42-A14D-1793D773FF0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38627EE-A56A-4342-8F3F-0B14E9C767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6" name="TextBox 15">
                  <a:extLst>
                    <a:ext uri="{FF2B5EF4-FFF2-40B4-BE49-F238E27FC236}">
                      <a16:creationId xmlns:a16="http://schemas.microsoft.com/office/drawing/2014/main" id="{60F406CA-E660-4542-AEA5-66A5BAC8A18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13B270F-6808-FD42-8698-9646F33CA066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90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8" name="Left Bracket 17">
              <a:extLst>
                <a:ext uri="{FF2B5EF4-FFF2-40B4-BE49-F238E27FC236}">
                  <a16:creationId xmlns:a16="http://schemas.microsoft.com/office/drawing/2014/main" id="{F28460E3-D774-904A-ABE4-7E45A4D5F20A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19" name="Left Bracket 18">
              <a:extLst>
                <a:ext uri="{FF2B5EF4-FFF2-40B4-BE49-F238E27FC236}">
                  <a16:creationId xmlns:a16="http://schemas.microsoft.com/office/drawing/2014/main" id="{E6A4AEC4-71F8-454D-B6F0-FE5D845EDDA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CDEAF209-5AEF-E542-B035-61BA0A621E7E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AD781D5A-4C11-7F4C-9717-AD6B34B95C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2" name="Left Bracket 31">
              <a:extLst>
                <a:ext uri="{FF2B5EF4-FFF2-40B4-BE49-F238E27FC236}">
                  <a16:creationId xmlns:a16="http://schemas.microsoft.com/office/drawing/2014/main" id="{8A6F4CAB-0CE5-9544-8BBA-684E5DF3ADA9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p:sp>
          <p:nvSpPr>
            <p:cNvPr id="33" name="Left Bracket 32">
              <a:extLst>
                <a:ext uri="{FF2B5EF4-FFF2-40B4-BE49-F238E27FC236}">
                  <a16:creationId xmlns:a16="http://schemas.microsoft.com/office/drawing/2014/main" id="{91533EF9-4C90-544D-B285-C04B4D6E0B0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2">
                    <a:lumMod val="90000"/>
                  </a:schemeClr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7B6E9E18-D82A-9847-92F1-12093B67377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5" name="TextBox 34">
                  <a:extLst>
                    <a:ext uri="{FF2B5EF4-FFF2-40B4-BE49-F238E27FC236}">
                      <a16:creationId xmlns:a16="http://schemas.microsoft.com/office/drawing/2014/main" id="{AB0BDCD8-0F8D-BB49-8D36-1F0B058BE9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bg2">
                                    <a:lumMod val="90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bg2">
                                        <a:lumMod val="90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bg2">
                        <a:lumMod val="9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36" name="TextBox 35">
                  <a:extLst>
                    <a:ext uri="{FF2B5EF4-FFF2-40B4-BE49-F238E27FC236}">
                      <a16:creationId xmlns:a16="http://schemas.microsoft.com/office/drawing/2014/main" id="{09EAB8D5-371A-3D42-A8D1-EBE04153BD0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1390A3C2-54F9-D44D-AA50-BCD7C54A7C80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2">
                      <a:lumMod val="90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8EF175F-9553-6846-92DC-B3D730F918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Left Bracket 38">
            <a:extLst>
              <a:ext uri="{FF2B5EF4-FFF2-40B4-BE49-F238E27FC236}">
                <a16:creationId xmlns:a16="http://schemas.microsoft.com/office/drawing/2014/main" id="{1C848755-7B4E-B944-8956-335EE9A9927A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32AA6E3F-3D48-EA4C-8465-0185598E8AC7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78AEEB84-558B-9C45-B5B3-6B23300E4C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E6F792E-A813-9F46-A7E5-0BD2D4FC438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6C91E2F2-B675-AD49-A8D4-A7F13613852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68A66D13-7E53-074A-AC86-79763BAE9594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bg2">
                  <a:lumMod val="90000"/>
                </a:schemeClr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509D9BF9-0DA9-5A4B-8133-E5F819D944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Left Bracket 45">
            <a:extLst>
              <a:ext uri="{FF2B5EF4-FFF2-40B4-BE49-F238E27FC236}">
                <a16:creationId xmlns:a16="http://schemas.microsoft.com/office/drawing/2014/main" id="{BA377711-6CBE-4C48-8B2E-2587D7FC9C0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47" name="Left Bracket 46">
            <a:extLst>
              <a:ext uri="{FF2B5EF4-FFF2-40B4-BE49-F238E27FC236}">
                <a16:creationId xmlns:a16="http://schemas.microsoft.com/office/drawing/2014/main" id="{69E342B2-CD5D-6948-893D-439E975EE3FD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bg2">
                <a:lumMod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2">
                  <a:lumMod val="90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777F6748-7FAE-4346-9308-A801AC9AAD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1E2A0349-6441-0A48-B465-E958DC0105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bg2">
                                  <a:lumMod val="9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bg2">
                                      <a:lumMod val="90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bg2">
                      <a:lumMod val="9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8894E51-8518-8E4F-A866-BADA6E287FD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Box 50">
            <a:extLst>
              <a:ext uri="{FF2B5EF4-FFF2-40B4-BE49-F238E27FC236}">
                <a16:creationId xmlns:a16="http://schemas.microsoft.com/office/drawing/2014/main" id="{43572F8B-0247-EE4C-B9C1-3B3331577150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2">
                    <a:lumMod val="90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bg2">
                  <a:lumMod val="90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3DC1F74B-B457-4641-8584-AB27249D7EF3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AB092EF-9F55-BC4A-8E4A-A95560FF0E57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CC5FAC9-E218-5548-AAD2-F99658AA7AC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BCAB26C-6D1A-5C4A-BDA4-A14713186672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4703BB84-882E-3543-B76A-1B9086EE7C3C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7E5301D-1DE8-6941-948F-817DB93ADFA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6353DEC-2DFA-F144-9F06-F7F95BCF06EE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A6618AA5-5D02-F44A-AC23-2694AD52EF21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2F813867-9523-7E44-AC8F-3426EDF85BD1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5645444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F740A755-C243-094F-884D-7EB1972F2EF7}"/>
              </a:ext>
            </a:extLst>
          </p:cNvPr>
          <p:cNvCxnSpPr>
            <a:cxnSpLocks/>
          </p:cNvCxnSpPr>
          <p:nvPr/>
        </p:nvCxnSpPr>
        <p:spPr>
          <a:xfrm>
            <a:off x="2099531" y="5823339"/>
            <a:ext cx="5624097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65" name="Group 64">
            <a:extLst>
              <a:ext uri="{FF2B5EF4-FFF2-40B4-BE49-F238E27FC236}">
                <a16:creationId xmlns:a16="http://schemas.microsoft.com/office/drawing/2014/main" id="{BA951134-48AF-464F-959A-A6627969B4A8}"/>
              </a:ext>
            </a:extLst>
          </p:cNvPr>
          <p:cNvGrpSpPr/>
          <p:nvPr/>
        </p:nvGrpSpPr>
        <p:grpSpPr>
          <a:xfrm>
            <a:off x="3290812" y="5689596"/>
            <a:ext cx="315804" cy="573687"/>
            <a:chOff x="7225127" y="3524912"/>
            <a:chExt cx="315804" cy="573687"/>
          </a:xfrm>
        </p:grpSpPr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29B57CE-AD29-E343-BE24-A5BC41DC159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86C5EB1E-19CB-4F4F-A673-D4CDFD042C3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68" name="TextBox 67">
            <a:extLst>
              <a:ext uri="{FF2B5EF4-FFF2-40B4-BE49-F238E27FC236}">
                <a16:creationId xmlns:a16="http://schemas.microsoft.com/office/drawing/2014/main" id="{322212BC-26B7-4A4E-A8F8-3BC5259046BE}"/>
              </a:ext>
            </a:extLst>
          </p:cNvPr>
          <p:cNvSpPr txBox="1"/>
          <p:nvPr/>
        </p:nvSpPr>
        <p:spPr>
          <a:xfrm>
            <a:off x="6292349" y="6177368"/>
            <a:ext cx="1980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Sample number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84E15AB-DF5E-5D48-8E87-579F0E693301}"/>
              </a:ext>
            </a:extLst>
          </p:cNvPr>
          <p:cNvGrpSpPr/>
          <p:nvPr/>
        </p:nvGrpSpPr>
        <p:grpSpPr>
          <a:xfrm>
            <a:off x="3953840" y="5689596"/>
            <a:ext cx="315804" cy="573687"/>
            <a:chOff x="7225127" y="3524912"/>
            <a:chExt cx="315804" cy="573687"/>
          </a:xfrm>
        </p:grpSpPr>
        <p:cxnSp>
          <p:nvCxnSpPr>
            <p:cNvPr id="70" name="Straight Connector 69">
              <a:extLst>
                <a:ext uri="{FF2B5EF4-FFF2-40B4-BE49-F238E27FC236}">
                  <a16:creationId xmlns:a16="http://schemas.microsoft.com/office/drawing/2014/main" id="{29AA0051-9EEE-0A47-BA58-7C6093AF28F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DEFD0181-384D-3D44-AFDF-1676E46D5E8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8FB31DA6-988F-1D47-BE90-36652127FD8C}"/>
              </a:ext>
            </a:extLst>
          </p:cNvPr>
          <p:cNvGrpSpPr/>
          <p:nvPr/>
        </p:nvGrpSpPr>
        <p:grpSpPr>
          <a:xfrm>
            <a:off x="4616868" y="5689596"/>
            <a:ext cx="315804" cy="573687"/>
            <a:chOff x="7225127" y="3524912"/>
            <a:chExt cx="315804" cy="573687"/>
          </a:xfrm>
        </p:grpSpPr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54DD7A45-9CF5-4444-979A-108ED12B84C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ED8468F-6677-5F46-8162-40983D102573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2F64AAA2-9CC3-974B-9FD8-80667893A63C}"/>
              </a:ext>
            </a:extLst>
          </p:cNvPr>
          <p:cNvGrpSpPr/>
          <p:nvPr/>
        </p:nvGrpSpPr>
        <p:grpSpPr>
          <a:xfrm>
            <a:off x="2627784" y="5689596"/>
            <a:ext cx="315804" cy="573687"/>
            <a:chOff x="7225127" y="3524912"/>
            <a:chExt cx="315804" cy="573687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A2B3342-F630-EF4A-A1D3-12BB3F1A09EE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E5887D86-B8D8-BB4B-82A9-49CE1782CD7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1A6679F-BD8D-FD49-A9A4-77DE23B7785C}"/>
              </a:ext>
            </a:extLst>
          </p:cNvPr>
          <p:cNvGrpSpPr/>
          <p:nvPr/>
        </p:nvGrpSpPr>
        <p:grpSpPr>
          <a:xfrm>
            <a:off x="5942924" y="5689596"/>
            <a:ext cx="315804" cy="573687"/>
            <a:chOff x="7225127" y="3524912"/>
            <a:chExt cx="315804" cy="573687"/>
          </a:xfrm>
        </p:grpSpPr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0FE03FD3-B225-1842-9F2D-99A5C9843278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EA55D187-A091-9642-B8DF-78F4810F4762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6</a:t>
              </a:r>
            </a:p>
          </p:txBody>
        </p:sp>
      </p:grp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08EB199D-1C53-CB43-AF37-7B3F0EA80C3F}"/>
              </a:ext>
            </a:extLst>
          </p:cNvPr>
          <p:cNvCxnSpPr/>
          <p:nvPr/>
        </p:nvCxnSpPr>
        <p:spPr>
          <a:xfrm>
            <a:off x="6772287" y="5689596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" name="Group 81">
            <a:extLst>
              <a:ext uri="{FF2B5EF4-FFF2-40B4-BE49-F238E27FC236}">
                <a16:creationId xmlns:a16="http://schemas.microsoft.com/office/drawing/2014/main" id="{4573AA79-9543-284A-8B68-1D3EE475F0A1}"/>
              </a:ext>
            </a:extLst>
          </p:cNvPr>
          <p:cNvGrpSpPr/>
          <p:nvPr/>
        </p:nvGrpSpPr>
        <p:grpSpPr>
          <a:xfrm>
            <a:off x="7205478" y="5689596"/>
            <a:ext cx="593931" cy="573687"/>
            <a:chOff x="7161626" y="3524912"/>
            <a:chExt cx="593931" cy="573687"/>
          </a:xfrm>
        </p:grpSpPr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32FAA193-90F1-9042-B5B4-25433123439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A8EA251D-6221-9948-855B-C9946CA778F2}"/>
                </a:ext>
              </a:extLst>
            </p:cNvPr>
            <p:cNvSpPr txBox="1"/>
            <p:nvPr/>
          </p:nvSpPr>
          <p:spPr>
            <a:xfrm>
              <a:off x="7161626" y="3729267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N-1</a:t>
              </a:r>
            </a:p>
          </p:txBody>
        </p: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4CDDFED0-8C16-B642-A7DA-495FA257922F}"/>
              </a:ext>
            </a:extLst>
          </p:cNvPr>
          <p:cNvGrpSpPr/>
          <p:nvPr/>
        </p:nvGrpSpPr>
        <p:grpSpPr>
          <a:xfrm>
            <a:off x="5279896" y="568959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2076FF3D-C74D-BB45-AE90-24C718157C2A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8EAF0E33-4D20-8A47-913F-F05F87515210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5</a:t>
              </a:r>
            </a:p>
          </p:txBody>
        </p:sp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AA09ACC-FAFA-7948-BAED-FB33748F4553}"/>
              </a:ext>
            </a:extLst>
          </p:cNvPr>
          <p:cNvGrpSpPr/>
          <p:nvPr/>
        </p:nvGrpSpPr>
        <p:grpSpPr>
          <a:xfrm>
            <a:off x="1941984" y="5689596"/>
            <a:ext cx="315804" cy="573687"/>
            <a:chOff x="7225127" y="3524912"/>
            <a:chExt cx="315804" cy="573687"/>
          </a:xfrm>
        </p:grpSpPr>
        <p:cxnSp>
          <p:nvCxnSpPr>
            <p:cNvPr id="89" name="Straight Connector 88">
              <a:extLst>
                <a:ext uri="{FF2B5EF4-FFF2-40B4-BE49-F238E27FC236}">
                  <a16:creationId xmlns:a16="http://schemas.microsoft.com/office/drawing/2014/main" id="{9A2CF02D-19E6-634D-A7A8-92EF3810608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BADBB13C-60AD-5B43-9C61-D4359CE5831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</p:grpSp>
      <p:sp>
        <p:nvSpPr>
          <p:cNvPr id="91" name="TextBox 90">
            <a:extLst>
              <a:ext uri="{FF2B5EF4-FFF2-40B4-BE49-F238E27FC236}">
                <a16:creationId xmlns:a16="http://schemas.microsoft.com/office/drawing/2014/main" id="{98F64549-646A-804A-A826-D2AE6C70D6E4}"/>
              </a:ext>
            </a:extLst>
          </p:cNvPr>
          <p:cNvSpPr txBox="1"/>
          <p:nvPr/>
        </p:nvSpPr>
        <p:spPr>
          <a:xfrm>
            <a:off x="6483041" y="5633142"/>
            <a:ext cx="315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…</a:t>
            </a:r>
          </a:p>
        </p:txBody>
      </p:sp>
      <p:sp>
        <p:nvSpPr>
          <p:cNvPr id="92" name="Freeform 91">
            <a:extLst>
              <a:ext uri="{FF2B5EF4-FFF2-40B4-BE49-F238E27FC236}">
                <a16:creationId xmlns:a16="http://schemas.microsoft.com/office/drawing/2014/main" id="{64E03E00-29C1-364D-90F6-A62546F5EF4F}"/>
              </a:ext>
            </a:extLst>
          </p:cNvPr>
          <p:cNvSpPr/>
          <p:nvPr/>
        </p:nvSpPr>
        <p:spPr>
          <a:xfrm>
            <a:off x="2109311" y="4650587"/>
            <a:ext cx="5309897" cy="1473523"/>
          </a:xfrm>
          <a:custGeom>
            <a:avLst/>
            <a:gdLst>
              <a:gd name="connsiteX0" fmla="*/ 0 w 5334000"/>
              <a:gd name="connsiteY0" fmla="*/ 546326 h 1473523"/>
              <a:gd name="connsiteX1" fmla="*/ 177800 w 5334000"/>
              <a:gd name="connsiteY1" fmla="*/ 292326 h 1473523"/>
              <a:gd name="connsiteX2" fmla="*/ 508000 w 5334000"/>
              <a:gd name="connsiteY2" fmla="*/ 889226 h 1473523"/>
              <a:gd name="connsiteX3" fmla="*/ 1358900 w 5334000"/>
              <a:gd name="connsiteY3" fmla="*/ 226 h 1473523"/>
              <a:gd name="connsiteX4" fmla="*/ 2095500 w 5334000"/>
              <a:gd name="connsiteY4" fmla="*/ 800326 h 1473523"/>
              <a:gd name="connsiteX5" fmla="*/ 2387600 w 5334000"/>
              <a:gd name="connsiteY5" fmla="*/ 584426 h 1473523"/>
              <a:gd name="connsiteX6" fmla="*/ 2603500 w 5334000"/>
              <a:gd name="connsiteY6" fmla="*/ 1041626 h 1473523"/>
              <a:gd name="connsiteX7" fmla="*/ 3073400 w 5334000"/>
              <a:gd name="connsiteY7" fmla="*/ 1460726 h 1473523"/>
              <a:gd name="connsiteX8" fmla="*/ 3759200 w 5334000"/>
              <a:gd name="connsiteY8" fmla="*/ 533626 h 1473523"/>
              <a:gd name="connsiteX9" fmla="*/ 4279900 w 5334000"/>
              <a:gd name="connsiteY9" fmla="*/ 952726 h 1473523"/>
              <a:gd name="connsiteX10" fmla="*/ 4927600 w 5334000"/>
              <a:gd name="connsiteY10" fmla="*/ 279626 h 1473523"/>
              <a:gd name="connsiteX11" fmla="*/ 5334000 w 5334000"/>
              <a:gd name="connsiteY11" fmla="*/ 914626 h 14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334000" h="1473523">
                <a:moveTo>
                  <a:pt x="0" y="546326"/>
                </a:moveTo>
                <a:cubicBezTo>
                  <a:pt x="46566" y="390751"/>
                  <a:pt x="93133" y="235176"/>
                  <a:pt x="177800" y="292326"/>
                </a:cubicBezTo>
                <a:cubicBezTo>
                  <a:pt x="262467" y="349476"/>
                  <a:pt x="311150" y="937909"/>
                  <a:pt x="508000" y="889226"/>
                </a:cubicBezTo>
                <a:cubicBezTo>
                  <a:pt x="704850" y="840543"/>
                  <a:pt x="1094317" y="15043"/>
                  <a:pt x="1358900" y="226"/>
                </a:cubicBezTo>
                <a:cubicBezTo>
                  <a:pt x="1623483" y="-14591"/>
                  <a:pt x="1924050" y="702959"/>
                  <a:pt x="2095500" y="800326"/>
                </a:cubicBezTo>
                <a:cubicBezTo>
                  <a:pt x="2266950" y="897693"/>
                  <a:pt x="2302933" y="544209"/>
                  <a:pt x="2387600" y="584426"/>
                </a:cubicBezTo>
                <a:cubicBezTo>
                  <a:pt x="2472267" y="624643"/>
                  <a:pt x="2489200" y="895576"/>
                  <a:pt x="2603500" y="1041626"/>
                </a:cubicBezTo>
                <a:cubicBezTo>
                  <a:pt x="2717800" y="1187676"/>
                  <a:pt x="2880783" y="1545393"/>
                  <a:pt x="3073400" y="1460726"/>
                </a:cubicBezTo>
                <a:cubicBezTo>
                  <a:pt x="3266017" y="1376059"/>
                  <a:pt x="3558117" y="618293"/>
                  <a:pt x="3759200" y="533626"/>
                </a:cubicBezTo>
                <a:cubicBezTo>
                  <a:pt x="3960283" y="448959"/>
                  <a:pt x="4085167" y="995059"/>
                  <a:pt x="4279900" y="952726"/>
                </a:cubicBezTo>
                <a:cubicBezTo>
                  <a:pt x="4474633" y="910393"/>
                  <a:pt x="4751917" y="285976"/>
                  <a:pt x="4927600" y="279626"/>
                </a:cubicBezTo>
                <a:cubicBezTo>
                  <a:pt x="5103283" y="273276"/>
                  <a:pt x="5218641" y="593951"/>
                  <a:pt x="5334000" y="914626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3D242D35-E22C-7D46-8782-CDA7F3A0D0A0}"/>
              </a:ext>
            </a:extLst>
          </p:cNvPr>
          <p:cNvCxnSpPr>
            <a:cxnSpLocks/>
          </p:cNvCxnSpPr>
          <p:nvPr/>
        </p:nvCxnSpPr>
        <p:spPr>
          <a:xfrm flipV="1">
            <a:off x="2110560" y="5216894"/>
            <a:ext cx="0" cy="6059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8447F4E3-9AC2-2A4D-BD03-5352AF0A1CEE}"/>
              </a:ext>
            </a:extLst>
          </p:cNvPr>
          <p:cNvCxnSpPr>
            <a:cxnSpLocks/>
          </p:cNvCxnSpPr>
          <p:nvPr/>
        </p:nvCxnSpPr>
        <p:spPr>
          <a:xfrm flipV="1">
            <a:off x="2794119" y="5374201"/>
            <a:ext cx="0" cy="44862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D1D71BE4-3BB5-EC46-A485-C1D8F6E60557}"/>
              </a:ext>
            </a:extLst>
          </p:cNvPr>
          <p:cNvCxnSpPr>
            <a:cxnSpLocks/>
            <a:endCxn id="92" idx="3"/>
          </p:cNvCxnSpPr>
          <p:nvPr/>
        </p:nvCxnSpPr>
        <p:spPr>
          <a:xfrm flipV="1">
            <a:off x="4398058" y="772275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B4D43E2B-05CA-6E44-BBF5-E0FF8855E7DE}"/>
              </a:ext>
            </a:extLst>
          </p:cNvPr>
          <p:cNvCxnSpPr>
            <a:cxnSpLocks/>
          </p:cNvCxnSpPr>
          <p:nvPr/>
        </p:nvCxnSpPr>
        <p:spPr>
          <a:xfrm flipV="1">
            <a:off x="4120175" y="5386836"/>
            <a:ext cx="3839" cy="40688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5873B5A2-D4C2-F349-A255-6FA8FEBC0F66}"/>
              </a:ext>
            </a:extLst>
          </p:cNvPr>
          <p:cNvCxnSpPr>
            <a:cxnSpLocks/>
          </p:cNvCxnSpPr>
          <p:nvPr/>
        </p:nvCxnSpPr>
        <p:spPr>
          <a:xfrm>
            <a:off x="4783202" y="5802664"/>
            <a:ext cx="0" cy="201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79DA8C89-78DC-2542-B634-1E907D34ECD1}"/>
              </a:ext>
            </a:extLst>
          </p:cNvPr>
          <p:cNvCxnSpPr>
            <a:cxnSpLocks/>
          </p:cNvCxnSpPr>
          <p:nvPr/>
        </p:nvCxnSpPr>
        <p:spPr>
          <a:xfrm flipV="1">
            <a:off x="5446229" y="5802664"/>
            <a:ext cx="0" cy="201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6550C25C-A2C5-F542-A61B-EED8D43D41F9}"/>
              </a:ext>
            </a:extLst>
          </p:cNvPr>
          <p:cNvCxnSpPr>
            <a:cxnSpLocks/>
          </p:cNvCxnSpPr>
          <p:nvPr/>
        </p:nvCxnSpPr>
        <p:spPr>
          <a:xfrm flipV="1">
            <a:off x="6104370" y="5386836"/>
            <a:ext cx="0" cy="42581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5E81D635-4A35-514B-914F-9921E6B0B03F}"/>
              </a:ext>
            </a:extLst>
          </p:cNvPr>
          <p:cNvCxnSpPr>
            <a:cxnSpLocks/>
          </p:cNvCxnSpPr>
          <p:nvPr/>
        </p:nvCxnSpPr>
        <p:spPr>
          <a:xfrm flipV="1">
            <a:off x="6759587" y="5175069"/>
            <a:ext cx="0" cy="66045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AE698513-7AC6-1246-B8D2-B2B406375A61}"/>
              </a:ext>
            </a:extLst>
          </p:cNvPr>
          <p:cNvCxnSpPr>
            <a:cxnSpLocks/>
            <a:endCxn id="92" idx="11"/>
          </p:cNvCxnSpPr>
          <p:nvPr/>
        </p:nvCxnSpPr>
        <p:spPr>
          <a:xfrm flipV="1">
            <a:off x="8360119" y="8637158"/>
            <a:ext cx="0" cy="23796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CEFB65C-2875-DB46-A9F8-88581EEE5A37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AA22425-BF52-4E4E-B4A3-A1DCF3737B7C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4" name="TextBox 103">
                  <a:extLst>
                    <a:ext uri="{FF2B5EF4-FFF2-40B4-BE49-F238E27FC236}">
                      <a16:creationId xmlns:a16="http://schemas.microsoft.com/office/drawing/2014/main" id="{8AA22425-BF52-4E4E-B4A3-A1DCF3737B7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48736ECB-343D-C84F-ACF7-C6DEC3315105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5" name="TextBox 104">
                  <a:extLst>
                    <a:ext uri="{FF2B5EF4-FFF2-40B4-BE49-F238E27FC236}">
                      <a16:creationId xmlns:a16="http://schemas.microsoft.com/office/drawing/2014/main" id="{48736ECB-343D-C84F-ACF7-C6DEC331510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1A3F550A-346B-5F44-875F-8111F3953807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6" name="TextBox 105">
                  <a:extLst>
                    <a:ext uri="{FF2B5EF4-FFF2-40B4-BE49-F238E27FC236}">
                      <a16:creationId xmlns:a16="http://schemas.microsoft.com/office/drawing/2014/main" id="{1A3F550A-346B-5F44-875F-8111F39538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756922B4-3227-2C41-AE22-886C9800AFC6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07" name="TextBox 106">
                  <a:extLst>
                    <a:ext uri="{FF2B5EF4-FFF2-40B4-BE49-F238E27FC236}">
                      <a16:creationId xmlns:a16="http://schemas.microsoft.com/office/drawing/2014/main" id="{756922B4-3227-2C41-AE22-886C9800AFC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8F275D49-304E-BD42-9B11-DA850FAAB18E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09" name="Left Bracket 108">
              <a:extLst>
                <a:ext uri="{FF2B5EF4-FFF2-40B4-BE49-F238E27FC236}">
                  <a16:creationId xmlns:a16="http://schemas.microsoft.com/office/drawing/2014/main" id="{DAE46F64-D91A-9D4D-8027-FA6718570636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Left Bracket 109">
              <a:extLst>
                <a:ext uri="{FF2B5EF4-FFF2-40B4-BE49-F238E27FC236}">
                  <a16:creationId xmlns:a16="http://schemas.microsoft.com/office/drawing/2014/main" id="{1F181FB8-7F0D-2F4B-981A-15520CC2213F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23AE52BE-D006-1343-9F4E-423E9F142EF0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34FB8BE-0CF6-A641-B00A-8ABCB4982DC0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2" name="TextBox 111">
                  <a:extLst>
                    <a:ext uri="{FF2B5EF4-FFF2-40B4-BE49-F238E27FC236}">
                      <a16:creationId xmlns:a16="http://schemas.microsoft.com/office/drawing/2014/main" id="{A34FB8BE-0CF6-A641-B00A-8ABCB4982DC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3" name="Left Bracket 112">
              <a:extLst>
                <a:ext uri="{FF2B5EF4-FFF2-40B4-BE49-F238E27FC236}">
                  <a16:creationId xmlns:a16="http://schemas.microsoft.com/office/drawing/2014/main" id="{D85BDC10-0243-E147-9F12-103CEBC2E28D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4" name="Left Bracket 113">
              <a:extLst>
                <a:ext uri="{FF2B5EF4-FFF2-40B4-BE49-F238E27FC236}">
                  <a16:creationId xmlns:a16="http://schemas.microsoft.com/office/drawing/2014/main" id="{504006F1-DB8D-5A4B-AC99-E23F89C03FBC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CD27151-2016-F24F-BCA7-E73729F6D697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5" name="TextBox 114">
                  <a:extLst>
                    <a:ext uri="{FF2B5EF4-FFF2-40B4-BE49-F238E27FC236}">
                      <a16:creationId xmlns:a16="http://schemas.microsoft.com/office/drawing/2014/main" id="{ECD27151-2016-F24F-BCA7-E73729F6D69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6C7A001-1BA4-E940-BA2A-18517DC2B5A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6" name="TextBox 115">
                  <a:extLst>
                    <a:ext uri="{FF2B5EF4-FFF2-40B4-BE49-F238E27FC236}">
                      <a16:creationId xmlns:a16="http://schemas.microsoft.com/office/drawing/2014/main" id="{B6C7A001-1BA4-E940-BA2A-18517DC2B5A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1E658D96-D3BE-3D41-91E5-96098B205DFE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1E658D96-D3BE-3D41-91E5-96098B205DF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E94E3685-3A56-584E-BEB7-05DDE9312757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C6CD85E-0E27-CF43-9668-EDFC056A2DB7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EC6CD85E-0E27-CF43-9668-EDFC056A2DB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0" name="Left Bracket 119">
            <a:extLst>
              <a:ext uri="{FF2B5EF4-FFF2-40B4-BE49-F238E27FC236}">
                <a16:creationId xmlns:a16="http://schemas.microsoft.com/office/drawing/2014/main" id="{25EF84B1-4F1D-F041-B5BC-4BC766FA9654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Left Bracket 120">
            <a:extLst>
              <a:ext uri="{FF2B5EF4-FFF2-40B4-BE49-F238E27FC236}">
                <a16:creationId xmlns:a16="http://schemas.microsoft.com/office/drawing/2014/main" id="{31DB19A6-0D7A-1C45-9A30-001CFE299D22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0525BB8-3C84-D748-9A87-CD101A60654E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20525BB8-3C84-D748-9A87-CD101A60654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1249B8F-E14C-0A4E-B597-3F7855564DA5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F1249B8F-E14C-0A4E-B597-3F7855564D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D5A72E3-2F70-C84B-9B62-4CB8DEF3F5EE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24" name="TextBox 123">
                <a:extLst>
                  <a:ext uri="{FF2B5EF4-FFF2-40B4-BE49-F238E27FC236}">
                    <a16:creationId xmlns:a16="http://schemas.microsoft.com/office/drawing/2014/main" id="{FD5A72E3-2F70-C84B-9B62-4CB8DEF3F5E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5" name="TextBox 124">
            <a:extLst>
              <a:ext uri="{FF2B5EF4-FFF2-40B4-BE49-F238E27FC236}">
                <a16:creationId xmlns:a16="http://schemas.microsoft.com/office/drawing/2014/main" id="{67C1B9D3-9167-8748-9B68-3A485DEC7251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F9419A2-396F-7B49-8C0A-6916C8ABECC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CF9419A2-396F-7B49-8C0A-6916C8ABEC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7" name="Left Bracket 126">
            <a:extLst>
              <a:ext uri="{FF2B5EF4-FFF2-40B4-BE49-F238E27FC236}">
                <a16:creationId xmlns:a16="http://schemas.microsoft.com/office/drawing/2014/main" id="{77FBB7DB-28F9-1748-BAEE-937585344F92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8" name="Left Bracket 127">
            <a:extLst>
              <a:ext uri="{FF2B5EF4-FFF2-40B4-BE49-F238E27FC236}">
                <a16:creationId xmlns:a16="http://schemas.microsoft.com/office/drawing/2014/main" id="{793798DD-677F-F749-BD21-F4D2CAA35770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E798E78-49FC-4444-8B30-D05991EE2097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9" name="TextBox 128">
                <a:extLst>
                  <a:ext uri="{FF2B5EF4-FFF2-40B4-BE49-F238E27FC236}">
                    <a16:creationId xmlns:a16="http://schemas.microsoft.com/office/drawing/2014/main" id="{5E798E78-49FC-4444-8B30-D05991EE20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222F62A-D494-5B41-BD02-C2FB17F28519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0" name="TextBox 129">
                <a:extLst>
                  <a:ext uri="{FF2B5EF4-FFF2-40B4-BE49-F238E27FC236}">
                    <a16:creationId xmlns:a16="http://schemas.microsoft.com/office/drawing/2014/main" id="{8222F62A-D494-5B41-BD02-C2FB17F2851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8B6A6ED-283F-6A44-A5DC-9AC043FA81E9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31" name="TextBox 130">
                <a:extLst>
                  <a:ext uri="{FF2B5EF4-FFF2-40B4-BE49-F238E27FC236}">
                    <a16:creationId xmlns:a16="http://schemas.microsoft.com/office/drawing/2014/main" id="{88B6A6ED-283F-6A44-A5DC-9AC043FA81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2" name="TextBox 131">
            <a:extLst>
              <a:ext uri="{FF2B5EF4-FFF2-40B4-BE49-F238E27FC236}">
                <a16:creationId xmlns:a16="http://schemas.microsoft.com/office/drawing/2014/main" id="{DEE7E7B6-59D9-6045-9FA3-154E59DF6965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33" name="TextBox 132">
            <a:extLst>
              <a:ext uri="{FF2B5EF4-FFF2-40B4-BE49-F238E27FC236}">
                <a16:creationId xmlns:a16="http://schemas.microsoft.com/office/drawing/2014/main" id="{D8E36BF3-ECD1-2E4E-B818-B0D7E7832B6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1D89DA43-AE78-F34B-993D-81DA9E3AF990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1C58C9A3-643A-9942-BCA7-EAEB349EB858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FC417601-31F9-FA47-9083-D85A31F8E0C1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B0A73D6A-EE4D-584D-9F21-E94E2B2542A5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D59563F9-2A40-FB42-861F-87907656F77A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78633EB7-6903-AA4E-9244-BE1282E9694F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28625818-DE5E-D94F-AEE5-69E816FC6939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858950F7-8969-844A-80A1-471E075396A3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2618715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8BAC47-DEC4-5648-BB65-68CA1638426A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D188435-C7B2-3B43-9408-9072C7185283}"/>
              </a:ext>
            </a:extLst>
          </p:cNvPr>
          <p:cNvSpPr txBox="1"/>
          <p:nvPr/>
        </p:nvSpPr>
        <p:spPr>
          <a:xfrm>
            <a:off x="983037" y="5236537"/>
            <a:ext cx="402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6BC0F146-46CD-9347-8050-17D6DF22BD34}"/>
              </a:ext>
            </a:extLst>
          </p:cNvPr>
          <p:cNvSpPr txBox="1"/>
          <p:nvPr/>
        </p:nvSpPr>
        <p:spPr>
          <a:xfrm>
            <a:off x="1365134" y="5242527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X =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17E63206-D0F9-8A4B-BAD9-074B5E990D79}"/>
              </a:ext>
            </a:extLst>
          </p:cNvPr>
          <p:cNvSpPr txBox="1"/>
          <p:nvPr/>
        </p:nvSpPr>
        <p:spPr>
          <a:xfrm>
            <a:off x="2358073" y="458625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cxnSp>
        <p:nvCxnSpPr>
          <p:cNvPr id="105" name="Straight Arrow Connector 104">
            <a:extLst>
              <a:ext uri="{FF2B5EF4-FFF2-40B4-BE49-F238E27FC236}">
                <a16:creationId xmlns:a16="http://schemas.microsoft.com/office/drawing/2014/main" id="{0CC8A4B8-C39F-9F4E-AD09-196CEBD9CC8D}"/>
              </a:ext>
            </a:extLst>
          </p:cNvPr>
          <p:cNvCxnSpPr/>
          <p:nvPr/>
        </p:nvCxnSpPr>
        <p:spPr>
          <a:xfrm>
            <a:off x="1415833" y="5270015"/>
            <a:ext cx="329973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0CECADDC-6EFC-3F48-9A92-3A3FF65AC54D}"/>
              </a:ext>
            </a:extLst>
          </p:cNvPr>
          <p:cNvGrpSpPr/>
          <p:nvPr/>
        </p:nvGrpSpPr>
        <p:grpSpPr>
          <a:xfrm>
            <a:off x="398205" y="1811127"/>
            <a:ext cx="786169" cy="2401009"/>
            <a:chOff x="459165" y="1811127"/>
            <a:chExt cx="786169" cy="240100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/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6" name="TextBox 145">
                  <a:extLst>
                    <a:ext uri="{FF2B5EF4-FFF2-40B4-BE49-F238E27FC236}">
                      <a16:creationId xmlns:a16="http://schemas.microsoft.com/office/drawing/2014/main" id="{E68E9B1B-3357-FC45-8BEF-CA8DED31E19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1811127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/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7" name="TextBox 146">
                  <a:extLst>
                    <a:ext uri="{FF2B5EF4-FFF2-40B4-BE49-F238E27FC236}">
                      <a16:creationId xmlns:a16="http://schemas.microsoft.com/office/drawing/2014/main" id="{CEDE3A1E-135D-EA4E-94F1-A39F3831A74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312586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/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8" name="TextBox 147">
                  <a:extLst>
                    <a:ext uri="{FF2B5EF4-FFF2-40B4-BE49-F238E27FC236}">
                      <a16:creationId xmlns:a16="http://schemas.microsoft.com/office/drawing/2014/main" id="{C0540D49-9407-1342-952E-618AAA9F00C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2814045"/>
                  <a:ext cx="483466" cy="381258"/>
                </a:xfrm>
                <a:prstGeom prst="rect">
                  <a:avLst/>
                </a:prstGeom>
                <a:blipFill>
                  <a:blip r:embed="rId2"/>
                  <a:stretch>
                    <a:fillRect l="-5128" t="-3226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/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6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6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49" name="TextBox 148">
                  <a:extLst>
                    <a:ext uri="{FF2B5EF4-FFF2-40B4-BE49-F238E27FC236}">
                      <a16:creationId xmlns:a16="http://schemas.microsoft.com/office/drawing/2014/main" id="{2589BA2F-A2BF-9848-85ED-2C62F784CE8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6031" y="3810157"/>
                  <a:ext cx="483466" cy="381258"/>
                </a:xfrm>
                <a:prstGeom prst="rect">
                  <a:avLst/>
                </a:prstGeom>
                <a:blipFill>
                  <a:blip r:embed="rId3"/>
                  <a:stretch>
                    <a:fillRect l="-5128" t="-3333" r="-1025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F89EC560-E5C7-364E-81E1-2990DB1F2287}"/>
                </a:ext>
              </a:extLst>
            </p:cNvPr>
            <p:cNvSpPr txBox="1"/>
            <p:nvPr/>
          </p:nvSpPr>
          <p:spPr>
            <a:xfrm rot="5400000">
              <a:off x="660128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151" name="Left Bracket 150">
              <a:extLst>
                <a:ext uri="{FF2B5EF4-FFF2-40B4-BE49-F238E27FC236}">
                  <a16:creationId xmlns:a16="http://schemas.microsoft.com/office/drawing/2014/main" id="{03EB85F1-DB6B-7A47-9E0F-F0E7BC996BCD}"/>
                </a:ext>
              </a:extLst>
            </p:cNvPr>
            <p:cNvSpPr/>
            <p:nvPr/>
          </p:nvSpPr>
          <p:spPr>
            <a:xfrm>
              <a:off x="459165" y="1811127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2" name="Left Bracket 151">
              <a:extLst>
                <a:ext uri="{FF2B5EF4-FFF2-40B4-BE49-F238E27FC236}">
                  <a16:creationId xmlns:a16="http://schemas.microsoft.com/office/drawing/2014/main" id="{9FD4573B-3C42-6F47-90A4-3B36F18E2F48}"/>
                </a:ext>
              </a:extLst>
            </p:cNvPr>
            <p:cNvSpPr/>
            <p:nvPr/>
          </p:nvSpPr>
          <p:spPr>
            <a:xfrm flipH="1">
              <a:off x="1086681" y="1831848"/>
              <a:ext cx="114687" cy="2380288"/>
            </a:xfrm>
            <a:prstGeom prst="leftBracket">
              <a:avLst/>
            </a:prstGeom>
            <a:ln w="22225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B37D476F-3E62-BA45-9A27-4509F4076F62}"/>
              </a:ext>
            </a:extLst>
          </p:cNvPr>
          <p:cNvGrpSpPr/>
          <p:nvPr/>
        </p:nvGrpSpPr>
        <p:grpSpPr>
          <a:xfrm>
            <a:off x="1832537" y="1837838"/>
            <a:ext cx="1550518" cy="2390153"/>
            <a:chOff x="2222681" y="1801262"/>
            <a:chExt cx="1550518" cy="239015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/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4" name="TextBox 153">
                  <a:extLst>
                    <a:ext uri="{FF2B5EF4-FFF2-40B4-BE49-F238E27FC236}">
                      <a16:creationId xmlns:a16="http://schemas.microsoft.com/office/drawing/2014/main" id="{11A7CAB9-FFEA-0342-8336-76E41EA3402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1801262"/>
                  <a:ext cx="823431" cy="535788"/>
                </a:xfrm>
                <a:prstGeom prst="rect">
                  <a:avLst/>
                </a:prstGeom>
                <a:blipFill>
                  <a:blip r:embed="rId4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55" name="Left Bracket 154">
              <a:extLst>
                <a:ext uri="{FF2B5EF4-FFF2-40B4-BE49-F238E27FC236}">
                  <a16:creationId xmlns:a16="http://schemas.microsoft.com/office/drawing/2014/main" id="{D80F16E8-6445-BB4E-81A6-1DA769DA980C}"/>
                </a:ext>
              </a:extLst>
            </p:cNvPr>
            <p:cNvSpPr/>
            <p:nvPr/>
          </p:nvSpPr>
          <p:spPr>
            <a:xfrm>
              <a:off x="2222681" y="1801262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6" name="Left Bracket 155">
              <a:extLst>
                <a:ext uri="{FF2B5EF4-FFF2-40B4-BE49-F238E27FC236}">
                  <a16:creationId xmlns:a16="http://schemas.microsoft.com/office/drawing/2014/main" id="{AF1924DD-EA6E-8846-B3EB-1FA01A6A9237}"/>
                </a:ext>
              </a:extLst>
            </p:cNvPr>
            <p:cNvSpPr/>
            <p:nvPr/>
          </p:nvSpPr>
          <p:spPr>
            <a:xfrm flipH="1">
              <a:off x="3658512" y="1811127"/>
              <a:ext cx="114687" cy="2380288"/>
            </a:xfrm>
            <a:prstGeom prst="leftBracket">
              <a:avLst/>
            </a:prstGeom>
            <a:ln w="22225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/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7" name="TextBox 156">
                  <a:extLst>
                    <a:ext uri="{FF2B5EF4-FFF2-40B4-BE49-F238E27FC236}">
                      <a16:creationId xmlns:a16="http://schemas.microsoft.com/office/drawing/2014/main" id="{42452FD3-EFA8-5149-83AA-2A4C5D3928D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208432"/>
                  <a:ext cx="823431" cy="535788"/>
                </a:xfrm>
                <a:prstGeom prst="rect">
                  <a:avLst/>
                </a:prstGeom>
                <a:blipFill>
                  <a:blip r:embed="rId5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/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8" name="TextBox 157">
                  <a:extLst>
                    <a:ext uri="{FF2B5EF4-FFF2-40B4-BE49-F238E27FC236}">
                      <a16:creationId xmlns:a16="http://schemas.microsoft.com/office/drawing/2014/main" id="{DDC0F978-2E76-414E-90C6-B3E9E3BC840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2633648"/>
                  <a:ext cx="823431" cy="535788"/>
                </a:xfrm>
                <a:prstGeom prst="rect">
                  <a:avLst/>
                </a:prstGeom>
                <a:blipFill>
                  <a:blip r:embed="rId6"/>
                  <a:stretch>
                    <a:fillRect l="-4615" r="-15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/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𝑗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accent2">
                                    <a:lumMod val="75000"/>
                                  </a:schemeClr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−1).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accent2">
                                        <a:lumMod val="75000"/>
                                      </a:schemeClr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den>
                            </m:f>
                          </m:sup>
                        </m:sSup>
                      </m:oMath>
                    </m:oMathPara>
                  </a14:m>
                  <a:endParaRPr lang="en-US" sz="2400" dirty="0">
                    <a:solidFill>
                      <a:schemeClr val="accent2">
                        <a:lumMod val="75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59" name="TextBox 158">
                  <a:extLst>
                    <a:ext uri="{FF2B5EF4-FFF2-40B4-BE49-F238E27FC236}">
                      <a16:creationId xmlns:a16="http://schemas.microsoft.com/office/drawing/2014/main" id="{09793E2E-4080-B24E-AE06-C5FAF5288CA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01528" y="3610164"/>
                  <a:ext cx="1355756" cy="535788"/>
                </a:xfrm>
                <a:prstGeom prst="rect">
                  <a:avLst/>
                </a:prstGeom>
                <a:blipFill>
                  <a:blip r:embed="rId7"/>
                  <a:stretch>
                    <a:fillRect l="-2804" r="-93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60" name="TextBox 159">
              <a:extLst>
                <a:ext uri="{FF2B5EF4-FFF2-40B4-BE49-F238E27FC236}">
                  <a16:creationId xmlns:a16="http://schemas.microsoft.com/office/drawing/2014/main" id="{0CD67585-C0DA-3642-94B7-3665FC42E4B1}"/>
                </a:ext>
              </a:extLst>
            </p:cNvPr>
            <p:cNvSpPr txBox="1"/>
            <p:nvPr/>
          </p:nvSpPr>
          <p:spPr>
            <a:xfrm rot="5400000">
              <a:off x="2595547" y="3195734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/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1" name="TextBox 160">
                <a:extLst>
                  <a:ext uri="{FF2B5EF4-FFF2-40B4-BE49-F238E27FC236}">
                    <a16:creationId xmlns:a16="http://schemas.microsoft.com/office/drawing/2014/main" id="{03FE8974-95BF-E647-BC89-E36F09C2DD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1825646"/>
                <a:ext cx="1083758" cy="535788"/>
              </a:xfrm>
              <a:prstGeom prst="rect">
                <a:avLst/>
              </a:prstGeom>
              <a:blipFill>
                <a:blip r:embed="rId8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2" name="Left Bracket 161">
            <a:extLst>
              <a:ext uri="{FF2B5EF4-FFF2-40B4-BE49-F238E27FC236}">
                <a16:creationId xmlns:a16="http://schemas.microsoft.com/office/drawing/2014/main" id="{AC1C5F1F-40B5-DF42-B9A1-D029022854DF}"/>
              </a:ext>
            </a:extLst>
          </p:cNvPr>
          <p:cNvSpPr/>
          <p:nvPr/>
        </p:nvSpPr>
        <p:spPr>
          <a:xfrm>
            <a:off x="4252362" y="1825646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3" name="Left Bracket 162">
            <a:extLst>
              <a:ext uri="{FF2B5EF4-FFF2-40B4-BE49-F238E27FC236}">
                <a16:creationId xmlns:a16="http://schemas.microsoft.com/office/drawing/2014/main" id="{35289842-4C5F-8F49-8FC6-761B37E43646}"/>
              </a:ext>
            </a:extLst>
          </p:cNvPr>
          <p:cNvSpPr/>
          <p:nvPr/>
        </p:nvSpPr>
        <p:spPr>
          <a:xfrm flipH="1">
            <a:off x="5822305" y="1835511"/>
            <a:ext cx="114687" cy="2380288"/>
          </a:xfrm>
          <a:prstGeom prst="leftBracket">
            <a:avLst/>
          </a:prstGeom>
          <a:ln w="222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/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4" name="TextBox 163">
                <a:extLst>
                  <a:ext uri="{FF2B5EF4-FFF2-40B4-BE49-F238E27FC236}">
                    <a16:creationId xmlns:a16="http://schemas.microsoft.com/office/drawing/2014/main" id="{8DB89A04-FCCB-EB46-B810-203306A35A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232816"/>
                <a:ext cx="1083758" cy="535788"/>
              </a:xfrm>
              <a:prstGeom prst="rect">
                <a:avLst/>
              </a:prstGeom>
              <a:blipFill>
                <a:blip r:embed="rId9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/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5" name="TextBox 164">
                <a:extLst>
                  <a:ext uri="{FF2B5EF4-FFF2-40B4-BE49-F238E27FC236}">
                    <a16:creationId xmlns:a16="http://schemas.microsoft.com/office/drawing/2014/main" id="{366563EF-C51F-F346-8F2A-45C388B79D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2658032"/>
                <a:ext cx="1083758" cy="535788"/>
              </a:xfrm>
              <a:prstGeom prst="rect">
                <a:avLst/>
              </a:prstGeom>
              <a:blipFill>
                <a:blip r:embed="rId10"/>
                <a:stretch>
                  <a:fillRect l="-348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/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rgbClr val="C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.2</m:t>
                              </m:r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66" name="TextBox 165">
                <a:extLst>
                  <a:ext uri="{FF2B5EF4-FFF2-40B4-BE49-F238E27FC236}">
                    <a16:creationId xmlns:a16="http://schemas.microsoft.com/office/drawing/2014/main" id="{71B93D2D-D54E-5248-BB7C-69757C0EBA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0249" y="3634548"/>
                <a:ext cx="1616083" cy="535788"/>
              </a:xfrm>
              <a:prstGeom prst="rect">
                <a:avLst/>
              </a:prstGeom>
              <a:blipFill>
                <a:blip r:embed="rId11"/>
                <a:stretch>
                  <a:fillRect l="-2362" r="-7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7" name="TextBox 166">
            <a:extLst>
              <a:ext uri="{FF2B5EF4-FFF2-40B4-BE49-F238E27FC236}">
                <a16:creationId xmlns:a16="http://schemas.microsoft.com/office/drawing/2014/main" id="{8DEAD953-1F58-3249-937C-D9DAABCF8839}"/>
              </a:ext>
            </a:extLst>
          </p:cNvPr>
          <p:cNvSpPr txBox="1"/>
          <p:nvPr/>
        </p:nvSpPr>
        <p:spPr>
          <a:xfrm rot="5400000">
            <a:off x="4564268" y="3220118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/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8" name="TextBox 167">
                <a:extLst>
                  <a:ext uri="{FF2B5EF4-FFF2-40B4-BE49-F238E27FC236}">
                    <a16:creationId xmlns:a16="http://schemas.microsoft.com/office/drawing/2014/main" id="{E2F4188A-72B9-5349-924B-A8BC30C1C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1780807"/>
                <a:ext cx="1524392" cy="556243"/>
              </a:xfrm>
              <a:prstGeom prst="rect">
                <a:avLst/>
              </a:prstGeom>
              <a:blipFill>
                <a:blip r:embed="rId12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9" name="Left Bracket 168">
            <a:extLst>
              <a:ext uri="{FF2B5EF4-FFF2-40B4-BE49-F238E27FC236}">
                <a16:creationId xmlns:a16="http://schemas.microsoft.com/office/drawing/2014/main" id="{0E600EE3-E521-304D-81C8-C37544928F6A}"/>
              </a:ext>
            </a:extLst>
          </p:cNvPr>
          <p:cNvSpPr/>
          <p:nvPr/>
        </p:nvSpPr>
        <p:spPr>
          <a:xfrm>
            <a:off x="7009237" y="1811127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0" name="Left Bracket 169">
            <a:extLst>
              <a:ext uri="{FF2B5EF4-FFF2-40B4-BE49-F238E27FC236}">
                <a16:creationId xmlns:a16="http://schemas.microsoft.com/office/drawing/2014/main" id="{74A83930-9A68-4A4A-A7D9-5D153B5B89F3}"/>
              </a:ext>
            </a:extLst>
          </p:cNvPr>
          <p:cNvSpPr/>
          <p:nvPr/>
        </p:nvSpPr>
        <p:spPr>
          <a:xfrm flipH="1">
            <a:off x="8975086" y="1815232"/>
            <a:ext cx="114687" cy="2380288"/>
          </a:xfrm>
          <a:prstGeom prst="leftBracket">
            <a:avLst/>
          </a:prstGeom>
          <a:ln w="2222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/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1" name="TextBox 170">
                <a:extLst>
                  <a:ext uri="{FF2B5EF4-FFF2-40B4-BE49-F238E27FC236}">
                    <a16:creationId xmlns:a16="http://schemas.microsoft.com/office/drawing/2014/main" id="{AAD10C50-7593-2440-8F0E-02B844C4E0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187977"/>
                <a:ext cx="1524392" cy="556243"/>
              </a:xfrm>
              <a:prstGeom prst="rect">
                <a:avLst/>
              </a:prstGeom>
              <a:blipFill>
                <a:blip r:embed="rId13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/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2" name="TextBox 171">
                <a:extLst>
                  <a:ext uri="{FF2B5EF4-FFF2-40B4-BE49-F238E27FC236}">
                    <a16:creationId xmlns:a16="http://schemas.microsoft.com/office/drawing/2014/main" id="{5AA2C61E-9654-374E-B90C-2DE986D1EE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2613193"/>
                <a:ext cx="1524392" cy="556243"/>
              </a:xfrm>
              <a:prstGeom prst="rect">
                <a:avLst/>
              </a:prstGeom>
              <a:blipFill>
                <a:blip r:embed="rId14"/>
                <a:stretch>
                  <a:fillRect l="-1639" t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/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−1).</m:t>
                          </m:r>
                          <m:f>
                            <m:fPr>
                              <m:ctrlP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  <m:r>
                                <a:rPr lang="en-US" sz="2400" b="0" i="1" smtClean="0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−1).2</m:t>
                              </m:r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2400" i="1">
                                  <a:solidFill>
                                    <a:schemeClr val="accent5">
                                      <a:lumMod val="75000"/>
                                    </a:schemeClr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400" dirty="0">
                  <a:solidFill>
                    <a:schemeClr val="accent5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73" name="TextBox 172">
                <a:extLst>
                  <a:ext uri="{FF2B5EF4-FFF2-40B4-BE49-F238E27FC236}">
                    <a16:creationId xmlns:a16="http://schemas.microsoft.com/office/drawing/2014/main" id="{181CDAF3-CB34-884E-A56C-601BD217DD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4808" y="3589709"/>
                <a:ext cx="2056717" cy="556243"/>
              </a:xfrm>
              <a:prstGeom prst="rect">
                <a:avLst/>
              </a:prstGeom>
              <a:blipFill>
                <a:blip r:embed="rId15"/>
                <a:stretch>
                  <a:fillRect l="-1227" t="-2273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4" name="TextBox 173">
            <a:extLst>
              <a:ext uri="{FF2B5EF4-FFF2-40B4-BE49-F238E27FC236}">
                <a16:creationId xmlns:a16="http://schemas.microsoft.com/office/drawing/2014/main" id="{89A42A67-5C7C-F645-A56F-5FF8D73D14C4}"/>
              </a:ext>
            </a:extLst>
          </p:cNvPr>
          <p:cNvSpPr txBox="1"/>
          <p:nvPr/>
        </p:nvSpPr>
        <p:spPr>
          <a:xfrm rot="5400000">
            <a:off x="7348827" y="3175279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solidFill>
                <a:schemeClr val="accent5">
                  <a:lumMod val="75000"/>
                </a:schemeClr>
              </a:solidFill>
              <a:latin typeface="Lucida Bright" panose="02040602050505020304" pitchFamily="18" charset="77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03FCCFE2-FB66-1640-869C-037B630E600C}"/>
              </a:ext>
            </a:extLst>
          </p:cNvPr>
          <p:cNvSpPr txBox="1"/>
          <p:nvPr/>
        </p:nvSpPr>
        <p:spPr>
          <a:xfrm>
            <a:off x="3487040" y="2866930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3295D933-4926-2B46-869C-C803854928DA}"/>
              </a:ext>
            </a:extLst>
          </p:cNvPr>
          <p:cNvSpPr txBox="1"/>
          <p:nvPr/>
        </p:nvSpPr>
        <p:spPr>
          <a:xfrm>
            <a:off x="15662" y="2803676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70928661-E3B4-CF43-B8E1-B0EC7D7B2BF6}"/>
              </a:ext>
            </a:extLst>
          </p:cNvPr>
          <p:cNvSpPr txBox="1"/>
          <p:nvPr/>
        </p:nvSpPr>
        <p:spPr>
          <a:xfrm>
            <a:off x="1470247" y="2755238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3C52780F-4CD2-B543-883B-280697524F4C}"/>
              </a:ext>
            </a:extLst>
          </p:cNvPr>
          <p:cNvSpPr txBox="1"/>
          <p:nvPr/>
        </p:nvSpPr>
        <p:spPr>
          <a:xfrm>
            <a:off x="3826049" y="2779622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357DEB3C-6D36-014A-902A-625116BB8478}"/>
              </a:ext>
            </a:extLst>
          </p:cNvPr>
          <p:cNvSpPr txBox="1"/>
          <p:nvPr/>
        </p:nvSpPr>
        <p:spPr>
          <a:xfrm>
            <a:off x="6503883" y="2803676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B97DF9F6-2B7F-1B43-889C-1B59FBCA815B}"/>
              </a:ext>
            </a:extLst>
          </p:cNvPr>
          <p:cNvSpPr txBox="1"/>
          <p:nvPr/>
        </p:nvSpPr>
        <p:spPr>
          <a:xfrm>
            <a:off x="1081037" y="2642271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82DE077F-A6F7-1549-868B-8E642B29BC92}"/>
              </a:ext>
            </a:extLst>
          </p:cNvPr>
          <p:cNvSpPr txBox="1"/>
          <p:nvPr/>
        </p:nvSpPr>
        <p:spPr>
          <a:xfrm>
            <a:off x="3305774" y="2650629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207D06C3-F96C-D046-9BD2-EE68AFAEFD42}"/>
              </a:ext>
            </a:extLst>
          </p:cNvPr>
          <p:cNvSpPr txBox="1"/>
          <p:nvPr/>
        </p:nvSpPr>
        <p:spPr>
          <a:xfrm>
            <a:off x="5859261" y="2658032"/>
            <a:ext cx="4259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+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BE8CB633-34F8-074A-9F3E-1D71DDCFCF47}"/>
              </a:ext>
            </a:extLst>
          </p:cNvPr>
          <p:cNvSpPr txBox="1"/>
          <p:nvPr/>
        </p:nvSpPr>
        <p:spPr>
          <a:xfrm>
            <a:off x="6103376" y="2858139"/>
            <a:ext cx="585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…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31C114A8-3761-B046-BCF2-1A17F72D6598}"/>
              </a:ext>
            </a:extLst>
          </p:cNvPr>
          <p:cNvSpPr txBox="1"/>
          <p:nvPr/>
        </p:nvSpPr>
        <p:spPr>
          <a:xfrm>
            <a:off x="2358073" y="49701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7E06450A-D60B-1041-9478-E55710A26622}"/>
              </a:ext>
            </a:extLst>
          </p:cNvPr>
          <p:cNvSpPr txBox="1"/>
          <p:nvPr/>
        </p:nvSpPr>
        <p:spPr>
          <a:xfrm>
            <a:off x="2358073" y="53661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81BE0D4C-8648-6D48-95FF-497E007858FB}"/>
              </a:ext>
            </a:extLst>
          </p:cNvPr>
          <p:cNvSpPr txBox="1"/>
          <p:nvPr/>
        </p:nvSpPr>
        <p:spPr>
          <a:xfrm>
            <a:off x="2333689" y="618242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0455D3D0-8914-354E-BCF6-490788904C56}"/>
              </a:ext>
            </a:extLst>
          </p:cNvPr>
          <p:cNvSpPr txBox="1"/>
          <p:nvPr/>
        </p:nvSpPr>
        <p:spPr>
          <a:xfrm rot="5400000">
            <a:off x="2500063" y="571218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188" name="Left Bracket 187">
            <a:extLst>
              <a:ext uri="{FF2B5EF4-FFF2-40B4-BE49-F238E27FC236}">
                <a16:creationId xmlns:a16="http://schemas.microsoft.com/office/drawing/2014/main" id="{D96E45CC-2D0D-3740-B417-05CE67B0FB6A}"/>
              </a:ext>
            </a:extLst>
          </p:cNvPr>
          <p:cNvSpPr/>
          <p:nvPr/>
        </p:nvSpPr>
        <p:spPr>
          <a:xfrm>
            <a:off x="2180292" y="458537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Left Bracket 188">
            <a:extLst>
              <a:ext uri="{FF2B5EF4-FFF2-40B4-BE49-F238E27FC236}">
                <a16:creationId xmlns:a16="http://schemas.microsoft.com/office/drawing/2014/main" id="{63D38CE5-C644-4641-AA1E-2AA0C21B7660}"/>
              </a:ext>
            </a:extLst>
          </p:cNvPr>
          <p:cNvSpPr/>
          <p:nvPr/>
        </p:nvSpPr>
        <p:spPr>
          <a:xfrm flipH="1">
            <a:off x="3176411" y="458367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E27AD66-E146-124B-8ABC-1F322975C7F6}"/>
              </a:ext>
            </a:extLst>
          </p:cNvPr>
          <p:cNvGrpSpPr/>
          <p:nvPr/>
        </p:nvGrpSpPr>
        <p:grpSpPr>
          <a:xfrm>
            <a:off x="3109298" y="5179872"/>
            <a:ext cx="4205650" cy="623777"/>
            <a:chOff x="3109298" y="5179872"/>
            <a:chExt cx="4205650" cy="623777"/>
          </a:xfrm>
        </p:grpSpPr>
        <p:sp>
          <p:nvSpPr>
            <p:cNvPr id="190" name="Freeform 189">
              <a:extLst>
                <a:ext uri="{FF2B5EF4-FFF2-40B4-BE49-F238E27FC236}">
                  <a16:creationId xmlns:a16="http://schemas.microsoft.com/office/drawing/2014/main" id="{401DBB9A-A325-2246-BEAB-3C6CDB229BB5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1" name="TextBox 190">
              <a:extLst>
                <a:ext uri="{FF2B5EF4-FFF2-40B4-BE49-F238E27FC236}">
                  <a16:creationId xmlns:a16="http://schemas.microsoft.com/office/drawing/2014/main" id="{02BA99F1-12AA-334A-AD62-690239B28282}"/>
                </a:ext>
              </a:extLst>
            </p:cNvPr>
            <p:cNvSpPr txBox="1"/>
            <p:nvPr/>
          </p:nvSpPr>
          <p:spPr>
            <a:xfrm>
              <a:off x="4403574" y="5341984"/>
              <a:ext cx="291137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Time domain samples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ABAE572B-9837-6946-A505-3759A173D116}"/>
              </a:ext>
            </a:extLst>
          </p:cNvPr>
          <p:cNvGrpSpPr/>
          <p:nvPr/>
        </p:nvGrpSpPr>
        <p:grpSpPr>
          <a:xfrm>
            <a:off x="3676079" y="946477"/>
            <a:ext cx="5066059" cy="1857683"/>
            <a:chOff x="3676079" y="946477"/>
            <a:chExt cx="5066059" cy="1857683"/>
          </a:xfrm>
        </p:grpSpPr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7EB229C8-FCF7-6244-A4EC-E099D782175E}"/>
                </a:ext>
              </a:extLst>
            </p:cNvPr>
            <p:cNvSpPr txBox="1"/>
            <p:nvPr/>
          </p:nvSpPr>
          <p:spPr>
            <a:xfrm>
              <a:off x="4730271" y="946477"/>
              <a:ext cx="40118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Frequency domain coefficients</a:t>
              </a:r>
            </a:p>
          </p:txBody>
        </p:sp>
        <p:sp>
          <p:nvSpPr>
            <p:cNvPr id="7" name="Freeform 6">
              <a:extLst>
                <a:ext uri="{FF2B5EF4-FFF2-40B4-BE49-F238E27FC236}">
                  <a16:creationId xmlns:a16="http://schemas.microsoft.com/office/drawing/2014/main" id="{6EBC8E95-5BB5-374B-92E3-5A866F01D9DC}"/>
                </a:ext>
              </a:extLst>
            </p:cNvPr>
            <p:cNvSpPr/>
            <p:nvPr/>
          </p:nvSpPr>
          <p:spPr>
            <a:xfrm>
              <a:off x="3676079" y="1207008"/>
              <a:ext cx="1103185" cy="1597152"/>
            </a:xfrm>
            <a:custGeom>
              <a:avLst/>
              <a:gdLst>
                <a:gd name="connsiteX0" fmla="*/ 310705 w 1103185"/>
                <a:gd name="connsiteY0" fmla="*/ 1597152 h 1597152"/>
                <a:gd name="connsiteX1" fmla="*/ 42481 w 1103185"/>
                <a:gd name="connsiteY1" fmla="*/ 365760 h 1597152"/>
                <a:gd name="connsiteX2" fmla="*/ 1103185 w 1103185"/>
                <a:gd name="connsiteY2" fmla="*/ 0 h 15971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103185" h="1597152">
                  <a:moveTo>
                    <a:pt x="310705" y="1597152"/>
                  </a:moveTo>
                  <a:cubicBezTo>
                    <a:pt x="110553" y="1114552"/>
                    <a:pt x="-89599" y="631952"/>
                    <a:pt x="42481" y="365760"/>
                  </a:cubicBezTo>
                  <a:cubicBezTo>
                    <a:pt x="174561" y="99568"/>
                    <a:pt x="638873" y="49784"/>
                    <a:pt x="1103185" y="0"/>
                  </a:cubicBezTo>
                </a:path>
              </a:pathLst>
            </a:custGeom>
            <a:noFill/>
            <a:ln w="22225">
              <a:solidFill>
                <a:schemeClr val="tx1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1435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699256D-0A92-A543-93FC-B510164FC232}"/>
              </a:ext>
            </a:extLst>
          </p:cNvPr>
          <p:cNvSpPr/>
          <p:nvPr/>
        </p:nvSpPr>
        <p:spPr>
          <a:xfrm>
            <a:off x="0" y="3128982"/>
            <a:ext cx="9144000" cy="219319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4C3B709-F055-5A49-9C5B-FFAE4D5307C1}"/>
              </a:ext>
            </a:extLst>
          </p:cNvPr>
          <p:cNvSpPr txBox="1"/>
          <p:nvPr/>
        </p:nvSpPr>
        <p:spPr>
          <a:xfrm>
            <a:off x="0" y="3563222"/>
            <a:ext cx="9144000" cy="1323439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… we use them everyday to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</a:rPr>
              <a:t>understand our world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110332-577E-304D-A009-C9933FDAE10B}"/>
              </a:ext>
            </a:extLst>
          </p:cNvPr>
          <p:cNvSpPr/>
          <p:nvPr/>
        </p:nvSpPr>
        <p:spPr>
          <a:xfrm>
            <a:off x="0" y="1267721"/>
            <a:ext cx="9144000" cy="1693847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7A6EC02-EBC0-9C40-A4CF-9487066DCF35}"/>
              </a:ext>
            </a:extLst>
          </p:cNvPr>
          <p:cNvSpPr txBox="1"/>
          <p:nvPr/>
        </p:nvSpPr>
        <p:spPr>
          <a:xfrm>
            <a:off x="0" y="1701961"/>
            <a:ext cx="9144000" cy="707886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bg1"/>
                </a:solidFill>
              </a:rPr>
              <a:t>Mathematical abstractions</a:t>
            </a:r>
          </a:p>
        </p:txBody>
      </p:sp>
    </p:spTree>
    <p:extLst>
      <p:ext uri="{BB962C8B-B14F-4D97-AF65-F5344CB8AC3E}">
        <p14:creationId xmlns:p14="http://schemas.microsoft.com/office/powerpoint/2010/main" val="331793540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287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46B9D-7024-F640-9D36-635D385C8826}"/>
              </a:ext>
            </a:extLst>
          </p:cNvPr>
          <p:cNvSpPr txBox="1"/>
          <p:nvPr/>
        </p:nvSpPr>
        <p:spPr>
          <a:xfrm>
            <a:off x="0" y="410260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Fourier coefficients,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E7F2B-0271-174B-9B14-581F058595ED}"/>
              </a:ext>
            </a:extLst>
          </p:cNvPr>
          <p:cNvSpPr txBox="1"/>
          <p:nvPr/>
        </p:nvSpPr>
        <p:spPr>
          <a:xfrm>
            <a:off x="2578764" y="3833705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143531-C63D-2D4B-9840-61CE6E409031}"/>
              </a:ext>
            </a:extLst>
          </p:cNvPr>
          <p:cNvSpPr txBox="1"/>
          <p:nvPr/>
        </p:nvSpPr>
        <p:spPr>
          <a:xfrm>
            <a:off x="2999232" y="4090417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51D43-8238-1E4F-8562-AD35C1603617}"/>
              </a:ext>
            </a:extLst>
          </p:cNvPr>
          <p:cNvSpPr txBox="1"/>
          <p:nvPr/>
        </p:nvSpPr>
        <p:spPr>
          <a:xfrm>
            <a:off x="3585982" y="3833705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DFD8D-EDE2-D045-A90A-80910EFA2279}"/>
              </a:ext>
            </a:extLst>
          </p:cNvPr>
          <p:cNvSpPr txBox="1"/>
          <p:nvPr/>
        </p:nvSpPr>
        <p:spPr>
          <a:xfrm>
            <a:off x="3585982" y="4158331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FD2B65-5413-8946-9F68-0DD4D590D85D}"/>
              </a:ext>
            </a:extLst>
          </p:cNvPr>
          <p:cNvSpPr txBox="1"/>
          <p:nvPr/>
        </p:nvSpPr>
        <p:spPr>
          <a:xfrm>
            <a:off x="3582592" y="4750269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D4001-BC9D-B344-8F16-5CEFBA34D5E4}"/>
              </a:ext>
            </a:extLst>
          </p:cNvPr>
          <p:cNvSpPr txBox="1"/>
          <p:nvPr/>
        </p:nvSpPr>
        <p:spPr>
          <a:xfrm>
            <a:off x="3570400" y="5348847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C470C-3C72-404B-A1BC-6F4C9485FBE8}"/>
              </a:ext>
            </a:extLst>
          </p:cNvPr>
          <p:cNvSpPr txBox="1"/>
          <p:nvPr/>
        </p:nvSpPr>
        <p:spPr>
          <a:xfrm rot="16200000">
            <a:off x="3429512" y="4402770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BA7A0-658D-BE47-9F75-8BE3C97B65D6}"/>
              </a:ext>
            </a:extLst>
          </p:cNvPr>
          <p:cNvSpPr txBox="1"/>
          <p:nvPr/>
        </p:nvSpPr>
        <p:spPr>
          <a:xfrm rot="16200000">
            <a:off x="3429176" y="4997185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0C87B27A-0CA0-5443-BF74-A9DD40821C15}"/>
              </a:ext>
            </a:extLst>
          </p:cNvPr>
          <p:cNvSpPr/>
          <p:nvPr/>
        </p:nvSpPr>
        <p:spPr>
          <a:xfrm>
            <a:off x="3484776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05D604A-EC10-A245-8FAF-9AEADDB0022A}"/>
              </a:ext>
            </a:extLst>
          </p:cNvPr>
          <p:cNvSpPr/>
          <p:nvPr/>
        </p:nvSpPr>
        <p:spPr>
          <a:xfrm flipH="1">
            <a:off x="3976472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42760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4AB039D-C5FA-B84A-83E5-F322A7D1ADC9}"/>
              </a:ext>
            </a:extLst>
          </p:cNvPr>
          <p:cNvSpPr txBox="1"/>
          <p:nvPr/>
        </p:nvSpPr>
        <p:spPr>
          <a:xfrm>
            <a:off x="516336" y="1811472"/>
            <a:ext cx="17757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 matrix,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2187552" y="154346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2513688" y="1800546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Left Bracket 5">
            <a:extLst>
              <a:ext uri="{FF2B5EF4-FFF2-40B4-BE49-F238E27FC236}">
                <a16:creationId xmlns:a16="http://schemas.microsoft.com/office/drawing/2014/main" id="{9ADEACD5-35E6-4446-BCF7-BB997FD694B5}"/>
              </a:ext>
            </a:extLst>
          </p:cNvPr>
          <p:cNvSpPr/>
          <p:nvPr/>
        </p:nvSpPr>
        <p:spPr>
          <a:xfrm>
            <a:off x="3116193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37BF70-F331-A641-9EB0-2708CE55CD61}"/>
              </a:ext>
            </a:extLst>
          </p:cNvPr>
          <p:cNvSpPr txBox="1"/>
          <p:nvPr/>
        </p:nvSpPr>
        <p:spPr>
          <a:xfrm>
            <a:off x="3391425" y="176976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0B801AF-E3A8-3D44-8CA6-86C35CE4DE3A}"/>
              </a:ext>
            </a:extLst>
          </p:cNvPr>
          <p:cNvSpPr txBox="1"/>
          <p:nvPr/>
        </p:nvSpPr>
        <p:spPr>
          <a:xfrm>
            <a:off x="3875935" y="1768502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FF344E-28CB-1241-83DA-6767EC0BF73A}"/>
              </a:ext>
            </a:extLst>
          </p:cNvPr>
          <p:cNvSpPr txBox="1"/>
          <p:nvPr/>
        </p:nvSpPr>
        <p:spPr>
          <a:xfrm>
            <a:off x="4726205" y="1767236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sz="2400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511C57C-83DD-6947-AEB4-C12E97695F03}"/>
              </a:ext>
            </a:extLst>
          </p:cNvPr>
          <p:cNvSpPr txBox="1"/>
          <p:nvPr/>
        </p:nvSpPr>
        <p:spPr>
          <a:xfrm>
            <a:off x="5491131" y="1765970"/>
            <a:ext cx="7312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f</a:t>
            </a:r>
            <a:r>
              <a:rPr lang="en-US" sz="2400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8195D4-154D-E348-A37E-870D6A32D5EC}"/>
              </a:ext>
            </a:extLst>
          </p:cNvPr>
          <p:cNvSpPr txBox="1"/>
          <p:nvPr/>
        </p:nvSpPr>
        <p:spPr>
          <a:xfrm>
            <a:off x="4266999" y="1699873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87F0E8-6EC1-134B-85CD-88E3962CE6FB}"/>
              </a:ext>
            </a:extLst>
          </p:cNvPr>
          <p:cNvSpPr txBox="1"/>
          <p:nvPr/>
        </p:nvSpPr>
        <p:spPr>
          <a:xfrm>
            <a:off x="5039460" y="1666578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8F911DD-27D5-2A46-BECB-8AD807E8A6DC}"/>
              </a:ext>
            </a:extLst>
          </p:cNvPr>
          <p:cNvCxnSpPr/>
          <p:nvPr/>
        </p:nvCxnSpPr>
        <p:spPr>
          <a:xfrm>
            <a:off x="3560064" y="1018133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6B52090-6A46-814E-8BA6-3860F465327B}"/>
              </a:ext>
            </a:extLst>
          </p:cNvPr>
          <p:cNvCxnSpPr/>
          <p:nvPr/>
        </p:nvCxnSpPr>
        <p:spPr>
          <a:xfrm>
            <a:off x="4029456" y="1018133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3177202-9C15-AC43-BB3C-728B57AD1355}"/>
              </a:ext>
            </a:extLst>
          </p:cNvPr>
          <p:cNvCxnSpPr/>
          <p:nvPr/>
        </p:nvCxnSpPr>
        <p:spPr>
          <a:xfrm>
            <a:off x="4888992" y="1018133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96BF9F-462C-824A-ACE9-B0BA683C6773}"/>
              </a:ext>
            </a:extLst>
          </p:cNvPr>
          <p:cNvCxnSpPr/>
          <p:nvPr/>
        </p:nvCxnSpPr>
        <p:spPr>
          <a:xfrm>
            <a:off x="5638800" y="1018133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BC7AAD9-2C82-894C-AF1E-C999AD35F40F}"/>
              </a:ext>
            </a:extLst>
          </p:cNvPr>
          <p:cNvCxnSpPr/>
          <p:nvPr/>
        </p:nvCxnSpPr>
        <p:spPr>
          <a:xfrm>
            <a:off x="3544824" y="2195606"/>
            <a:ext cx="0" cy="782495"/>
          </a:xfrm>
          <a:prstGeom prst="line">
            <a:avLst/>
          </a:prstGeom>
          <a:ln w="254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85FCC215-081D-2241-944B-7873E86DB978}"/>
              </a:ext>
            </a:extLst>
          </p:cNvPr>
          <p:cNvCxnSpPr/>
          <p:nvPr/>
        </p:nvCxnSpPr>
        <p:spPr>
          <a:xfrm>
            <a:off x="4014216" y="2195606"/>
            <a:ext cx="0" cy="782495"/>
          </a:xfrm>
          <a:prstGeom prst="line">
            <a:avLst/>
          </a:prstGeom>
          <a:ln w="254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9A2440D4-C93A-7842-804D-3EBCCF209A23}"/>
              </a:ext>
            </a:extLst>
          </p:cNvPr>
          <p:cNvCxnSpPr/>
          <p:nvPr/>
        </p:nvCxnSpPr>
        <p:spPr>
          <a:xfrm>
            <a:off x="4873752" y="2195606"/>
            <a:ext cx="0" cy="782495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7E59609-CE70-BE49-BAFA-61C3A58A8972}"/>
              </a:ext>
            </a:extLst>
          </p:cNvPr>
          <p:cNvCxnSpPr/>
          <p:nvPr/>
        </p:nvCxnSpPr>
        <p:spPr>
          <a:xfrm>
            <a:off x="5623560" y="2195606"/>
            <a:ext cx="0" cy="782495"/>
          </a:xfrm>
          <a:prstGeom prst="line">
            <a:avLst/>
          </a:prstGeom>
          <a:ln w="2540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Left Bracket 28">
            <a:extLst>
              <a:ext uri="{FF2B5EF4-FFF2-40B4-BE49-F238E27FC236}">
                <a16:creationId xmlns:a16="http://schemas.microsoft.com/office/drawing/2014/main" id="{EA292EE3-3905-3740-8C66-6518B76007DD}"/>
              </a:ext>
            </a:extLst>
          </p:cNvPr>
          <p:cNvSpPr/>
          <p:nvPr/>
        </p:nvSpPr>
        <p:spPr>
          <a:xfrm flipH="1">
            <a:off x="6058907" y="917378"/>
            <a:ext cx="163447" cy="2203774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5F46B9D-7024-F640-9D36-635D385C8826}"/>
              </a:ext>
            </a:extLst>
          </p:cNvPr>
          <p:cNvSpPr txBox="1"/>
          <p:nvPr/>
        </p:nvSpPr>
        <p:spPr>
          <a:xfrm>
            <a:off x="0" y="410260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Fourier coefficients,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55E7F2B-0271-174B-9B14-581F058595ED}"/>
              </a:ext>
            </a:extLst>
          </p:cNvPr>
          <p:cNvSpPr txBox="1"/>
          <p:nvPr/>
        </p:nvSpPr>
        <p:spPr>
          <a:xfrm>
            <a:off x="2578764" y="3833705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7143531-C63D-2D4B-9840-61CE6E409031}"/>
              </a:ext>
            </a:extLst>
          </p:cNvPr>
          <p:cNvSpPr txBox="1"/>
          <p:nvPr/>
        </p:nvSpPr>
        <p:spPr>
          <a:xfrm>
            <a:off x="2999232" y="4090417"/>
            <a:ext cx="5099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=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AC51D43-8238-1E4F-8562-AD35C1603617}"/>
              </a:ext>
            </a:extLst>
          </p:cNvPr>
          <p:cNvSpPr txBox="1"/>
          <p:nvPr/>
        </p:nvSpPr>
        <p:spPr>
          <a:xfrm>
            <a:off x="3585982" y="3833705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0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55DFD8D-EDE2-D045-A90A-80910EFA2279}"/>
              </a:ext>
            </a:extLst>
          </p:cNvPr>
          <p:cNvSpPr txBox="1"/>
          <p:nvPr/>
        </p:nvSpPr>
        <p:spPr>
          <a:xfrm>
            <a:off x="3585982" y="4158331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CFD2B65-5413-8946-9F68-0DD4D590D85D}"/>
              </a:ext>
            </a:extLst>
          </p:cNvPr>
          <p:cNvSpPr txBox="1"/>
          <p:nvPr/>
        </p:nvSpPr>
        <p:spPr>
          <a:xfrm>
            <a:off x="3582592" y="4750269"/>
            <a:ext cx="52051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 err="1">
                <a:solidFill>
                  <a:srgbClr val="C00000"/>
                </a:solidFill>
                <a:latin typeface="Lucida Bright" panose="02040602050505020304" pitchFamily="18" charset="77"/>
              </a:rPr>
              <a:t>m</a:t>
            </a:r>
            <a:endParaRPr lang="en-US" b="1" baseline="-25000" dirty="0">
              <a:solidFill>
                <a:srgbClr val="C00000"/>
              </a:solidFill>
              <a:latin typeface="Lucida Bright" panose="02040602050505020304" pitchFamily="18" charset="77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F8D4001-BC9D-B344-8F16-5CEFBA34D5E4}"/>
              </a:ext>
            </a:extLst>
          </p:cNvPr>
          <p:cNvSpPr txBox="1"/>
          <p:nvPr/>
        </p:nvSpPr>
        <p:spPr>
          <a:xfrm>
            <a:off x="3570400" y="5348847"/>
            <a:ext cx="655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Z</a:t>
            </a:r>
            <a:r>
              <a:rPr lang="en-US" b="1" baseline="-25000" dirty="0">
                <a:solidFill>
                  <a:schemeClr val="accent5">
                    <a:lumMod val="75000"/>
                  </a:schemeClr>
                </a:solidFill>
                <a:latin typeface="Lucida Bright" panose="02040602050505020304" pitchFamily="18" charset="77"/>
              </a:rPr>
              <a:t>N-1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C7C470C-3C72-404B-A1BC-6F4C9485FBE8}"/>
              </a:ext>
            </a:extLst>
          </p:cNvPr>
          <p:cNvSpPr txBox="1"/>
          <p:nvPr/>
        </p:nvSpPr>
        <p:spPr>
          <a:xfrm rot="16200000">
            <a:off x="3429512" y="4402770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DBBA7A0-658D-BE47-9F75-8BE3C97B65D6}"/>
              </a:ext>
            </a:extLst>
          </p:cNvPr>
          <p:cNvSpPr txBox="1"/>
          <p:nvPr/>
        </p:nvSpPr>
        <p:spPr>
          <a:xfrm rot="16200000">
            <a:off x="3429176" y="4997185"/>
            <a:ext cx="537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Lucida Bright" panose="02040602050505020304" pitchFamily="18" charset="77"/>
              </a:rPr>
              <a:t>…</a:t>
            </a:r>
            <a:endParaRPr lang="en-US" sz="2400" baseline="-25000" dirty="0">
              <a:latin typeface="Lucida Bright" panose="02040602050505020304" pitchFamily="18" charset="77"/>
            </a:endParaRPr>
          </a:p>
        </p:txBody>
      </p:sp>
      <p:sp>
        <p:nvSpPr>
          <p:cNvPr id="39" name="Left Bracket 38">
            <a:extLst>
              <a:ext uri="{FF2B5EF4-FFF2-40B4-BE49-F238E27FC236}">
                <a16:creationId xmlns:a16="http://schemas.microsoft.com/office/drawing/2014/main" id="{0C87B27A-0CA0-5443-BF74-A9DD40821C15}"/>
              </a:ext>
            </a:extLst>
          </p:cNvPr>
          <p:cNvSpPr/>
          <p:nvPr/>
        </p:nvSpPr>
        <p:spPr>
          <a:xfrm>
            <a:off x="3484776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Left Bracket 39">
            <a:extLst>
              <a:ext uri="{FF2B5EF4-FFF2-40B4-BE49-F238E27FC236}">
                <a16:creationId xmlns:a16="http://schemas.microsoft.com/office/drawing/2014/main" id="{C05D604A-EC10-A245-8FAF-9AEADDB0022A}"/>
              </a:ext>
            </a:extLst>
          </p:cNvPr>
          <p:cNvSpPr/>
          <p:nvPr/>
        </p:nvSpPr>
        <p:spPr>
          <a:xfrm flipH="1">
            <a:off x="3976472" y="3887824"/>
            <a:ext cx="163447" cy="1821301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38D1A12C-2F83-4D4B-88B1-14132ED1F9BC}"/>
              </a:ext>
            </a:extLst>
          </p:cNvPr>
          <p:cNvSpPr txBox="1"/>
          <p:nvPr/>
        </p:nvSpPr>
        <p:spPr>
          <a:xfrm>
            <a:off x="6388238" y="4003361"/>
            <a:ext cx="747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Lucida Bright" panose="02040602050505020304" pitchFamily="18" charset="77"/>
              </a:rPr>
              <a:t>X</a:t>
            </a:r>
            <a:r>
              <a:rPr lang="en-US" sz="2800" dirty="0">
                <a:latin typeface="Lucida Bright" panose="02040602050505020304" pitchFamily="18" charset="77"/>
              </a:rPr>
              <a:t> =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405A9D-46E8-7C47-8590-ACEC7BD0B3C7}"/>
              </a:ext>
            </a:extLst>
          </p:cNvPr>
          <p:cNvSpPr txBox="1"/>
          <p:nvPr/>
        </p:nvSpPr>
        <p:spPr>
          <a:xfrm>
            <a:off x="7454329" y="3890409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x[0]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2660429-2773-2941-A7CA-9C3F3F04D0A6}"/>
              </a:ext>
            </a:extLst>
          </p:cNvPr>
          <p:cNvSpPr txBox="1"/>
          <p:nvPr/>
        </p:nvSpPr>
        <p:spPr>
          <a:xfrm>
            <a:off x="7454329" y="427426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E1FBA58-C638-D741-B25E-5590AFEE5D72}"/>
              </a:ext>
            </a:extLst>
          </p:cNvPr>
          <p:cNvSpPr txBox="1"/>
          <p:nvPr/>
        </p:nvSpPr>
        <p:spPr>
          <a:xfrm>
            <a:off x="7454329" y="4670317"/>
            <a:ext cx="6463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x[2]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BE5EB3BE-F40D-5D49-A2C0-15C65C7B2197}"/>
              </a:ext>
            </a:extLst>
          </p:cNvPr>
          <p:cNvSpPr txBox="1"/>
          <p:nvPr/>
        </p:nvSpPr>
        <p:spPr>
          <a:xfrm>
            <a:off x="7429945" y="5486571"/>
            <a:ext cx="9220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x[N-1]</a:t>
            </a:r>
            <a:endParaRPr lang="en-US" sz="2800" dirty="0">
              <a:latin typeface="Lucida Bright" panose="02040602050505020304" pitchFamily="18" charset="77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44421688-3F2D-5D43-B33A-6455059A4E4B}"/>
              </a:ext>
            </a:extLst>
          </p:cNvPr>
          <p:cNvSpPr txBox="1"/>
          <p:nvPr/>
        </p:nvSpPr>
        <p:spPr>
          <a:xfrm rot="5400000">
            <a:off x="7596319" y="5016336"/>
            <a:ext cx="5856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Lucida Bright" panose="02040602050505020304" pitchFamily="18" charset="77"/>
              </a:rPr>
              <a:t>…</a:t>
            </a:r>
            <a:endParaRPr lang="en-US" sz="3200" baseline="-25000" dirty="0">
              <a:latin typeface="Lucida Bright" panose="02040602050505020304" pitchFamily="18" charset="77"/>
            </a:endParaRPr>
          </a:p>
        </p:txBody>
      </p:sp>
      <p:sp>
        <p:nvSpPr>
          <p:cNvPr id="48" name="Left Bracket 47">
            <a:extLst>
              <a:ext uri="{FF2B5EF4-FFF2-40B4-BE49-F238E27FC236}">
                <a16:creationId xmlns:a16="http://schemas.microsoft.com/office/drawing/2014/main" id="{8656D8C6-5CB7-6E44-A2F1-AD22F9C62543}"/>
              </a:ext>
            </a:extLst>
          </p:cNvPr>
          <p:cNvSpPr/>
          <p:nvPr/>
        </p:nvSpPr>
        <p:spPr>
          <a:xfrm>
            <a:off x="7276548" y="3889520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Left Bracket 48">
            <a:extLst>
              <a:ext uri="{FF2B5EF4-FFF2-40B4-BE49-F238E27FC236}">
                <a16:creationId xmlns:a16="http://schemas.microsoft.com/office/drawing/2014/main" id="{1287BB53-1E1B-8F4E-B96B-A90FFEC73531}"/>
              </a:ext>
            </a:extLst>
          </p:cNvPr>
          <p:cNvSpPr/>
          <p:nvPr/>
        </p:nvSpPr>
        <p:spPr>
          <a:xfrm flipH="1">
            <a:off x="8272667" y="3887824"/>
            <a:ext cx="128553" cy="1998857"/>
          </a:xfrm>
          <a:prstGeom prst="leftBracket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D165A45-4D36-2142-AF8F-41E68ED8A856}"/>
              </a:ext>
            </a:extLst>
          </p:cNvPr>
          <p:cNvSpPr txBox="1"/>
          <p:nvPr/>
        </p:nvSpPr>
        <p:spPr>
          <a:xfrm>
            <a:off x="4780582" y="4072479"/>
            <a:ext cx="26621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Time series,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428744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CBE32F3E-2067-0044-9872-3C87D67AE8E3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763635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CEAA5-E171-5048-8866-DD20763E734B}"/>
              </a:ext>
            </a:extLst>
          </p:cNvPr>
          <p:cNvGrpSpPr/>
          <p:nvPr/>
        </p:nvGrpSpPr>
        <p:grpSpPr>
          <a:xfrm>
            <a:off x="4423116" y="3791766"/>
            <a:ext cx="2609432" cy="2549921"/>
            <a:chOff x="1419594" y="3824503"/>
            <a:chExt cx="2609432" cy="2549921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EBCA3EAA-6C6E-AB40-BBDB-72CB8ED39587}"/>
                </a:ext>
              </a:extLst>
            </p:cNvPr>
            <p:cNvSpPr/>
            <p:nvPr/>
          </p:nvSpPr>
          <p:spPr>
            <a:xfrm>
              <a:off x="1419594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BE0D22-A537-6347-B0CD-38A35CA2C1B9}"/>
                </a:ext>
              </a:extLst>
            </p:cNvPr>
            <p:cNvSpPr txBox="1"/>
            <p:nvPr/>
          </p:nvSpPr>
          <p:spPr>
            <a:xfrm>
              <a:off x="2485819" y="40593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37A405-6CD3-334C-B922-7C1FCB326DC9}"/>
                </a:ext>
              </a:extLst>
            </p:cNvPr>
            <p:cNvSpPr txBox="1"/>
            <p:nvPr/>
          </p:nvSpPr>
          <p:spPr>
            <a:xfrm>
              <a:off x="2487881" y="453740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004AF2-8C92-2148-94E7-9480D77C683C}"/>
                </a:ext>
              </a:extLst>
            </p:cNvPr>
            <p:cNvSpPr txBox="1"/>
            <p:nvPr/>
          </p:nvSpPr>
          <p:spPr>
            <a:xfrm>
              <a:off x="2472093" y="5202776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15BEF3-D681-A64B-B324-B81985BABD56}"/>
                </a:ext>
              </a:extLst>
            </p:cNvPr>
            <p:cNvSpPr txBox="1"/>
            <p:nvPr/>
          </p:nvSpPr>
          <p:spPr>
            <a:xfrm>
              <a:off x="2455738" y="5912759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A4AD63-8096-0A4C-8506-E4FC13A1AE0A}"/>
                </a:ext>
              </a:extLst>
            </p:cNvPr>
            <p:cNvSpPr txBox="1"/>
            <p:nvPr/>
          </p:nvSpPr>
          <p:spPr>
            <a:xfrm rot="16200000">
              <a:off x="2297408" y="486607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5FAD5B-4414-1441-B5FD-2F449A0398AF}"/>
                </a:ext>
              </a:extLst>
            </p:cNvPr>
            <p:cNvSpPr txBox="1"/>
            <p:nvPr/>
          </p:nvSpPr>
          <p:spPr>
            <a:xfrm rot="16200000">
              <a:off x="2254986" y="55588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5FE9DA-CADE-814E-A879-81A361674C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3898956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89BFA-B1F0-2847-9EBD-BEB7A84EAE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4388704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57138-8E56-D843-909F-2B014C85A5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07642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EF82A5-0D9F-1A4E-A03F-85C000A17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752343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D7A0F566-E727-924D-BD74-1D9C9ED56327}"/>
                </a:ext>
              </a:extLst>
            </p:cNvPr>
            <p:cNvSpPr/>
            <p:nvPr/>
          </p:nvSpPr>
          <p:spPr>
            <a:xfrm flipH="1">
              <a:off x="3865579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ACC453-6422-8B45-B171-E148AD91BB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3903672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5119C5-480D-464A-890D-E8D2D420B5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747627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2C32D4-5A3E-704B-B5B9-AB5BEF6D46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4380517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FECB2C-F12B-3B48-9699-28B30996C3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076429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47CDD7-208D-2543-8E0A-F68907A9DB5D}"/>
                </a:ext>
              </a:extLst>
            </p:cNvPr>
            <p:cNvSpPr txBox="1"/>
            <p:nvPr/>
          </p:nvSpPr>
          <p:spPr>
            <a:xfrm>
              <a:off x="2661578" y="3824503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A8589A-6DDE-854A-ABE2-61AA5F5F0207}"/>
                </a:ext>
              </a:extLst>
            </p:cNvPr>
            <p:cNvSpPr txBox="1"/>
            <p:nvPr/>
          </p:nvSpPr>
          <p:spPr>
            <a:xfrm>
              <a:off x="2632685" y="4333705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769783-3193-BE4C-B137-86F46E7EA676}"/>
                </a:ext>
              </a:extLst>
            </p:cNvPr>
            <p:cNvSpPr txBox="1"/>
            <p:nvPr/>
          </p:nvSpPr>
          <p:spPr>
            <a:xfrm>
              <a:off x="2616947" y="5012431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1D88E-1B4B-F54C-957D-B12A1C356EF6}"/>
                </a:ext>
              </a:extLst>
            </p:cNvPr>
            <p:cNvSpPr txBox="1"/>
            <p:nvPr/>
          </p:nvSpPr>
          <p:spPr>
            <a:xfrm>
              <a:off x="2591073" y="5705478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B77A6AA7-48E0-D34A-8269-CB45A27A991F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364727030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985D7FE-5190-014A-A773-751E42DAA3B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AA20F40-1BC0-7E44-B8B6-6EBF95A970ED}"/>
              </a:ext>
            </a:extLst>
          </p:cNvPr>
          <p:cNvSpPr txBox="1"/>
          <p:nvPr/>
        </p:nvSpPr>
        <p:spPr>
          <a:xfrm>
            <a:off x="3375672" y="1414714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X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796026C-85F3-CE47-ACEB-DA00D8CEA92B}"/>
              </a:ext>
            </a:extLst>
          </p:cNvPr>
          <p:cNvSpPr txBox="1"/>
          <p:nvPr/>
        </p:nvSpPr>
        <p:spPr>
          <a:xfrm>
            <a:off x="3828600" y="1566664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5FA66C4-77E5-7B43-9BEF-C2E9743AA86E}"/>
              </a:ext>
            </a:extLst>
          </p:cNvPr>
          <p:cNvSpPr txBox="1"/>
          <p:nvPr/>
        </p:nvSpPr>
        <p:spPr>
          <a:xfrm>
            <a:off x="4265376" y="1414713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0FA560-17E2-8E43-994A-F107F6A1DBF2}"/>
              </a:ext>
            </a:extLst>
          </p:cNvPr>
          <p:cNvSpPr txBox="1"/>
          <p:nvPr/>
        </p:nvSpPr>
        <p:spPr>
          <a:xfrm>
            <a:off x="4658568" y="1414712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aseline="-25000" dirty="0">
                <a:latin typeface="Lucida Bright" panose="02040602050505020304" pitchFamily="18" charset="77"/>
              </a:rPr>
              <a:t>Z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46513FF-92B4-B843-AAA0-7A2304BC7692}"/>
              </a:ext>
            </a:extLst>
          </p:cNvPr>
          <p:cNvGrpSpPr/>
          <p:nvPr/>
        </p:nvGrpSpPr>
        <p:grpSpPr>
          <a:xfrm>
            <a:off x="3389088" y="2244648"/>
            <a:ext cx="1986050" cy="675172"/>
            <a:chOff x="3389088" y="2244648"/>
            <a:chExt cx="1986050" cy="675172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3D98D18-7538-EC41-BE32-729FB0687947}"/>
                </a:ext>
              </a:extLst>
            </p:cNvPr>
            <p:cNvSpPr txBox="1"/>
            <p:nvPr/>
          </p:nvSpPr>
          <p:spPr>
            <a:xfrm>
              <a:off x="3389088" y="2244650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2879950-9E98-2A4A-95CE-60D49D48E097}"/>
                </a:ext>
              </a:extLst>
            </p:cNvPr>
            <p:cNvSpPr txBox="1"/>
            <p:nvPr/>
          </p:nvSpPr>
          <p:spPr>
            <a:xfrm>
              <a:off x="3842016" y="2396600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9DC2E89-F066-8A4F-B982-7BF3FAF117C1}"/>
                </a:ext>
              </a:extLst>
            </p:cNvPr>
            <p:cNvSpPr txBox="1"/>
            <p:nvPr/>
          </p:nvSpPr>
          <p:spPr>
            <a:xfrm>
              <a:off x="4278792" y="2244649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r>
                <a:rPr lang="en-US" sz="3600" baseline="30000" dirty="0">
                  <a:latin typeface="Lucida Bright" panose="02040602050505020304" pitchFamily="18" charset="77"/>
                </a:rPr>
                <a:t>-1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3AB355A-7300-1848-8748-8E0AB4328EF2}"/>
                </a:ext>
              </a:extLst>
            </p:cNvPr>
            <p:cNvSpPr txBox="1"/>
            <p:nvPr/>
          </p:nvSpPr>
          <p:spPr>
            <a:xfrm>
              <a:off x="4915824" y="2244648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C370527-BC7E-6A49-B65D-0FD7F7D5A02A}"/>
              </a:ext>
            </a:extLst>
          </p:cNvPr>
          <p:cNvGrpSpPr/>
          <p:nvPr/>
        </p:nvGrpSpPr>
        <p:grpSpPr>
          <a:xfrm>
            <a:off x="3376896" y="3066554"/>
            <a:ext cx="1986050" cy="675172"/>
            <a:chOff x="3376896" y="3066554"/>
            <a:chExt cx="1986050" cy="67517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AAD4180-3584-5442-A635-49AA0568FB28}"/>
                </a:ext>
              </a:extLst>
            </p:cNvPr>
            <p:cNvSpPr txBox="1"/>
            <p:nvPr/>
          </p:nvSpPr>
          <p:spPr>
            <a:xfrm>
              <a:off x="3376896" y="3066556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Z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AAA240B-A9AC-5249-98FA-26C2EA49E7B8}"/>
                </a:ext>
              </a:extLst>
            </p:cNvPr>
            <p:cNvSpPr txBox="1"/>
            <p:nvPr/>
          </p:nvSpPr>
          <p:spPr>
            <a:xfrm>
              <a:off x="3829824" y="3218506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505E4D67-28CC-374D-8010-847A40146E61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C15AC31-1D72-084E-B474-F25556CC5817}"/>
                </a:ext>
              </a:extLst>
            </p:cNvPr>
            <p:cNvSpPr txBox="1"/>
            <p:nvPr/>
          </p:nvSpPr>
          <p:spPr>
            <a:xfrm>
              <a:off x="4830480" y="3066554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X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4CCEAA5-E171-5048-8866-DD20763E734B}"/>
              </a:ext>
            </a:extLst>
          </p:cNvPr>
          <p:cNvGrpSpPr/>
          <p:nvPr/>
        </p:nvGrpSpPr>
        <p:grpSpPr>
          <a:xfrm>
            <a:off x="4423116" y="3791766"/>
            <a:ext cx="2609432" cy="2549921"/>
            <a:chOff x="1419594" y="3824503"/>
            <a:chExt cx="2609432" cy="2549921"/>
          </a:xfrm>
        </p:grpSpPr>
        <p:sp>
          <p:nvSpPr>
            <p:cNvPr id="39" name="Left Bracket 38">
              <a:extLst>
                <a:ext uri="{FF2B5EF4-FFF2-40B4-BE49-F238E27FC236}">
                  <a16:creationId xmlns:a16="http://schemas.microsoft.com/office/drawing/2014/main" id="{EBCA3EAA-6C6E-AB40-BBDB-72CB8ED39587}"/>
                </a:ext>
              </a:extLst>
            </p:cNvPr>
            <p:cNvSpPr/>
            <p:nvPr/>
          </p:nvSpPr>
          <p:spPr>
            <a:xfrm>
              <a:off x="1419594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FBE0D22-A537-6347-B0CD-38A35CA2C1B9}"/>
                </a:ext>
              </a:extLst>
            </p:cNvPr>
            <p:cNvSpPr txBox="1"/>
            <p:nvPr/>
          </p:nvSpPr>
          <p:spPr>
            <a:xfrm>
              <a:off x="2485819" y="40593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CF37A405-6CD3-334C-B922-7C1FCB326DC9}"/>
                </a:ext>
              </a:extLst>
            </p:cNvPr>
            <p:cNvSpPr txBox="1"/>
            <p:nvPr/>
          </p:nvSpPr>
          <p:spPr>
            <a:xfrm>
              <a:off x="2487881" y="453740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69004AF2-8C92-2148-94E7-9480D77C683C}"/>
                </a:ext>
              </a:extLst>
            </p:cNvPr>
            <p:cNvSpPr txBox="1"/>
            <p:nvPr/>
          </p:nvSpPr>
          <p:spPr>
            <a:xfrm>
              <a:off x="2472093" y="5202776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415BEF3-D681-A64B-B324-B81985BABD56}"/>
                </a:ext>
              </a:extLst>
            </p:cNvPr>
            <p:cNvSpPr txBox="1"/>
            <p:nvPr/>
          </p:nvSpPr>
          <p:spPr>
            <a:xfrm>
              <a:off x="2455738" y="5912759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ACA4AD63-8096-0A4C-8506-E4FC13A1AE0A}"/>
                </a:ext>
              </a:extLst>
            </p:cNvPr>
            <p:cNvSpPr txBox="1"/>
            <p:nvPr/>
          </p:nvSpPr>
          <p:spPr>
            <a:xfrm rot="16200000">
              <a:off x="2297408" y="486607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55FAD5B-4414-1441-B5FD-2F449A0398AF}"/>
                </a:ext>
              </a:extLst>
            </p:cNvPr>
            <p:cNvSpPr txBox="1"/>
            <p:nvPr/>
          </p:nvSpPr>
          <p:spPr>
            <a:xfrm rot="16200000">
              <a:off x="2254986" y="55588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205FE9DA-CADE-814E-A879-81A361674CE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3898956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EC989BFA-B1F0-2847-9EBD-BEB7A84EAEB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4388704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A757138-8E56-D843-909F-2B014C85A54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07642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C3EF82A5-0D9F-1A4E-A03F-85C000A1778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752343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4" name="Left Bracket 53">
              <a:extLst>
                <a:ext uri="{FF2B5EF4-FFF2-40B4-BE49-F238E27FC236}">
                  <a16:creationId xmlns:a16="http://schemas.microsoft.com/office/drawing/2014/main" id="{D7A0F566-E727-924D-BD74-1D9C9ED56327}"/>
                </a:ext>
              </a:extLst>
            </p:cNvPr>
            <p:cNvSpPr/>
            <p:nvPr/>
          </p:nvSpPr>
          <p:spPr>
            <a:xfrm flipH="1">
              <a:off x="3865579" y="4100889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3ACC453-6422-8B45-B171-E148AD91BBDC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3903672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B05119C5-480D-464A-890D-E8D2D420B586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5747627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D32C32D4-5A3E-704B-B5B9-AB5BEF6D468F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413372" y="4380517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89FECB2C-F12B-3B48-9699-28B30996C36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117874" y="5076429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0947CDD7-208D-2543-8E0A-F68907A9DB5D}"/>
                </a:ext>
              </a:extLst>
            </p:cNvPr>
            <p:cNvSpPr txBox="1"/>
            <p:nvPr/>
          </p:nvSpPr>
          <p:spPr>
            <a:xfrm>
              <a:off x="2661578" y="3824503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E4A8589A-6DDE-854A-ABE2-61AA5F5F0207}"/>
                </a:ext>
              </a:extLst>
            </p:cNvPr>
            <p:cNvSpPr txBox="1"/>
            <p:nvPr/>
          </p:nvSpPr>
          <p:spPr>
            <a:xfrm>
              <a:off x="2632685" y="4333705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D769783-3193-BE4C-B137-86F46E7EA676}"/>
                </a:ext>
              </a:extLst>
            </p:cNvPr>
            <p:cNvSpPr txBox="1"/>
            <p:nvPr/>
          </p:nvSpPr>
          <p:spPr>
            <a:xfrm>
              <a:off x="2616947" y="5012431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4021D88E-1B4B-F54C-957D-B12A1C356EF6}"/>
                </a:ext>
              </a:extLst>
            </p:cNvPr>
            <p:cNvSpPr txBox="1"/>
            <p:nvPr/>
          </p:nvSpPr>
          <p:spPr>
            <a:xfrm>
              <a:off x="2591073" y="5705478"/>
              <a:ext cx="379776" cy="5027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F6E5DD8-9910-C74E-99F4-D6D50CFD128C}"/>
              </a:ext>
            </a:extLst>
          </p:cNvPr>
          <p:cNvGrpSpPr/>
          <p:nvPr/>
        </p:nvGrpSpPr>
        <p:grpSpPr>
          <a:xfrm>
            <a:off x="2760778" y="4207946"/>
            <a:ext cx="758228" cy="1884474"/>
            <a:chOff x="3467263" y="3833705"/>
            <a:chExt cx="758228" cy="1884474"/>
          </a:xfrm>
        </p:grpSpPr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D0BA20F3-37F5-7B45-A634-E0EA665AC8C0}"/>
                </a:ext>
              </a:extLst>
            </p:cNvPr>
            <p:cNvSpPr txBox="1"/>
            <p:nvPr/>
          </p:nvSpPr>
          <p:spPr>
            <a:xfrm>
              <a:off x="3585982" y="3833705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0E553C11-B370-B042-AB73-87FCADAD1006}"/>
                </a:ext>
              </a:extLst>
            </p:cNvPr>
            <p:cNvSpPr txBox="1"/>
            <p:nvPr/>
          </p:nvSpPr>
          <p:spPr>
            <a:xfrm>
              <a:off x="3585982" y="4158331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8A271A83-FB12-B343-B39C-47DFBE5E1252}"/>
                </a:ext>
              </a:extLst>
            </p:cNvPr>
            <p:cNvSpPr txBox="1"/>
            <p:nvPr/>
          </p:nvSpPr>
          <p:spPr>
            <a:xfrm>
              <a:off x="3582592" y="4750269"/>
              <a:ext cx="520519" cy="365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b="1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D3C3D1D9-9138-F345-9254-E9FEA450D83B}"/>
                </a:ext>
              </a:extLst>
            </p:cNvPr>
            <p:cNvSpPr txBox="1"/>
            <p:nvPr/>
          </p:nvSpPr>
          <p:spPr>
            <a:xfrm>
              <a:off x="3570400" y="5348847"/>
              <a:ext cx="65509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Z</a:t>
              </a:r>
              <a:r>
                <a:rPr lang="en-US" b="1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09B0123D-A030-A042-B665-EBC18B38B649}"/>
                </a:ext>
              </a:extLst>
            </p:cNvPr>
            <p:cNvSpPr txBox="1"/>
            <p:nvPr/>
          </p:nvSpPr>
          <p:spPr>
            <a:xfrm rot="16200000">
              <a:off x="3429512" y="4402770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96D9C273-7D3F-CA43-B574-CC4705D7283F}"/>
                </a:ext>
              </a:extLst>
            </p:cNvPr>
            <p:cNvSpPr txBox="1"/>
            <p:nvPr/>
          </p:nvSpPr>
          <p:spPr>
            <a:xfrm rot="16200000">
              <a:off x="3429176" y="4997185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0" name="Left Bracket 69">
              <a:extLst>
                <a:ext uri="{FF2B5EF4-FFF2-40B4-BE49-F238E27FC236}">
                  <a16:creationId xmlns:a16="http://schemas.microsoft.com/office/drawing/2014/main" id="{47DE363C-1AEA-DD45-B641-AD9D22B82A6C}"/>
                </a:ext>
              </a:extLst>
            </p:cNvPr>
            <p:cNvSpPr/>
            <p:nvPr/>
          </p:nvSpPr>
          <p:spPr>
            <a:xfrm>
              <a:off x="3484776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Left Bracket 70">
              <a:extLst>
                <a:ext uri="{FF2B5EF4-FFF2-40B4-BE49-F238E27FC236}">
                  <a16:creationId xmlns:a16="http://schemas.microsoft.com/office/drawing/2014/main" id="{F2F539D3-FA55-C74A-81F2-3B1B9D6FF058}"/>
                </a:ext>
              </a:extLst>
            </p:cNvPr>
            <p:cNvSpPr/>
            <p:nvPr/>
          </p:nvSpPr>
          <p:spPr>
            <a:xfrm flipH="1">
              <a:off x="3976472" y="3887824"/>
              <a:ext cx="163447" cy="1821301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DAB0E53-6E73-1A46-89BD-CE5D1718E7C9}"/>
              </a:ext>
            </a:extLst>
          </p:cNvPr>
          <p:cNvGrpSpPr/>
          <p:nvPr/>
        </p:nvGrpSpPr>
        <p:grpSpPr>
          <a:xfrm>
            <a:off x="7240127" y="4150755"/>
            <a:ext cx="1124672" cy="2000553"/>
            <a:chOff x="7124295" y="1512036"/>
            <a:chExt cx="1124672" cy="2000553"/>
          </a:xfrm>
        </p:grpSpPr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ED3D2839-95F7-A049-BA3C-26874D57C5EB}"/>
                </a:ext>
              </a:extLst>
            </p:cNvPr>
            <p:cNvSpPr txBox="1"/>
            <p:nvPr/>
          </p:nvSpPr>
          <p:spPr>
            <a:xfrm>
              <a:off x="7302076" y="1514621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x[0]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085764B5-C3B0-0F4A-8CE3-752B9AE4E381}"/>
                </a:ext>
              </a:extLst>
            </p:cNvPr>
            <p:cNvSpPr txBox="1"/>
            <p:nvPr/>
          </p:nvSpPr>
          <p:spPr>
            <a:xfrm>
              <a:off x="7302076" y="189847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90DD9CF7-88AF-8B45-B88C-6F9D19BA970F}"/>
                </a:ext>
              </a:extLst>
            </p:cNvPr>
            <p:cNvSpPr txBox="1"/>
            <p:nvPr/>
          </p:nvSpPr>
          <p:spPr>
            <a:xfrm>
              <a:off x="7302076" y="2294529"/>
              <a:ext cx="64633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x[2]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05FC82A-C0A4-D446-9612-8B4CC358739E}"/>
                </a:ext>
              </a:extLst>
            </p:cNvPr>
            <p:cNvSpPr txBox="1"/>
            <p:nvPr/>
          </p:nvSpPr>
          <p:spPr>
            <a:xfrm>
              <a:off x="7277692" y="3110783"/>
              <a:ext cx="9220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x[N-1]</a:t>
              </a:r>
              <a:endParaRPr lang="en-US" sz="2800" dirty="0">
                <a:latin typeface="Lucida Bright" panose="02040602050505020304" pitchFamily="18" charset="77"/>
              </a:endParaRP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3E561B2D-1A5D-2C49-8298-FCD46B7D20D4}"/>
                </a:ext>
              </a:extLst>
            </p:cNvPr>
            <p:cNvSpPr txBox="1"/>
            <p:nvPr/>
          </p:nvSpPr>
          <p:spPr>
            <a:xfrm rot="5400000">
              <a:off x="7444066" y="2640548"/>
              <a:ext cx="58563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Lucida Bright" panose="02040602050505020304" pitchFamily="18" charset="77"/>
                </a:rPr>
                <a:t>…</a:t>
              </a:r>
              <a:endParaRPr lang="en-US" sz="32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77" name="Left Bracket 76">
              <a:extLst>
                <a:ext uri="{FF2B5EF4-FFF2-40B4-BE49-F238E27FC236}">
                  <a16:creationId xmlns:a16="http://schemas.microsoft.com/office/drawing/2014/main" id="{7BEEAE8D-9035-B54E-AC7A-13F993CC8045}"/>
                </a:ext>
              </a:extLst>
            </p:cNvPr>
            <p:cNvSpPr/>
            <p:nvPr/>
          </p:nvSpPr>
          <p:spPr>
            <a:xfrm>
              <a:off x="7124295" y="1513732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8" name="Left Bracket 77">
              <a:extLst>
                <a:ext uri="{FF2B5EF4-FFF2-40B4-BE49-F238E27FC236}">
                  <a16:creationId xmlns:a16="http://schemas.microsoft.com/office/drawing/2014/main" id="{CD9398F2-5901-1B45-9B4C-987FA6EEDB28}"/>
                </a:ext>
              </a:extLst>
            </p:cNvPr>
            <p:cNvSpPr/>
            <p:nvPr/>
          </p:nvSpPr>
          <p:spPr>
            <a:xfrm flipH="1">
              <a:off x="8120414" y="1512036"/>
              <a:ext cx="128553" cy="1998857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9" name="TextBox 78">
            <a:extLst>
              <a:ext uri="{FF2B5EF4-FFF2-40B4-BE49-F238E27FC236}">
                <a16:creationId xmlns:a16="http://schemas.microsoft.com/office/drawing/2014/main" id="{DBDAE9A5-567D-9642-A6EC-E5C76E2577EF}"/>
              </a:ext>
            </a:extLst>
          </p:cNvPr>
          <p:cNvSpPr txBox="1"/>
          <p:nvPr/>
        </p:nvSpPr>
        <p:spPr>
          <a:xfrm>
            <a:off x="3761989" y="4779952"/>
            <a:ext cx="50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=</a:t>
            </a:r>
            <a:endParaRPr lang="en-US" sz="28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9BBA9A1F-35FC-874A-AC54-689B0728D555}"/>
              </a:ext>
            </a:extLst>
          </p:cNvPr>
          <p:cNvGrpSpPr/>
          <p:nvPr/>
        </p:nvGrpSpPr>
        <p:grpSpPr>
          <a:xfrm>
            <a:off x="5542176" y="2450004"/>
            <a:ext cx="1959843" cy="623777"/>
            <a:chOff x="3109298" y="5179872"/>
            <a:chExt cx="1959843" cy="623777"/>
          </a:xfrm>
        </p:grpSpPr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FABB5EA5-DD27-CE43-A118-F5726D752BB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7A8C2ECC-92A1-2C4B-82C3-2AB0A9D0F408}"/>
                </a:ext>
              </a:extLst>
            </p:cNvPr>
            <p:cNvSpPr txBox="1"/>
            <p:nvPr/>
          </p:nvSpPr>
          <p:spPr>
            <a:xfrm>
              <a:off x="4403574" y="5341984"/>
              <a:ext cx="66556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DFT</a:t>
              </a:r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255D8E2-E8C5-8E42-97AD-6EEB19286C82}"/>
              </a:ext>
            </a:extLst>
          </p:cNvPr>
          <p:cNvGrpSpPr/>
          <p:nvPr/>
        </p:nvGrpSpPr>
        <p:grpSpPr>
          <a:xfrm>
            <a:off x="5186403" y="1588586"/>
            <a:ext cx="2036787" cy="623777"/>
            <a:chOff x="3109298" y="5179872"/>
            <a:chExt cx="2036787" cy="623777"/>
          </a:xfrm>
        </p:grpSpPr>
        <p:sp>
          <p:nvSpPr>
            <p:cNvPr id="83" name="Freeform 82">
              <a:extLst>
                <a:ext uri="{FF2B5EF4-FFF2-40B4-BE49-F238E27FC236}">
                  <a16:creationId xmlns:a16="http://schemas.microsoft.com/office/drawing/2014/main" id="{F1CE4D0D-C46E-2548-A9FA-D7527D28CECC}"/>
                </a:ext>
              </a:extLst>
            </p:cNvPr>
            <p:cNvSpPr/>
            <p:nvPr/>
          </p:nvSpPr>
          <p:spPr>
            <a:xfrm rot="1528318">
              <a:off x="3109298" y="5179872"/>
              <a:ext cx="1341120" cy="475869"/>
            </a:xfrm>
            <a:custGeom>
              <a:avLst/>
              <a:gdLst>
                <a:gd name="connsiteX0" fmla="*/ 0 w 1341120"/>
                <a:gd name="connsiteY0" fmla="*/ 475869 h 475869"/>
                <a:gd name="connsiteX1" fmla="*/ 804672 w 1341120"/>
                <a:gd name="connsiteY1" fmla="*/ 381 h 475869"/>
                <a:gd name="connsiteX2" fmla="*/ 841248 w 1341120"/>
                <a:gd name="connsiteY2" fmla="*/ 390525 h 475869"/>
                <a:gd name="connsiteX3" fmla="*/ 1341120 w 1341120"/>
                <a:gd name="connsiteY3" fmla="*/ 97917 h 475869"/>
                <a:gd name="connsiteX4" fmla="*/ 1341120 w 1341120"/>
                <a:gd name="connsiteY4" fmla="*/ 97917 h 475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41120" h="475869">
                  <a:moveTo>
                    <a:pt x="0" y="475869"/>
                  </a:moveTo>
                  <a:cubicBezTo>
                    <a:pt x="332232" y="245237"/>
                    <a:pt x="664464" y="14605"/>
                    <a:pt x="804672" y="381"/>
                  </a:cubicBezTo>
                  <a:cubicBezTo>
                    <a:pt x="944880" y="-13843"/>
                    <a:pt x="751840" y="374269"/>
                    <a:pt x="841248" y="390525"/>
                  </a:cubicBezTo>
                  <a:cubicBezTo>
                    <a:pt x="930656" y="406781"/>
                    <a:pt x="1341120" y="97917"/>
                    <a:pt x="1341120" y="97917"/>
                  </a:cubicBezTo>
                  <a:lnTo>
                    <a:pt x="1341120" y="97917"/>
                  </a:ln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C00000"/>
                </a:solidFill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5C7ADF7-B5AD-2240-B163-63BCAF0CB80B}"/>
                </a:ext>
              </a:extLst>
            </p:cNvPr>
            <p:cNvSpPr txBox="1"/>
            <p:nvPr/>
          </p:nvSpPr>
          <p:spPr>
            <a:xfrm>
              <a:off x="4403574" y="5341984"/>
              <a:ext cx="74251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C00000"/>
                  </a:solidFill>
                </a:rPr>
                <a:t>IDFT</a:t>
              </a:r>
            </a:p>
          </p:txBody>
        </p:sp>
      </p:grpSp>
      <p:sp>
        <p:nvSpPr>
          <p:cNvPr id="85" name="TextBox 84">
            <a:extLst>
              <a:ext uri="{FF2B5EF4-FFF2-40B4-BE49-F238E27FC236}">
                <a16:creationId xmlns:a16="http://schemas.microsoft.com/office/drawing/2014/main" id="{4B95CC1A-4483-004C-AD3A-024F14D3C2EB}"/>
              </a:ext>
            </a:extLst>
          </p:cNvPr>
          <p:cNvSpPr txBox="1"/>
          <p:nvPr/>
        </p:nvSpPr>
        <p:spPr>
          <a:xfrm>
            <a:off x="4561711" y="2926118"/>
            <a:ext cx="417754" cy="4206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baseline="-25000" dirty="0">
                <a:latin typeface="Lucida Bright" panose="02040602050505020304" pitchFamily="18" charset="77"/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102746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ADA79-A4A6-254B-849A-C294B6DD9864}"/>
              </a:ext>
            </a:extLst>
          </p:cNvPr>
          <p:cNvSpPr txBox="1"/>
          <p:nvPr/>
        </p:nvSpPr>
        <p:spPr>
          <a:xfrm>
            <a:off x="516336" y="1811472"/>
            <a:ext cx="84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DFT: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21DE-2CEF-E14E-9D1E-B834451015DB}"/>
              </a:ext>
            </a:extLst>
          </p:cNvPr>
          <p:cNvSpPr txBox="1"/>
          <p:nvPr/>
        </p:nvSpPr>
        <p:spPr>
          <a:xfrm>
            <a:off x="1682496" y="1706880"/>
            <a:ext cx="15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z(m)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/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4008" y="1449084"/>
                <a:ext cx="2398413" cy="1038811"/>
              </a:xfrm>
              <a:prstGeom prst="rect">
                <a:avLst/>
              </a:prstGeom>
              <a:blipFill>
                <a:blip r:embed="rId2"/>
                <a:stretch>
                  <a:fillRect l="-45503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2A32FE1-5E6E-264E-ABB0-AA7BBAEAE3C9}"/>
              </a:ext>
            </a:extLst>
          </p:cNvPr>
          <p:cNvGrpSpPr/>
          <p:nvPr/>
        </p:nvGrpSpPr>
        <p:grpSpPr>
          <a:xfrm>
            <a:off x="516336" y="3171204"/>
            <a:ext cx="4921647" cy="1038811"/>
            <a:chOff x="516336" y="3171204"/>
            <a:chExt cx="4921647" cy="1038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A146C-00FE-9E4A-84C4-60E0910E58E3}"/>
                </a:ext>
              </a:extLst>
            </p:cNvPr>
            <p:cNvSpPr txBox="1"/>
            <p:nvPr/>
          </p:nvSpPr>
          <p:spPr>
            <a:xfrm>
              <a:off x="516336" y="3521553"/>
              <a:ext cx="849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IDFT: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AF0E7-3220-F449-A678-9F90E5BA2F57}"/>
                </a:ext>
              </a:extLst>
            </p:cNvPr>
            <p:cNvSpPr txBox="1"/>
            <p:nvPr/>
          </p:nvSpPr>
          <p:spPr>
            <a:xfrm>
              <a:off x="1682496" y="3429000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x(n) 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/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4008" y="3171204"/>
                  <a:ext cx="2343975" cy="1038811"/>
                </a:xfrm>
                <a:prstGeom prst="rect">
                  <a:avLst/>
                </a:prstGeom>
                <a:blipFill>
                  <a:blip r:embed="rId3"/>
                  <a:stretch>
                    <a:fillRect l="-45946" t="-115854" b="-178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5715741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</p:spTree>
    <p:extLst>
      <p:ext uri="{BB962C8B-B14F-4D97-AF65-F5344CB8AC3E}">
        <p14:creationId xmlns:p14="http://schemas.microsoft.com/office/powerpoint/2010/main" val="138809065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1080C-3499-6E43-8F8D-A5830174FDA2}"/>
              </a:ext>
            </a:extLst>
          </p:cNvPr>
          <p:cNvSpPr txBox="1"/>
          <p:nvPr/>
        </p:nvSpPr>
        <p:spPr>
          <a:xfrm>
            <a:off x="-2168" y="1384904"/>
            <a:ext cx="914616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Is    IDFT( DFT(x) ) = x 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5270325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EF8A367-F4C9-6645-8C82-D4ADA422E5E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Preserving energy in time and frequency domain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D1080C-3499-6E43-8F8D-A5830174FDA2}"/>
              </a:ext>
            </a:extLst>
          </p:cNvPr>
          <p:cNvSpPr txBox="1"/>
          <p:nvPr/>
        </p:nvSpPr>
        <p:spPr>
          <a:xfrm>
            <a:off x="-2168" y="1384904"/>
            <a:ext cx="9146167" cy="46166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Is    IDFT( DFT(x) ) = x 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88A6A52-6CB1-B647-9D8A-4FF92DDBD7E1}"/>
              </a:ext>
            </a:extLst>
          </p:cNvPr>
          <p:cNvGrpSpPr/>
          <p:nvPr/>
        </p:nvGrpSpPr>
        <p:grpSpPr>
          <a:xfrm>
            <a:off x="3460769" y="2086307"/>
            <a:ext cx="2744959" cy="680058"/>
            <a:chOff x="4266600" y="3061667"/>
            <a:chExt cx="2744959" cy="680058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D9F90D9-B88C-8143-B924-9D849D131355}"/>
                </a:ext>
              </a:extLst>
            </p:cNvPr>
            <p:cNvSpPr txBox="1"/>
            <p:nvPr/>
          </p:nvSpPr>
          <p:spPr>
            <a:xfrm>
              <a:off x="5485946" y="3218505"/>
              <a:ext cx="5099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=</a:t>
              </a:r>
              <a:endParaRPr lang="en-US" sz="28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7DEB132-7799-0A4B-9C0C-CB88229BCDA7}"/>
                </a:ext>
              </a:extLst>
            </p:cNvPr>
            <p:cNvSpPr txBox="1"/>
            <p:nvPr/>
          </p:nvSpPr>
          <p:spPr>
            <a:xfrm>
              <a:off x="4266600" y="3066555"/>
              <a:ext cx="109634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F F</a:t>
              </a:r>
              <a:endParaRPr lang="en-US" sz="3600" baseline="30000" dirty="0">
                <a:latin typeface="Lucida Bright" panose="02040602050505020304" pitchFamily="18" charset="77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BA3C8D9-3F87-CD47-B4A1-297A645DC783}"/>
                </a:ext>
              </a:extLst>
            </p:cNvPr>
            <p:cNvSpPr txBox="1"/>
            <p:nvPr/>
          </p:nvSpPr>
          <p:spPr>
            <a:xfrm>
              <a:off x="4891440" y="3066554"/>
              <a:ext cx="7124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 X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F509A1-0480-9F4D-8EBB-EDE1E41D0855}"/>
                </a:ext>
              </a:extLst>
            </p:cNvPr>
            <p:cNvSpPr txBox="1"/>
            <p:nvPr/>
          </p:nvSpPr>
          <p:spPr>
            <a:xfrm>
              <a:off x="5774437" y="3061667"/>
              <a:ext cx="123712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latin typeface="Lucida Bright" panose="02040602050505020304" pitchFamily="18" charset="77"/>
                </a:rPr>
                <a:t> X   ?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167B6A4-8AD3-9043-AB1F-B19FEC161914}"/>
              </a:ext>
            </a:extLst>
          </p:cNvPr>
          <p:cNvSpPr txBox="1"/>
          <p:nvPr/>
        </p:nvSpPr>
        <p:spPr>
          <a:xfrm>
            <a:off x="4019868" y="1950758"/>
            <a:ext cx="3797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baseline="-25000" dirty="0">
                <a:latin typeface="Lucida Bright" panose="02040602050505020304" pitchFamily="18" charset="77"/>
              </a:rPr>
              <a:t>*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A637050-FFB8-1A4B-9D41-8074C2FE28FC}"/>
              </a:ext>
            </a:extLst>
          </p:cNvPr>
          <p:cNvGrpSpPr/>
          <p:nvPr/>
        </p:nvGrpSpPr>
        <p:grpSpPr>
          <a:xfrm>
            <a:off x="3460769" y="2832807"/>
            <a:ext cx="2744959" cy="815607"/>
            <a:chOff x="3460769" y="2832807"/>
            <a:chExt cx="2744959" cy="815607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2699E9F-29B5-834A-A6B3-5A658FA61F44}"/>
                </a:ext>
              </a:extLst>
            </p:cNvPr>
            <p:cNvGrpSpPr/>
            <p:nvPr/>
          </p:nvGrpSpPr>
          <p:grpSpPr>
            <a:xfrm>
              <a:off x="3460769" y="2968356"/>
              <a:ext cx="2744959" cy="680058"/>
              <a:chOff x="4266600" y="3061667"/>
              <a:chExt cx="2744959" cy="680058"/>
            </a:xfrm>
          </p:grpSpPr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DF4946D1-CD22-1E4C-9DE9-96249D192C2D}"/>
                  </a:ext>
                </a:extLst>
              </p:cNvPr>
              <p:cNvSpPr txBox="1"/>
              <p:nvPr/>
            </p:nvSpPr>
            <p:spPr>
              <a:xfrm>
                <a:off x="5485946" y="3218505"/>
                <a:ext cx="50992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=</a:t>
                </a:r>
                <a:endParaRPr lang="en-US" sz="2800" baseline="-25000" dirty="0">
                  <a:latin typeface="Lucida Bright" panose="02040602050505020304" pitchFamily="18" charset="77"/>
                </a:endParaRP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E95027-4892-6341-9758-3F8057650AE1}"/>
                  </a:ext>
                </a:extLst>
              </p:cNvPr>
              <p:cNvSpPr txBox="1"/>
              <p:nvPr/>
            </p:nvSpPr>
            <p:spPr>
              <a:xfrm>
                <a:off x="4266600" y="3066555"/>
                <a:ext cx="109634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F F</a:t>
                </a:r>
                <a:endParaRPr lang="en-US" sz="3600" baseline="30000" dirty="0">
                  <a:latin typeface="Lucida Bright" panose="02040602050505020304" pitchFamily="18" charset="77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59612270-CC77-9549-99E8-2B390E4AB700}"/>
                  </a:ext>
                </a:extLst>
              </p:cNvPr>
              <p:cNvSpPr txBox="1"/>
              <p:nvPr/>
            </p:nvSpPr>
            <p:spPr>
              <a:xfrm>
                <a:off x="4891440" y="3066554"/>
                <a:ext cx="71245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 X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64A7FE78-626A-D048-9B15-995A416161D9}"/>
                  </a:ext>
                </a:extLst>
              </p:cNvPr>
              <p:cNvSpPr txBox="1"/>
              <p:nvPr/>
            </p:nvSpPr>
            <p:spPr>
              <a:xfrm>
                <a:off x="5774437" y="3061667"/>
                <a:ext cx="123712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>
                    <a:latin typeface="Lucida Bright" panose="02040602050505020304" pitchFamily="18" charset="77"/>
                  </a:rPr>
                  <a:t> </a:t>
                </a:r>
                <a:r>
                  <a:rPr lang="en-US" sz="3600" baseline="-25000" dirty="0">
                    <a:latin typeface="Lucida Bright" panose="02040602050505020304" pitchFamily="18" charset="77"/>
                  </a:rPr>
                  <a:t>N.</a:t>
                </a:r>
                <a:r>
                  <a:rPr lang="en-US" sz="4800" baseline="-25000" dirty="0">
                    <a:latin typeface="Lucida Bright" panose="02040602050505020304" pitchFamily="18" charset="77"/>
                  </a:rPr>
                  <a:t>X</a:t>
                </a:r>
              </a:p>
            </p:txBody>
          </p:sp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249C295-CFD2-C444-B96D-ADD96425C561}"/>
                </a:ext>
              </a:extLst>
            </p:cNvPr>
            <p:cNvSpPr txBox="1"/>
            <p:nvPr/>
          </p:nvSpPr>
          <p:spPr>
            <a:xfrm>
              <a:off x="4019868" y="2832807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baseline="-25000" dirty="0">
                  <a:latin typeface="Lucida Bright" panose="02040602050505020304" pitchFamily="18" charset="77"/>
                </a:rPr>
                <a:t>*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AA9707FC-34EF-1842-9F26-17A5B6A3842B}"/>
              </a:ext>
            </a:extLst>
          </p:cNvPr>
          <p:cNvGrpSpPr/>
          <p:nvPr/>
        </p:nvGrpSpPr>
        <p:grpSpPr>
          <a:xfrm>
            <a:off x="1052784" y="4007243"/>
            <a:ext cx="6083970" cy="2203774"/>
            <a:chOff x="1052784" y="4007243"/>
            <a:chExt cx="6083970" cy="220377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EF67079-FBB7-B94A-8464-0A5377AEC59E}"/>
                </a:ext>
              </a:extLst>
            </p:cNvPr>
            <p:cNvSpPr txBox="1"/>
            <p:nvPr/>
          </p:nvSpPr>
          <p:spPr>
            <a:xfrm>
              <a:off x="1052784" y="4901337"/>
              <a:ext cx="177576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DFT matrix, 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4747BDB-8DA6-9E44-A708-BFC1070EBDE1}"/>
                </a:ext>
              </a:extLst>
            </p:cNvPr>
            <p:cNvSpPr txBox="1"/>
            <p:nvPr/>
          </p:nvSpPr>
          <p:spPr>
            <a:xfrm>
              <a:off x="2724000" y="4633333"/>
              <a:ext cx="3797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25D0F6D8-C463-2A48-B7EE-873CE51B0249}"/>
                </a:ext>
              </a:extLst>
            </p:cNvPr>
            <p:cNvSpPr txBox="1"/>
            <p:nvPr/>
          </p:nvSpPr>
          <p:spPr>
            <a:xfrm>
              <a:off x="3050136" y="4890411"/>
              <a:ext cx="5099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=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38" name="Left Bracket 37">
              <a:extLst>
                <a:ext uri="{FF2B5EF4-FFF2-40B4-BE49-F238E27FC236}">
                  <a16:creationId xmlns:a16="http://schemas.microsoft.com/office/drawing/2014/main" id="{2B2F2B20-ECCC-4D48-989C-55962000B01A}"/>
                </a:ext>
              </a:extLst>
            </p:cNvPr>
            <p:cNvSpPr/>
            <p:nvPr/>
          </p:nvSpPr>
          <p:spPr>
            <a:xfrm>
              <a:off x="4030593" y="4007243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3C7DEDC-894F-074B-853B-FC6DBDA686F4}"/>
                </a:ext>
              </a:extLst>
            </p:cNvPr>
            <p:cNvSpPr txBox="1"/>
            <p:nvPr/>
          </p:nvSpPr>
          <p:spPr>
            <a:xfrm>
              <a:off x="4305825" y="485963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6">
                      <a:lumMod val="75000"/>
                    </a:schemeClr>
                  </a:solidFill>
                  <a:latin typeface="Lucida Bright" panose="02040602050505020304" pitchFamily="18" charset="77"/>
                </a:rPr>
                <a:t>0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B136C8B-68F4-6847-96A4-7745CCC1DF53}"/>
                </a:ext>
              </a:extLst>
            </p:cNvPr>
            <p:cNvSpPr txBox="1"/>
            <p:nvPr/>
          </p:nvSpPr>
          <p:spPr>
            <a:xfrm>
              <a:off x="4790335" y="4858367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2">
                      <a:lumMod val="75000"/>
                    </a:schemeClr>
                  </a:solidFill>
                  <a:latin typeface="Lucida Bright" panose="02040602050505020304" pitchFamily="18" charset="77"/>
                </a:rPr>
                <a:t>1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CF0FAEB-3FE3-A949-9138-BCD4952802D4}"/>
                </a:ext>
              </a:extLst>
            </p:cNvPr>
            <p:cNvSpPr txBox="1"/>
            <p:nvPr/>
          </p:nvSpPr>
          <p:spPr>
            <a:xfrm>
              <a:off x="5640605" y="4857101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 err="1">
                  <a:solidFill>
                    <a:srgbClr val="C00000"/>
                  </a:solidFill>
                  <a:latin typeface="Lucida Bright" panose="02040602050505020304" pitchFamily="18" charset="77"/>
                </a:rPr>
                <a:t>m</a:t>
              </a:r>
              <a:endParaRPr lang="en-US" sz="2400" baseline="-25000" dirty="0">
                <a:solidFill>
                  <a:srgbClr val="C00000"/>
                </a:solidFill>
                <a:latin typeface="Lucida Bright" panose="02040602050505020304" pitchFamily="18" charset="77"/>
              </a:endParaRP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D4444B7C-3B8A-E944-B22C-F1702882BF90}"/>
                </a:ext>
              </a:extLst>
            </p:cNvPr>
            <p:cNvSpPr txBox="1"/>
            <p:nvPr/>
          </p:nvSpPr>
          <p:spPr>
            <a:xfrm>
              <a:off x="6405531" y="4855835"/>
              <a:ext cx="731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f</a:t>
              </a:r>
              <a:r>
                <a:rPr lang="en-US" sz="2400" baseline="-25000" dirty="0">
                  <a:solidFill>
                    <a:schemeClr val="accent5">
                      <a:lumMod val="75000"/>
                    </a:schemeClr>
                  </a:solidFill>
                  <a:latin typeface="Lucida Bright" panose="02040602050505020304" pitchFamily="18" charset="77"/>
                </a:rPr>
                <a:t>N-1</a:t>
              </a: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616134A-9F74-A14F-9D62-5173BD0A68C7}"/>
                </a:ext>
              </a:extLst>
            </p:cNvPr>
            <p:cNvSpPr txBox="1"/>
            <p:nvPr/>
          </p:nvSpPr>
          <p:spPr>
            <a:xfrm>
              <a:off x="5181399" y="4789738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0DEF010A-0F36-904B-8799-4E151BF07124}"/>
                </a:ext>
              </a:extLst>
            </p:cNvPr>
            <p:cNvSpPr txBox="1"/>
            <p:nvPr/>
          </p:nvSpPr>
          <p:spPr>
            <a:xfrm>
              <a:off x="5953860" y="4756443"/>
              <a:ext cx="53783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Lucida Bright" panose="02040602050505020304" pitchFamily="18" charset="77"/>
                </a:rPr>
                <a:t>…</a:t>
              </a:r>
              <a:endParaRPr lang="en-US" sz="2400" baseline="-25000" dirty="0">
                <a:latin typeface="Lucida Bright" panose="02040602050505020304" pitchFamily="18" charset="77"/>
              </a:endParaRPr>
            </a:p>
          </p:txBody>
        </p: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E893FAE8-52CD-D742-9252-DFA7A23924FB}"/>
                </a:ext>
              </a:extLst>
            </p:cNvPr>
            <p:cNvCxnSpPr/>
            <p:nvPr/>
          </p:nvCxnSpPr>
          <p:spPr>
            <a:xfrm>
              <a:off x="4474464" y="4107998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BE6A37DF-75AB-1B41-9436-9ABB66DB541E}"/>
                </a:ext>
              </a:extLst>
            </p:cNvPr>
            <p:cNvCxnSpPr/>
            <p:nvPr/>
          </p:nvCxnSpPr>
          <p:spPr>
            <a:xfrm>
              <a:off x="4943856" y="4107998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1921609B-4586-C149-937E-CC64DFF18A99}"/>
                </a:ext>
              </a:extLst>
            </p:cNvPr>
            <p:cNvCxnSpPr/>
            <p:nvPr/>
          </p:nvCxnSpPr>
          <p:spPr>
            <a:xfrm>
              <a:off x="5803392" y="4107998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B42C889D-3EA9-1A48-B94E-15FA70AB3634}"/>
                </a:ext>
              </a:extLst>
            </p:cNvPr>
            <p:cNvCxnSpPr/>
            <p:nvPr/>
          </p:nvCxnSpPr>
          <p:spPr>
            <a:xfrm>
              <a:off x="6553200" y="4107998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00103EA9-6631-8041-B570-7B96BC0066B1}"/>
                </a:ext>
              </a:extLst>
            </p:cNvPr>
            <p:cNvCxnSpPr/>
            <p:nvPr/>
          </p:nvCxnSpPr>
          <p:spPr>
            <a:xfrm>
              <a:off x="4459224" y="5285471"/>
              <a:ext cx="0" cy="782495"/>
            </a:xfrm>
            <a:prstGeom prst="line">
              <a:avLst/>
            </a:prstGeom>
            <a:ln w="25400">
              <a:solidFill>
                <a:schemeClr val="accent6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93BB238C-3416-474E-A10C-EDD6917A5CE7}"/>
                </a:ext>
              </a:extLst>
            </p:cNvPr>
            <p:cNvCxnSpPr/>
            <p:nvPr/>
          </p:nvCxnSpPr>
          <p:spPr>
            <a:xfrm>
              <a:off x="4928616" y="5285471"/>
              <a:ext cx="0" cy="782495"/>
            </a:xfrm>
            <a:prstGeom prst="line">
              <a:avLst/>
            </a:prstGeom>
            <a:ln w="254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32741E7-ACF9-CE4E-97EF-C23E8B035647}"/>
                </a:ext>
              </a:extLst>
            </p:cNvPr>
            <p:cNvCxnSpPr/>
            <p:nvPr/>
          </p:nvCxnSpPr>
          <p:spPr>
            <a:xfrm>
              <a:off x="5788152" y="5285471"/>
              <a:ext cx="0" cy="782495"/>
            </a:xfrm>
            <a:prstGeom prst="line">
              <a:avLst/>
            </a:prstGeom>
            <a:ln w="254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FEE1D3B7-DC43-4542-AA95-5EFC9B2F4710}"/>
                </a:ext>
              </a:extLst>
            </p:cNvPr>
            <p:cNvCxnSpPr/>
            <p:nvPr/>
          </p:nvCxnSpPr>
          <p:spPr>
            <a:xfrm>
              <a:off x="6537960" y="5285471"/>
              <a:ext cx="0" cy="782495"/>
            </a:xfrm>
            <a:prstGeom prst="line">
              <a:avLst/>
            </a:prstGeom>
            <a:ln w="25400">
              <a:solidFill>
                <a:schemeClr val="accent5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Left Bracket 52">
              <a:extLst>
                <a:ext uri="{FF2B5EF4-FFF2-40B4-BE49-F238E27FC236}">
                  <a16:creationId xmlns:a16="http://schemas.microsoft.com/office/drawing/2014/main" id="{B9834FF2-CD93-AE41-BD9D-0740ED888C1C}"/>
                </a:ext>
              </a:extLst>
            </p:cNvPr>
            <p:cNvSpPr/>
            <p:nvPr/>
          </p:nvSpPr>
          <p:spPr>
            <a:xfrm flipH="1">
              <a:off x="6973307" y="4007243"/>
              <a:ext cx="163447" cy="2203774"/>
            </a:xfrm>
            <a:prstGeom prst="leftBracket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D13986-8D2E-0348-B4B8-A15B835E7737}"/>
                    </a:ext>
                  </a:extLst>
                </p:cNvPr>
                <p:cNvSpPr txBox="1"/>
                <p:nvPr/>
              </p:nvSpPr>
              <p:spPr>
                <a:xfrm>
                  <a:off x="3435798" y="4719909"/>
                  <a:ext cx="504561" cy="76296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24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4" name="TextBox 53">
                  <a:extLst>
                    <a:ext uri="{FF2B5EF4-FFF2-40B4-BE49-F238E27FC236}">
                      <a16:creationId xmlns:a16="http://schemas.microsoft.com/office/drawing/2014/main" id="{83D13986-8D2E-0348-B4B8-A15B835E773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35798" y="4719909"/>
                  <a:ext cx="504561" cy="762966"/>
                </a:xfrm>
                <a:prstGeom prst="rect">
                  <a:avLst/>
                </a:prstGeom>
                <a:blipFill>
                  <a:blip r:embed="rId2"/>
                  <a:stretch>
                    <a:fillRect t="-1667" r="-10000" b="-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679095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5A88833-0E30-604E-B8B2-E5E44945320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 few examples of Mathematical abstraction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152384-A829-DB44-8DA9-DABEAC486046}"/>
              </a:ext>
            </a:extLst>
          </p:cNvPr>
          <p:cNvSpPr txBox="1"/>
          <p:nvPr/>
        </p:nvSpPr>
        <p:spPr>
          <a:xfrm>
            <a:off x="335643" y="1431145"/>
            <a:ext cx="39097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is a number?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6A876D-4C03-6041-96A7-F48973E4E9DC}"/>
              </a:ext>
            </a:extLst>
          </p:cNvPr>
          <p:cNvSpPr txBox="1"/>
          <p:nvPr/>
        </p:nvSpPr>
        <p:spPr>
          <a:xfrm>
            <a:off x="335643" y="2416302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is a negative number?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27013-F778-CB41-9AF1-957AC176397E}"/>
              </a:ext>
            </a:extLst>
          </p:cNvPr>
          <p:cNvSpPr txBox="1"/>
          <p:nvPr/>
        </p:nvSpPr>
        <p:spPr>
          <a:xfrm>
            <a:off x="335643" y="3401459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What do they model?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73846BB-E5CA-4E44-A245-CAD14D46BC2F}"/>
              </a:ext>
            </a:extLst>
          </p:cNvPr>
          <p:cNvSpPr txBox="1"/>
          <p:nvPr/>
        </p:nvSpPr>
        <p:spPr>
          <a:xfrm>
            <a:off x="335643" y="4386616"/>
            <a:ext cx="53630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Any other example?</a:t>
            </a:r>
          </a:p>
        </p:txBody>
      </p:sp>
    </p:spTree>
    <p:extLst>
      <p:ext uri="{BB962C8B-B14F-4D97-AF65-F5344CB8AC3E}">
        <p14:creationId xmlns:p14="http://schemas.microsoft.com/office/powerpoint/2010/main" val="154123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Discrete Fourier Transform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DADA79-A4A6-254B-849A-C294B6DD9864}"/>
              </a:ext>
            </a:extLst>
          </p:cNvPr>
          <p:cNvSpPr txBox="1"/>
          <p:nvPr/>
        </p:nvSpPr>
        <p:spPr>
          <a:xfrm>
            <a:off x="516336" y="1811472"/>
            <a:ext cx="849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DFT: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1D21DE-2CEF-E14E-9D1E-B834451015DB}"/>
              </a:ext>
            </a:extLst>
          </p:cNvPr>
          <p:cNvSpPr txBox="1"/>
          <p:nvPr/>
        </p:nvSpPr>
        <p:spPr>
          <a:xfrm>
            <a:off x="1682496" y="1706880"/>
            <a:ext cx="15483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Lucida Bright" panose="02040602050505020304" pitchFamily="18" charset="77"/>
              </a:rPr>
              <a:t>z(m)  =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/>
              <p:nvPr/>
            </p:nvSpPr>
            <p:spPr>
              <a:xfrm>
                <a:off x="3630456" y="1449084"/>
                <a:ext cx="2398413" cy="1038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chr m:val="∑"/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𝑁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−1</m:t>
                          </m:r>
                        </m:sup>
                        <m:e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𝑗</m:t>
                              </m:r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𝑁</m:t>
                                  </m:r>
                                </m:den>
                              </m:f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FDD73C1-8774-FA41-B83B-58D50CA57A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30456" y="1449084"/>
                <a:ext cx="2398413" cy="1038811"/>
              </a:xfrm>
              <a:prstGeom prst="rect">
                <a:avLst/>
              </a:prstGeom>
              <a:blipFill>
                <a:blip r:embed="rId2"/>
                <a:stretch>
                  <a:fillRect l="-45263" t="-114458" b="-174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Group 9">
            <a:extLst>
              <a:ext uri="{FF2B5EF4-FFF2-40B4-BE49-F238E27FC236}">
                <a16:creationId xmlns:a16="http://schemas.microsoft.com/office/drawing/2014/main" id="{32A32FE1-5E6E-264E-ABB0-AA7BBAEAE3C9}"/>
              </a:ext>
            </a:extLst>
          </p:cNvPr>
          <p:cNvGrpSpPr/>
          <p:nvPr/>
        </p:nvGrpSpPr>
        <p:grpSpPr>
          <a:xfrm>
            <a:off x="516336" y="3171204"/>
            <a:ext cx="5445903" cy="1038811"/>
            <a:chOff x="516336" y="3171204"/>
            <a:chExt cx="5445903" cy="1038811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76A146C-00FE-9E4A-84C4-60E0910E58E3}"/>
                </a:ext>
              </a:extLst>
            </p:cNvPr>
            <p:cNvSpPr txBox="1"/>
            <p:nvPr/>
          </p:nvSpPr>
          <p:spPr>
            <a:xfrm>
              <a:off x="516336" y="3521553"/>
              <a:ext cx="8491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IDFT: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17AF0E7-3220-F449-A678-9F90E5BA2F57}"/>
                </a:ext>
              </a:extLst>
            </p:cNvPr>
            <p:cNvSpPr txBox="1"/>
            <p:nvPr/>
          </p:nvSpPr>
          <p:spPr>
            <a:xfrm>
              <a:off x="1682496" y="3429000"/>
              <a:ext cx="15483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Lucida Bright" panose="02040602050505020304" pitchFamily="18" charset="77"/>
                </a:rPr>
                <a:t>x(n)  =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/>
                <p:nvPr/>
              </p:nvSpPr>
              <p:spPr>
                <a:xfrm>
                  <a:off x="3618264" y="3171204"/>
                  <a:ext cx="2343975" cy="1038811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nary>
                          <m:naryPr>
                            <m:chr m:val="∑"/>
                            <m:ctrl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=0</m:t>
                            </m:r>
                          </m:sub>
                          <m:sup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𝑁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</m:t>
                            </m:r>
                          </m:sup>
                          <m:e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𝑧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  <m:r>
                              <a:rPr lang="en-US" sz="24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)</m:t>
                            </m:r>
                            <m:sSup>
                              <m:sSup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𝑒</m:t>
                                </m:r>
                              </m:e>
                              <m:sup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𝑗</m:t>
                                </m:r>
                                <m:f>
                                  <m:f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2</m:t>
                                    </m:r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𝑁</m:t>
                                    </m:r>
                                  </m:den>
                                </m:f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p>
                          </m:e>
                        </m:nary>
                      </m:oMath>
                    </m:oMathPara>
                  </a14:m>
                  <a:endParaRPr lang="en-US" sz="24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7853E8CD-212B-2941-87D9-C583C31786B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18264" y="3171204"/>
                  <a:ext cx="2343975" cy="1038811"/>
                </a:xfrm>
                <a:prstGeom prst="rect">
                  <a:avLst/>
                </a:prstGeom>
                <a:blipFill>
                  <a:blip r:embed="rId3"/>
                  <a:stretch>
                    <a:fillRect l="-45405" t="-115854" b="-17804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B055BD-ABC8-7D46-9D21-AD55CBF99C5B}"/>
                  </a:ext>
                </a:extLst>
              </p:cNvPr>
              <p:cNvSpPr txBox="1"/>
              <p:nvPr/>
            </p:nvSpPr>
            <p:spPr>
              <a:xfrm>
                <a:off x="3043311" y="1625404"/>
                <a:ext cx="504561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3EB055BD-ABC8-7D46-9D21-AD55CBF99C5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311" y="1625404"/>
                <a:ext cx="504561" cy="762966"/>
              </a:xfrm>
              <a:prstGeom prst="rect">
                <a:avLst/>
              </a:prstGeom>
              <a:blipFill>
                <a:blip r:embed="rId4"/>
                <a:stretch>
                  <a:fillRect r="-1282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CD496D-832C-FE47-B68C-DEA841DC66C5}"/>
                  </a:ext>
                </a:extLst>
              </p:cNvPr>
              <p:cNvSpPr txBox="1"/>
              <p:nvPr/>
            </p:nvSpPr>
            <p:spPr>
              <a:xfrm>
                <a:off x="3043311" y="3340125"/>
                <a:ext cx="504561" cy="76296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4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𝑁</m:t>
                              </m:r>
                            </m:e>
                          </m:rad>
                        </m:den>
                      </m:f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8CD496D-832C-FE47-B68C-DEA841DC66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43311" y="3340125"/>
                <a:ext cx="504561" cy="762966"/>
              </a:xfrm>
              <a:prstGeom prst="rect">
                <a:avLst/>
              </a:prstGeom>
              <a:blipFill>
                <a:blip r:embed="rId5"/>
                <a:stretch>
                  <a:fillRect r="-12821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16319027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881500B-587D-4647-9636-4F1FE2C376FB}"/>
              </a:ext>
            </a:extLst>
          </p:cNvPr>
          <p:cNvSpPr txBox="1"/>
          <p:nvPr/>
        </p:nvSpPr>
        <p:spPr>
          <a:xfrm>
            <a:off x="0" y="2890391"/>
            <a:ext cx="9144000" cy="1077218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Plotting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DFT spectrum</a:t>
            </a:r>
          </a:p>
        </p:txBody>
      </p:sp>
    </p:spTree>
    <p:extLst>
      <p:ext uri="{BB962C8B-B14F-4D97-AF65-F5344CB8AC3E}">
        <p14:creationId xmlns:p14="http://schemas.microsoft.com/office/powerpoint/2010/main" val="272653806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FC66B372-0A3C-EE4F-AD36-E3549C4B232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259697878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BDBDDD6-95DE-DE48-BC97-8143B581B48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Plotting the DFT spectrum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3D324B5-4029-9147-B79D-DA3EE8891A94}"/>
              </a:ext>
            </a:extLst>
          </p:cNvPr>
          <p:cNvSpPr txBox="1"/>
          <p:nvPr/>
        </p:nvSpPr>
        <p:spPr>
          <a:xfrm>
            <a:off x="366868" y="1714470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9C2FA572-0CFF-3A4D-9BDC-C74BE4CE6189}"/>
              </a:ext>
            </a:extLst>
          </p:cNvPr>
          <p:cNvCxnSpPr>
            <a:cxnSpLocks/>
          </p:cNvCxnSpPr>
          <p:nvPr/>
        </p:nvCxnSpPr>
        <p:spPr>
          <a:xfrm flipV="1">
            <a:off x="2397615" y="1818848"/>
            <a:ext cx="4923" cy="117252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464687B-9E30-B145-B652-4CAF9AB4EB41}"/>
              </a:ext>
            </a:extLst>
          </p:cNvPr>
          <p:cNvCxnSpPr>
            <a:cxnSpLocks/>
          </p:cNvCxnSpPr>
          <p:nvPr/>
        </p:nvCxnSpPr>
        <p:spPr>
          <a:xfrm flipV="1">
            <a:off x="1729015" y="2360373"/>
            <a:ext cx="4923" cy="66186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BBDE736A-CBFF-D54C-889B-DD1392F28E57}"/>
              </a:ext>
            </a:extLst>
          </p:cNvPr>
          <p:cNvCxnSpPr>
            <a:cxnSpLocks/>
          </p:cNvCxnSpPr>
          <p:nvPr/>
        </p:nvCxnSpPr>
        <p:spPr>
          <a:xfrm flipV="1">
            <a:off x="3066748" y="2495363"/>
            <a:ext cx="0" cy="462547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627DD6E6-9D7C-A14D-A162-3472367BF7D7}"/>
              </a:ext>
            </a:extLst>
          </p:cNvPr>
          <p:cNvCxnSpPr>
            <a:cxnSpLocks/>
          </p:cNvCxnSpPr>
          <p:nvPr/>
        </p:nvCxnSpPr>
        <p:spPr>
          <a:xfrm flipV="1">
            <a:off x="5052907" y="1714470"/>
            <a:ext cx="0" cy="1329559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48F4953-48E7-3C47-A3E0-D9351C34A95F}"/>
              </a:ext>
            </a:extLst>
          </p:cNvPr>
          <p:cNvCxnSpPr>
            <a:cxnSpLocks/>
          </p:cNvCxnSpPr>
          <p:nvPr/>
        </p:nvCxnSpPr>
        <p:spPr>
          <a:xfrm>
            <a:off x="1729015" y="5930253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18EEDFFC-21DA-924F-82CF-FBBEC00B4103}"/>
              </a:ext>
            </a:extLst>
          </p:cNvPr>
          <p:cNvCxnSpPr/>
          <p:nvPr/>
        </p:nvCxnSpPr>
        <p:spPr>
          <a:xfrm flipV="1">
            <a:off x="1731711" y="3686213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5054AA3C-9B11-AA4F-956A-419E98227B43}"/>
              </a:ext>
            </a:extLst>
          </p:cNvPr>
          <p:cNvSpPr txBox="1"/>
          <p:nvPr/>
        </p:nvSpPr>
        <p:spPr>
          <a:xfrm>
            <a:off x="375952" y="4629307"/>
            <a:ext cx="132773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Phase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⦨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E426066B-8D96-674C-85B7-8B42BE2303D6}"/>
              </a:ext>
            </a:extLst>
          </p:cNvPr>
          <p:cNvGrpSpPr/>
          <p:nvPr/>
        </p:nvGrpSpPr>
        <p:grpSpPr>
          <a:xfrm>
            <a:off x="2919639" y="5803644"/>
            <a:ext cx="315804" cy="573687"/>
            <a:chOff x="7225127" y="3524912"/>
            <a:chExt cx="315804" cy="573687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C1B90AA-6D19-3140-87A9-0AD093429A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C83B1FB2-D79E-C94F-8D9B-24C129A4C54F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48" name="TextBox 47">
            <a:extLst>
              <a:ext uri="{FF2B5EF4-FFF2-40B4-BE49-F238E27FC236}">
                <a16:creationId xmlns:a16="http://schemas.microsoft.com/office/drawing/2014/main" id="{0C19222A-2ADE-174D-BE5E-25B515739D43}"/>
              </a:ext>
            </a:extLst>
          </p:cNvPr>
          <p:cNvSpPr txBox="1"/>
          <p:nvPr/>
        </p:nvSpPr>
        <p:spPr>
          <a:xfrm>
            <a:off x="1207915" y="6000865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A8A511F-F7C8-A441-956A-A814D4610CE9}"/>
              </a:ext>
            </a:extLst>
          </p:cNvPr>
          <p:cNvGrpSpPr/>
          <p:nvPr/>
        </p:nvGrpSpPr>
        <p:grpSpPr>
          <a:xfrm>
            <a:off x="3613508" y="5796510"/>
            <a:ext cx="315804" cy="573687"/>
            <a:chOff x="7225127" y="3524912"/>
            <a:chExt cx="315804" cy="573687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D1C5A82F-C53B-9347-AFB0-F1826025EAE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F4F80E13-E092-124D-B06E-0E64A9E06FB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9E68AE1-9F2C-9840-BA30-76B489461A67}"/>
              </a:ext>
            </a:extLst>
          </p:cNvPr>
          <p:cNvGrpSpPr/>
          <p:nvPr/>
        </p:nvGrpSpPr>
        <p:grpSpPr>
          <a:xfrm>
            <a:off x="4265280" y="5803644"/>
            <a:ext cx="315804" cy="573687"/>
            <a:chOff x="7225127" y="3524912"/>
            <a:chExt cx="315804" cy="573687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BADDC41B-7AB0-A148-B364-F23515D33A4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94E5576-45E5-9049-BA56-4EC73899A197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D7B5D8CC-D630-764C-8F7B-F484376F23A8}"/>
              </a:ext>
            </a:extLst>
          </p:cNvPr>
          <p:cNvGrpSpPr/>
          <p:nvPr/>
        </p:nvGrpSpPr>
        <p:grpSpPr>
          <a:xfrm>
            <a:off x="2257268" y="5796510"/>
            <a:ext cx="315804" cy="573687"/>
            <a:chOff x="7225127" y="3524912"/>
            <a:chExt cx="315804" cy="573687"/>
          </a:xfrm>
        </p:grpSpPr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B3E34B00-B658-B042-BA75-2A5B654DB84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1F516AC-7E4F-FD43-B52B-28FE7833D22C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BE8B9EB-4FA5-924A-AA26-841D138750BE}"/>
              </a:ext>
            </a:extLst>
          </p:cNvPr>
          <p:cNvCxnSpPr/>
          <p:nvPr/>
        </p:nvCxnSpPr>
        <p:spPr>
          <a:xfrm>
            <a:off x="5725594" y="5822374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97E0B449-9786-6E4C-A950-2AB59039EADF}"/>
              </a:ext>
            </a:extLst>
          </p:cNvPr>
          <p:cNvCxnSpPr/>
          <p:nvPr/>
        </p:nvCxnSpPr>
        <p:spPr>
          <a:xfrm>
            <a:off x="641946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EEEE44B7-BAB7-6B41-84FB-5C1DA9A95E73}"/>
              </a:ext>
            </a:extLst>
          </p:cNvPr>
          <p:cNvGrpSpPr/>
          <p:nvPr/>
        </p:nvGrpSpPr>
        <p:grpSpPr>
          <a:xfrm>
            <a:off x="6812135" y="5822374"/>
            <a:ext cx="578409" cy="573687"/>
            <a:chOff x="7132362" y="3524912"/>
            <a:chExt cx="578409" cy="573687"/>
          </a:xfrm>
        </p:grpSpPr>
        <p:cxnSp>
          <p:nvCxnSpPr>
            <p:cNvPr id="62" name="Straight Connector 61">
              <a:extLst>
                <a:ext uri="{FF2B5EF4-FFF2-40B4-BE49-F238E27FC236}">
                  <a16:creationId xmlns:a16="http://schemas.microsoft.com/office/drawing/2014/main" id="{CED74CAC-8D0A-174C-B3BA-96D2E510AD2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7A0CA73-C589-A949-893E-26B5939D391D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1D7105BB-4426-8146-986E-6E01D5BEC898}"/>
              </a:ext>
            </a:extLst>
          </p:cNvPr>
          <p:cNvCxnSpPr/>
          <p:nvPr/>
        </p:nvCxnSpPr>
        <p:spPr>
          <a:xfrm>
            <a:off x="5063223" y="5815240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E9C9AE3E-F3DB-A145-8A0A-6932F68B49DD}"/>
              </a:ext>
            </a:extLst>
          </p:cNvPr>
          <p:cNvSpPr txBox="1"/>
          <p:nvPr/>
        </p:nvSpPr>
        <p:spPr>
          <a:xfrm>
            <a:off x="6160363" y="6029256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2254017D-C785-1D46-93C5-4BF4A493D09A}"/>
              </a:ext>
            </a:extLst>
          </p:cNvPr>
          <p:cNvSpPr txBox="1"/>
          <p:nvPr/>
        </p:nvSpPr>
        <p:spPr>
          <a:xfrm>
            <a:off x="5147909" y="5882172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D27A4159-6587-084F-813C-017B4870D0E0}"/>
              </a:ext>
            </a:extLst>
          </p:cNvPr>
          <p:cNvCxnSpPr>
            <a:cxnSpLocks/>
          </p:cNvCxnSpPr>
          <p:nvPr/>
        </p:nvCxnSpPr>
        <p:spPr>
          <a:xfrm flipV="1">
            <a:off x="2406699" y="5634629"/>
            <a:ext cx="0" cy="271584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>
            <a:extLst>
              <a:ext uri="{FF2B5EF4-FFF2-40B4-BE49-F238E27FC236}">
                <a16:creationId xmlns:a16="http://schemas.microsoft.com/office/drawing/2014/main" id="{6627B856-9D63-A944-A694-34A203E9D2EA}"/>
              </a:ext>
            </a:extLst>
          </p:cNvPr>
          <p:cNvCxnSpPr>
            <a:cxnSpLocks/>
          </p:cNvCxnSpPr>
          <p:nvPr/>
        </p:nvCxnSpPr>
        <p:spPr>
          <a:xfrm flipV="1">
            <a:off x="1738099" y="5634629"/>
            <a:ext cx="0" cy="30244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2D949DE7-EF0C-084A-93D2-06DE65A97412}"/>
              </a:ext>
            </a:extLst>
          </p:cNvPr>
          <p:cNvCxnSpPr>
            <a:cxnSpLocks/>
          </p:cNvCxnSpPr>
          <p:nvPr/>
        </p:nvCxnSpPr>
        <p:spPr>
          <a:xfrm flipV="1">
            <a:off x="3075832" y="4876800"/>
            <a:ext cx="0" cy="995948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CCCC22E-F22C-7644-AE91-30B89276BE0D}"/>
              </a:ext>
            </a:extLst>
          </p:cNvPr>
          <p:cNvCxnSpPr>
            <a:cxnSpLocks/>
          </p:cNvCxnSpPr>
          <p:nvPr/>
        </p:nvCxnSpPr>
        <p:spPr>
          <a:xfrm flipV="1">
            <a:off x="5061991" y="5393635"/>
            <a:ext cx="1232" cy="56523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TextBox 70">
            <a:extLst>
              <a:ext uri="{FF2B5EF4-FFF2-40B4-BE49-F238E27FC236}">
                <a16:creationId xmlns:a16="http://schemas.microsoft.com/office/drawing/2014/main" id="{A9B3DFDB-BF1D-9940-AF7C-47EFD29C8FE8}"/>
              </a:ext>
            </a:extLst>
          </p:cNvPr>
          <p:cNvSpPr txBox="1"/>
          <p:nvPr/>
        </p:nvSpPr>
        <p:spPr>
          <a:xfrm>
            <a:off x="7164456" y="3081114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FB207CD-FB32-394D-83D2-D56A04299337}"/>
              </a:ext>
            </a:extLst>
          </p:cNvPr>
          <p:cNvSpPr txBox="1"/>
          <p:nvPr/>
        </p:nvSpPr>
        <p:spPr>
          <a:xfrm>
            <a:off x="7330336" y="6005360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124088857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Arc 56">
            <a:extLst>
              <a:ext uri="{FF2B5EF4-FFF2-40B4-BE49-F238E27FC236}">
                <a16:creationId xmlns:a16="http://schemas.microsoft.com/office/drawing/2014/main" id="{33D0C532-A65F-1B4F-BBD1-0ABC9683309A}"/>
              </a:ext>
            </a:extLst>
          </p:cNvPr>
          <p:cNvSpPr/>
          <p:nvPr/>
        </p:nvSpPr>
        <p:spPr>
          <a:xfrm rot="8527027">
            <a:off x="505808" y="850410"/>
            <a:ext cx="2326744" cy="2326712"/>
          </a:xfrm>
          <a:prstGeom prst="arc">
            <a:avLst>
              <a:gd name="adj1" fmla="val 10651232"/>
              <a:gd name="adj2" fmla="val 13037842"/>
            </a:avLst>
          </a:prstGeom>
          <a:ln w="19050">
            <a:prstDash val="sysDot"/>
            <a:head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DF8DBBF-5997-AC49-B18D-58676A6C5C68}"/>
              </a:ext>
            </a:extLst>
          </p:cNvPr>
          <p:cNvGrpSpPr/>
          <p:nvPr/>
        </p:nvGrpSpPr>
        <p:grpSpPr>
          <a:xfrm>
            <a:off x="795122" y="1082918"/>
            <a:ext cx="2444793" cy="1748118"/>
            <a:chOff x="795122" y="1082918"/>
            <a:chExt cx="2444793" cy="1748118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9D2E7A4F-0C95-DC44-94AF-7E6E64A9F09C}"/>
                </a:ext>
              </a:extLst>
            </p:cNvPr>
            <p:cNvSpPr/>
            <p:nvPr/>
          </p:nvSpPr>
          <p:spPr>
            <a:xfrm>
              <a:off x="795122" y="1082918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2C9B80B-C9DF-D545-B95F-716A83F2468A}"/>
                </a:ext>
              </a:extLst>
            </p:cNvPr>
            <p:cNvGrpSpPr/>
            <p:nvPr/>
          </p:nvGrpSpPr>
          <p:grpSpPr>
            <a:xfrm>
              <a:off x="1583936" y="1855947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F2DAA20E-C16B-E64B-BB3D-31E9D70CFAE0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D68DCEA6-1786-EC42-945F-D5CCD8C4916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6B7C8D29-671E-D54A-BF85-8F8AB8EAF229}"/>
                </a:ext>
              </a:extLst>
            </p:cNvPr>
            <p:cNvSpPr/>
            <p:nvPr/>
          </p:nvSpPr>
          <p:spPr>
            <a:xfrm>
              <a:off x="1597661" y="1906443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2CB5EB4-591A-844D-BDC2-02CEF37C892A}"/>
                    </a:ext>
                  </a:extLst>
                </p:cNvPr>
                <p:cNvSpPr txBox="1"/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2" name="TextBox 61">
                  <a:extLst>
                    <a:ext uri="{FF2B5EF4-FFF2-40B4-BE49-F238E27FC236}">
                      <a16:creationId xmlns:a16="http://schemas.microsoft.com/office/drawing/2014/main" id="{72CB5EB4-591A-844D-BDC2-02CEF37C89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17584" y="1245222"/>
                  <a:ext cx="322331" cy="518604"/>
                </a:xfrm>
                <a:prstGeom prst="rect">
                  <a:avLst/>
                </a:prstGeom>
                <a:blipFill>
                  <a:blip r:embed="rId2"/>
                  <a:stretch>
                    <a:fillRect l="-15385" t="-2381" r="-7692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381F98F2-48EF-3D4C-BAC3-3BEAA9CD6467}"/>
                </a:ext>
              </a:extLst>
            </p:cNvPr>
            <p:cNvGrpSpPr/>
            <p:nvPr/>
          </p:nvGrpSpPr>
          <p:grpSpPr>
            <a:xfrm>
              <a:off x="1620004" y="1225494"/>
              <a:ext cx="789734" cy="762764"/>
              <a:chOff x="3798612" y="4286321"/>
              <a:chExt cx="789734" cy="762762"/>
            </a:xfrm>
          </p:grpSpPr>
          <p:cxnSp>
            <p:nvCxnSpPr>
              <p:cNvPr id="64" name="Straight Connector 63">
                <a:extLst>
                  <a:ext uri="{FF2B5EF4-FFF2-40B4-BE49-F238E27FC236}">
                    <a16:creationId xmlns:a16="http://schemas.microsoft.com/office/drawing/2014/main" id="{992F0C76-4C2C-3148-9DF4-419C2446529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483139DE-BEB4-FE4F-9EF1-EDB69EA0124F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75C5637-BAF7-A941-929D-3633B5D0039A}"/>
              </a:ext>
            </a:extLst>
          </p:cNvPr>
          <p:cNvGrpSpPr/>
          <p:nvPr/>
        </p:nvGrpSpPr>
        <p:grpSpPr>
          <a:xfrm>
            <a:off x="532351" y="2976371"/>
            <a:ext cx="2326712" cy="2827852"/>
            <a:chOff x="532351" y="2976371"/>
            <a:chExt cx="2326712" cy="282785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CDD53669-B8C7-014E-87D9-800C0DAF7CF6}"/>
                </a:ext>
              </a:extLst>
            </p:cNvPr>
            <p:cNvSpPr/>
            <p:nvPr/>
          </p:nvSpPr>
          <p:spPr>
            <a:xfrm>
              <a:off x="787813" y="3692286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62172918-DADC-094A-919E-898DA404817A}"/>
                </a:ext>
              </a:extLst>
            </p:cNvPr>
            <p:cNvSpPr/>
            <p:nvPr/>
          </p:nvSpPr>
          <p:spPr>
            <a:xfrm>
              <a:off x="1590352" y="4515811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A5E12F9-77B2-294B-9092-CDFAD33CC9BF}"/>
                </a:ext>
              </a:extLst>
            </p:cNvPr>
            <p:cNvGrpSpPr/>
            <p:nvPr/>
          </p:nvGrpSpPr>
          <p:grpSpPr>
            <a:xfrm rot="18614143">
              <a:off x="1235830" y="3738207"/>
              <a:ext cx="789734" cy="762764"/>
              <a:chOff x="3798612" y="4286321"/>
              <a:chExt cx="789734" cy="762762"/>
            </a:xfrm>
          </p:grpSpPr>
          <p:cxnSp>
            <p:nvCxnSpPr>
              <p:cNvPr id="79" name="Straight Connector 78">
                <a:extLst>
                  <a:ext uri="{FF2B5EF4-FFF2-40B4-BE49-F238E27FC236}">
                    <a16:creationId xmlns:a16="http://schemas.microsoft.com/office/drawing/2014/main" id="{2FDB7E49-3527-9E42-94BC-E2748F2923A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CBA217D7-E060-1D49-A66F-FBF2CE200366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7958D75C-4612-AB49-B4FF-23C666384BD6}"/>
                </a:ext>
              </a:extLst>
            </p:cNvPr>
            <p:cNvGrpSpPr/>
            <p:nvPr/>
          </p:nvGrpSpPr>
          <p:grpSpPr>
            <a:xfrm>
              <a:off x="1620849" y="3842587"/>
              <a:ext cx="789734" cy="762764"/>
              <a:chOff x="3798612" y="4286321"/>
              <a:chExt cx="789734" cy="762762"/>
            </a:xfrm>
          </p:grpSpPr>
          <p:cxnSp>
            <p:nvCxnSpPr>
              <p:cNvPr id="85" name="Straight Connector 84">
                <a:extLst>
                  <a:ext uri="{FF2B5EF4-FFF2-40B4-BE49-F238E27FC236}">
                    <a16:creationId xmlns:a16="http://schemas.microsoft.com/office/drawing/2014/main" id="{09D7FBF4-F081-144F-AE57-C6757DA749A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85">
                <a:extLst>
                  <a:ext uri="{FF2B5EF4-FFF2-40B4-BE49-F238E27FC236}">
                    <a16:creationId xmlns:a16="http://schemas.microsoft.com/office/drawing/2014/main" id="{98DB7BA6-31A8-E14A-A6E7-8E1E6806004B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  <a:solidFill>
                <a:schemeClr val="bg2">
                  <a:lumMod val="90000"/>
                </a:schemeClr>
              </a:solidFill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7" name="Arc 86">
              <a:extLst>
                <a:ext uri="{FF2B5EF4-FFF2-40B4-BE49-F238E27FC236}">
                  <a16:creationId xmlns:a16="http://schemas.microsoft.com/office/drawing/2014/main" id="{39E9172B-49C6-C34D-BD1E-F1712096E436}"/>
                </a:ext>
              </a:extLst>
            </p:cNvPr>
            <p:cNvSpPr/>
            <p:nvPr/>
          </p:nvSpPr>
          <p:spPr>
            <a:xfrm rot="5400000">
              <a:off x="532335" y="3477495"/>
              <a:ext cx="2326744" cy="2326712"/>
            </a:xfrm>
            <a:prstGeom prst="arc">
              <a:avLst>
                <a:gd name="adj1" fmla="val 10651232"/>
                <a:gd name="adj2" fmla="val 13037842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9862B8-A8A3-7B41-ABBD-F84F35AE3FF2}"/>
                    </a:ext>
                  </a:extLst>
                </p:cNvPr>
                <p:cNvSpPr txBox="1"/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8" name="TextBox 87">
                  <a:extLst>
                    <a:ext uri="{FF2B5EF4-FFF2-40B4-BE49-F238E27FC236}">
                      <a16:creationId xmlns:a16="http://schemas.microsoft.com/office/drawing/2014/main" id="{CF9862B8-A8A3-7B41-ABBD-F84F35AE3FF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1646" y="2976371"/>
                  <a:ext cx="322331" cy="518604"/>
                </a:xfrm>
                <a:prstGeom prst="rect">
                  <a:avLst/>
                </a:prstGeom>
                <a:blipFill>
                  <a:blip r:embed="rId3"/>
                  <a:stretch>
                    <a:fillRect l="-14815" t="-2381" r="-3704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D1B161A4-1B75-CB45-9A3D-4351D2FD8BCA}"/>
              </a:ext>
            </a:extLst>
          </p:cNvPr>
          <p:cNvGrpSpPr/>
          <p:nvPr/>
        </p:nvGrpSpPr>
        <p:grpSpPr>
          <a:xfrm>
            <a:off x="5105866" y="630887"/>
            <a:ext cx="4001524" cy="2484068"/>
            <a:chOff x="5105866" y="630887"/>
            <a:chExt cx="4001524" cy="2484068"/>
          </a:xfrm>
        </p:grpSpPr>
        <p:sp>
          <p:nvSpPr>
            <p:cNvPr id="80" name="Arc 79">
              <a:extLst>
                <a:ext uri="{FF2B5EF4-FFF2-40B4-BE49-F238E27FC236}">
                  <a16:creationId xmlns:a16="http://schemas.microsoft.com/office/drawing/2014/main" id="{70B29EAB-F6D6-8343-B00A-639BEDB633F3}"/>
                </a:ext>
              </a:extLst>
            </p:cNvPr>
            <p:cNvSpPr/>
            <p:nvPr/>
          </p:nvSpPr>
          <p:spPr>
            <a:xfrm>
              <a:off x="5105866" y="788243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9" name="Oval 88">
              <a:extLst>
                <a:ext uri="{FF2B5EF4-FFF2-40B4-BE49-F238E27FC236}">
                  <a16:creationId xmlns:a16="http://schemas.microsoft.com/office/drawing/2014/main" id="{6B3AC32E-0873-EF46-BE2E-ABA204CB52FC}"/>
                </a:ext>
              </a:extLst>
            </p:cNvPr>
            <p:cNvSpPr/>
            <p:nvPr/>
          </p:nvSpPr>
          <p:spPr>
            <a:xfrm>
              <a:off x="5398513" y="1065300"/>
              <a:ext cx="1748117" cy="1748118"/>
            </a:xfrm>
            <a:prstGeom prst="ellipse">
              <a:avLst/>
            </a:prstGeom>
            <a:noFill/>
            <a:ln>
              <a:solidFill>
                <a:srgbClr val="FF0F1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90" name="Group 89">
              <a:extLst>
                <a:ext uri="{FF2B5EF4-FFF2-40B4-BE49-F238E27FC236}">
                  <a16:creationId xmlns:a16="http://schemas.microsoft.com/office/drawing/2014/main" id="{084D8F02-E8BB-8443-9A94-DB5CF3126BF9}"/>
                </a:ext>
              </a:extLst>
            </p:cNvPr>
            <p:cNvGrpSpPr/>
            <p:nvPr/>
          </p:nvGrpSpPr>
          <p:grpSpPr>
            <a:xfrm>
              <a:off x="6187327" y="1838329"/>
              <a:ext cx="1052358" cy="202060"/>
              <a:chOff x="3774339" y="4893120"/>
              <a:chExt cx="1052359" cy="202060"/>
            </a:xfrm>
            <a:solidFill>
              <a:schemeClr val="bg2">
                <a:lumMod val="90000"/>
              </a:schemeClr>
            </a:solidFill>
          </p:grpSpPr>
          <p:sp>
            <p:nvSpPr>
              <p:cNvPr id="91" name="Oval 90">
                <a:extLst>
                  <a:ext uri="{FF2B5EF4-FFF2-40B4-BE49-F238E27FC236}">
                    <a16:creationId xmlns:a16="http://schemas.microsoft.com/office/drawing/2014/main" id="{E29599F0-04BD-2C4A-B23D-203FB0AC76AE}"/>
                  </a:ext>
                </a:extLst>
              </p:cNvPr>
              <p:cNvSpPr/>
              <p:nvPr/>
            </p:nvSpPr>
            <p:spPr>
              <a:xfrm>
                <a:off x="4614536" y="4893120"/>
                <a:ext cx="212162" cy="202060"/>
              </a:xfrm>
              <a:prstGeom prst="ellips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A5879B66-AD3B-434C-A58C-2E38E9989E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74338" y="5005398"/>
                <a:ext cx="942012" cy="6"/>
              </a:xfrm>
              <a:prstGeom prst="line">
                <a:avLst/>
              </a:prstGeom>
              <a:grpFill/>
              <a:ln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93" name="Oval 92">
              <a:extLst>
                <a:ext uri="{FF2B5EF4-FFF2-40B4-BE49-F238E27FC236}">
                  <a16:creationId xmlns:a16="http://schemas.microsoft.com/office/drawing/2014/main" id="{A5EADBE5-4860-264B-9544-93559A9AA5A5}"/>
                </a:ext>
              </a:extLst>
            </p:cNvPr>
            <p:cNvSpPr/>
            <p:nvPr/>
          </p:nvSpPr>
          <p:spPr>
            <a:xfrm>
              <a:off x="6201052" y="1888825"/>
              <a:ext cx="135920" cy="123564"/>
            </a:xfrm>
            <a:prstGeom prst="ellipse">
              <a:avLst/>
            </a:prstGeom>
            <a:solidFill>
              <a:srgbClr val="FF0F1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E6BA34-BA3A-F44A-B2D6-31B640D3F40B}"/>
                    </a:ext>
                  </a:extLst>
                </p:cNvPr>
                <p:cNvSpPr txBox="1"/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lIns="0" tIns="0" rIns="0" bIns="0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(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  <m:r>
                              <a:rPr kumimoji="0" lang="en-US" sz="18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−1)2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  <m:r>
                          <a:rPr kumimoji="0" lang="en-US" sz="18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=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  <m:r>
                          <a:rPr kumimoji="0" lang="en-US" sz="1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−</m:t>
                        </m:r>
                        <m:f>
                          <m:fPr>
                            <m:ctrlP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1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4" name="TextBox 93">
                  <a:extLst>
                    <a:ext uri="{FF2B5EF4-FFF2-40B4-BE49-F238E27FC236}">
                      <a16:creationId xmlns:a16="http://schemas.microsoft.com/office/drawing/2014/main" id="{03E6BA34-BA3A-F44A-B2D6-31B640D3F4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98837" y="630887"/>
                  <a:ext cx="2208553" cy="525785"/>
                </a:xfrm>
                <a:prstGeom prst="rect">
                  <a:avLst/>
                </a:prstGeom>
                <a:blipFill>
                  <a:blip r:embed="rId4"/>
                  <a:stretch>
                    <a:fillRect l="-2857" t="-4762" r="-1714" b="-1190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95" name="Group 94">
              <a:extLst>
                <a:ext uri="{FF2B5EF4-FFF2-40B4-BE49-F238E27FC236}">
                  <a16:creationId xmlns:a16="http://schemas.microsoft.com/office/drawing/2014/main" id="{A581ED74-F9F7-774C-B66A-1B73D721DD61}"/>
                </a:ext>
              </a:extLst>
            </p:cNvPr>
            <p:cNvGrpSpPr/>
            <p:nvPr/>
          </p:nvGrpSpPr>
          <p:grpSpPr>
            <a:xfrm rot="5400000">
              <a:off x="6216217" y="1910585"/>
              <a:ext cx="789734" cy="762764"/>
              <a:chOff x="3798612" y="4286321"/>
              <a:chExt cx="789734" cy="762762"/>
            </a:xfrm>
          </p:grpSpPr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562C0ABB-9A77-494E-8BF5-374BEB1805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98612" y="4387352"/>
                <a:ext cx="661732" cy="661731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7" name="Oval 96">
                <a:extLst>
                  <a:ext uri="{FF2B5EF4-FFF2-40B4-BE49-F238E27FC236}">
                    <a16:creationId xmlns:a16="http://schemas.microsoft.com/office/drawing/2014/main" id="{07F8DA16-2962-BB4E-A81A-12716C535149}"/>
                  </a:ext>
                </a:extLst>
              </p:cNvPr>
              <p:cNvSpPr/>
              <p:nvPr/>
            </p:nvSpPr>
            <p:spPr>
              <a:xfrm>
                <a:off x="4376184" y="4286321"/>
                <a:ext cx="212162" cy="20206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FA61F234-7162-5944-8D99-707C1FBE60C1}"/>
              </a:ext>
            </a:extLst>
          </p:cNvPr>
          <p:cNvGrpSpPr/>
          <p:nvPr/>
        </p:nvGrpSpPr>
        <p:grpSpPr>
          <a:xfrm>
            <a:off x="5012827" y="3322914"/>
            <a:ext cx="4001508" cy="2484084"/>
            <a:chOff x="5012827" y="3322914"/>
            <a:chExt cx="4001508" cy="2484084"/>
          </a:xfrm>
        </p:grpSpPr>
        <p:sp>
          <p:nvSpPr>
            <p:cNvPr id="98" name="Arc 97">
              <a:extLst>
                <a:ext uri="{FF2B5EF4-FFF2-40B4-BE49-F238E27FC236}">
                  <a16:creationId xmlns:a16="http://schemas.microsoft.com/office/drawing/2014/main" id="{3227A16D-8FFD-DD4C-9437-93C93D9EF2ED}"/>
                </a:ext>
              </a:extLst>
            </p:cNvPr>
            <p:cNvSpPr/>
            <p:nvPr/>
          </p:nvSpPr>
          <p:spPr>
            <a:xfrm rot="2812373">
              <a:off x="5012811" y="3480270"/>
              <a:ext cx="2326744" cy="2326712"/>
            </a:xfrm>
            <a:prstGeom prst="arc">
              <a:avLst>
                <a:gd name="adj1" fmla="val 2763422"/>
                <a:gd name="adj2" fmla="val 21500287"/>
              </a:avLst>
            </a:prstGeom>
            <a:ln w="19050">
              <a:prstDash val="sysDot"/>
              <a:headEnd type="arrow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80F3DCD4-D003-FE46-89A7-8C55A3106165}"/>
                </a:ext>
              </a:extLst>
            </p:cNvPr>
            <p:cNvGrpSpPr/>
            <p:nvPr/>
          </p:nvGrpSpPr>
          <p:grpSpPr>
            <a:xfrm>
              <a:off x="5305458" y="3322914"/>
              <a:ext cx="3708877" cy="2203000"/>
              <a:chOff x="5305458" y="3322914"/>
              <a:chExt cx="3708877" cy="2203000"/>
            </a:xfrm>
          </p:grpSpPr>
          <p:sp>
            <p:nvSpPr>
              <p:cNvPr id="99" name="Oval 98">
                <a:extLst>
                  <a:ext uri="{FF2B5EF4-FFF2-40B4-BE49-F238E27FC236}">
                    <a16:creationId xmlns:a16="http://schemas.microsoft.com/office/drawing/2014/main" id="{3B52E81F-B3B6-3D43-8031-7D4F048A63AC}"/>
                  </a:ext>
                </a:extLst>
              </p:cNvPr>
              <p:cNvSpPr/>
              <p:nvPr/>
            </p:nvSpPr>
            <p:spPr>
              <a:xfrm>
                <a:off x="5305458" y="3757327"/>
                <a:ext cx="1748117" cy="1748118"/>
              </a:xfrm>
              <a:prstGeom prst="ellipse">
                <a:avLst/>
              </a:prstGeom>
              <a:noFill/>
              <a:ln>
                <a:solidFill>
                  <a:srgbClr val="FF0F1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0" name="Group 99">
                <a:extLst>
                  <a:ext uri="{FF2B5EF4-FFF2-40B4-BE49-F238E27FC236}">
                    <a16:creationId xmlns:a16="http://schemas.microsoft.com/office/drawing/2014/main" id="{6D71A79B-A053-CD4F-8682-9F5DA16E4C76}"/>
                  </a:ext>
                </a:extLst>
              </p:cNvPr>
              <p:cNvGrpSpPr/>
              <p:nvPr/>
            </p:nvGrpSpPr>
            <p:grpSpPr>
              <a:xfrm rot="2798684">
                <a:off x="5985872" y="4856512"/>
                <a:ext cx="1052358" cy="202060"/>
                <a:chOff x="3774339" y="4893120"/>
                <a:chExt cx="1052359" cy="202060"/>
              </a:xfrm>
              <a:solidFill>
                <a:schemeClr val="bg2">
                  <a:lumMod val="90000"/>
                </a:schemeClr>
              </a:solidFill>
            </p:grpSpPr>
            <p:sp>
              <p:nvSpPr>
                <p:cNvPr id="101" name="Oval 100">
                  <a:extLst>
                    <a:ext uri="{FF2B5EF4-FFF2-40B4-BE49-F238E27FC236}">
                      <a16:creationId xmlns:a16="http://schemas.microsoft.com/office/drawing/2014/main" id="{4F0DDC39-965B-684B-994E-B929CD714B16}"/>
                    </a:ext>
                  </a:extLst>
                </p:cNvPr>
                <p:cNvSpPr/>
                <p:nvPr/>
              </p:nvSpPr>
              <p:spPr>
                <a:xfrm>
                  <a:off x="4614536" y="4893120"/>
                  <a:ext cx="212162" cy="202060"/>
                </a:xfrm>
                <a:prstGeom prst="ellips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cxnSp>
              <p:nvCxnSpPr>
                <p:cNvPr id="102" name="Straight Connector 101">
                  <a:extLst>
                    <a:ext uri="{FF2B5EF4-FFF2-40B4-BE49-F238E27FC236}">
                      <a16:creationId xmlns:a16="http://schemas.microsoft.com/office/drawing/2014/main" id="{AD1CFAFB-A69B-194D-8614-309D7011CCF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3774338" y="5005398"/>
                  <a:ext cx="942012" cy="6"/>
                </a:xfrm>
                <a:prstGeom prst="line">
                  <a:avLst/>
                </a:prstGeom>
                <a:grpFill/>
                <a:ln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3" name="Oval 102">
                <a:extLst>
                  <a:ext uri="{FF2B5EF4-FFF2-40B4-BE49-F238E27FC236}">
                    <a16:creationId xmlns:a16="http://schemas.microsoft.com/office/drawing/2014/main" id="{3A818214-C13A-9B4D-8BCF-4EB3E63F2FDC}"/>
                  </a:ext>
                </a:extLst>
              </p:cNvPr>
              <p:cNvSpPr/>
              <p:nvPr/>
            </p:nvSpPr>
            <p:spPr>
              <a:xfrm>
                <a:off x="6107997" y="4580852"/>
                <a:ext cx="135920" cy="123564"/>
              </a:xfrm>
              <a:prstGeom prst="ellipse">
                <a:avLst/>
              </a:prstGeom>
              <a:solidFill>
                <a:srgbClr val="FF0F1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874A6E03-43E5-CB4B-9384-8A009CFF2314}"/>
                      </a:ext>
                    </a:extLst>
                  </p:cNvPr>
                  <p:cNvSpPr txBox="1"/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solidFill>
                    <a:schemeClr val="bg1"/>
                  </a:solidFill>
                </p:spPr>
                <p:txBody>
                  <a:bodyPr wrap="none" lIns="0" tIns="0" rIns="0" bIns="0" rtlCol="0">
                    <a:spAutoFit/>
                  </a:bodyPr>
                  <a:lstStyle/>
                  <a:p>
                    <a:pPr marL="0" marR="0" lvl="0" indent="0" algn="l" defTabSz="4572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  <m:r>
                                <a:rPr kumimoji="0" lang="en-US" sz="18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−1)2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=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r>
                            <a:rPr kumimoji="0" lang="en-US" sz="1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>
                            <m:fPr>
                              <m:ctrlP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1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𝑁</m:t>
                              </m:r>
                            </m:den>
                          </m:f>
                        </m:oMath>
                      </m:oMathPara>
                    </a14:m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mc:Choice>
            <mc:Fallback xmlns="">
              <p:sp>
                <p:nvSpPr>
                  <p:cNvPr id="104" name="TextBox 103">
                    <a:extLst>
                      <a:ext uri="{FF2B5EF4-FFF2-40B4-BE49-F238E27FC236}">
                        <a16:creationId xmlns:a16="http://schemas.microsoft.com/office/drawing/2014/main" id="{874A6E03-43E5-CB4B-9384-8A009CFF2314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05782" y="3322914"/>
                    <a:ext cx="2208553" cy="525785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3429" t="-4762" r="-1714" b="-14286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105" name="Group 104">
                <a:extLst>
                  <a:ext uri="{FF2B5EF4-FFF2-40B4-BE49-F238E27FC236}">
                    <a16:creationId xmlns:a16="http://schemas.microsoft.com/office/drawing/2014/main" id="{C7E22A2D-65A4-6C47-A869-E14E8DF36530}"/>
                  </a:ext>
                </a:extLst>
              </p:cNvPr>
              <p:cNvGrpSpPr/>
              <p:nvPr/>
            </p:nvGrpSpPr>
            <p:grpSpPr>
              <a:xfrm rot="8093336">
                <a:off x="5783607" y="4749665"/>
                <a:ext cx="789734" cy="762764"/>
                <a:chOff x="3798612" y="4286321"/>
                <a:chExt cx="789734" cy="762762"/>
              </a:xfrm>
            </p:grpSpPr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CFC9A1BE-EE31-AF4F-99C2-DCC0F4F707F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3798612" y="4387352"/>
                  <a:ext cx="661732" cy="661731"/>
                </a:xfrm>
                <a:prstGeom prst="line">
                  <a:avLst/>
                </a:prstGeom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Oval 106">
                  <a:extLst>
                    <a:ext uri="{FF2B5EF4-FFF2-40B4-BE49-F238E27FC236}">
                      <a16:creationId xmlns:a16="http://schemas.microsoft.com/office/drawing/2014/main" id="{BFBA2DA3-499C-804D-9F56-6C07AABD0437}"/>
                    </a:ext>
                  </a:extLst>
                </p:cNvPr>
                <p:cNvSpPr/>
                <p:nvPr/>
              </p:nvSpPr>
              <p:spPr>
                <a:xfrm>
                  <a:off x="4376184" y="4286321"/>
                  <a:ext cx="212162" cy="202060"/>
                </a:xfrm>
                <a:prstGeom prst="ellips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086BF14-91F8-1B42-8655-1788C14AF60D}"/>
                  </a:ext>
                </a:extLst>
              </p:cNvPr>
              <p:cNvSpPr txBox="1"/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Positive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 angle per step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4086BF14-91F8-1B42-8655-1788C14AF6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300" y="5858560"/>
                <a:ext cx="3265140" cy="835357"/>
              </a:xfrm>
              <a:prstGeom prst="rect">
                <a:avLst/>
              </a:prstGeom>
              <a:blipFill>
                <a:blip r:embed="rId6"/>
                <a:stretch>
                  <a:fillRect l="-388"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BF44636-1A70-B446-81B9-F469C9D1A441}"/>
                  </a:ext>
                </a:extLst>
              </p:cNvPr>
              <p:cNvSpPr txBox="1"/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Negative rotation with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 angle per step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10" name="TextBox 109">
                <a:extLst>
                  <a:ext uri="{FF2B5EF4-FFF2-40B4-BE49-F238E27FC236}">
                    <a16:creationId xmlns:a16="http://schemas.microsoft.com/office/drawing/2014/main" id="{2BF44636-1A70-B446-81B9-F469C9D1A4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492" y="5870314"/>
                <a:ext cx="3435936" cy="835357"/>
              </a:xfrm>
              <a:prstGeom prst="rect">
                <a:avLst/>
              </a:prstGeom>
              <a:blipFill>
                <a:blip r:embed="rId7"/>
                <a:stretch>
                  <a:fillRect b="-10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1" name="TextBox 110">
            <a:extLst>
              <a:ext uri="{FF2B5EF4-FFF2-40B4-BE49-F238E27FC236}">
                <a16:creationId xmlns:a16="http://schemas.microsoft.com/office/drawing/2014/main" id="{7EFCE148-2FF1-E444-8F7A-7F403968AB1D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2883277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10" grpId="0"/>
    </p:bld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1719931" y="3015416"/>
            <a:ext cx="575429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1722627" y="771376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2910555" y="2888807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1198831" y="3086028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3604424" y="2881673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4256196" y="2888807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2248184" y="2881673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F9501DB7-E372-DF46-824A-262B38863578}"/>
              </a:ext>
            </a:extLst>
          </p:cNvPr>
          <p:cNvCxnSpPr/>
          <p:nvPr/>
        </p:nvCxnSpPr>
        <p:spPr>
          <a:xfrm>
            <a:off x="5716510" y="2907537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41B6837-7B2D-7E40-8A77-45E7A65EFB3E}"/>
              </a:ext>
            </a:extLst>
          </p:cNvPr>
          <p:cNvCxnSpPr/>
          <p:nvPr/>
        </p:nvCxnSpPr>
        <p:spPr>
          <a:xfrm>
            <a:off x="641037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A960D72-C78B-D04A-BAC2-9EA60DC6CB3E}"/>
              </a:ext>
            </a:extLst>
          </p:cNvPr>
          <p:cNvGrpSpPr/>
          <p:nvPr/>
        </p:nvGrpSpPr>
        <p:grpSpPr>
          <a:xfrm>
            <a:off x="6803051" y="2907537"/>
            <a:ext cx="578409" cy="573687"/>
            <a:chOff x="7132362" y="3524912"/>
            <a:chExt cx="578409" cy="573687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020B7E12-CBE5-BB4F-8F7B-D15491C18567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64BECD68-1AB4-704A-BC32-1758E0FFE70C}"/>
                </a:ext>
              </a:extLst>
            </p:cNvPr>
            <p:cNvSpPr txBox="1"/>
            <p:nvPr/>
          </p:nvSpPr>
          <p:spPr>
            <a:xfrm>
              <a:off x="7132362" y="3729267"/>
              <a:ext cx="57840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N-1</a:t>
              </a:r>
            </a:p>
          </p:txBody>
        </p:sp>
      </p:grp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7E0DF9EE-6663-6541-9109-39B8060EFFC0}"/>
              </a:ext>
            </a:extLst>
          </p:cNvPr>
          <p:cNvCxnSpPr/>
          <p:nvPr/>
        </p:nvCxnSpPr>
        <p:spPr>
          <a:xfrm>
            <a:off x="5054139" y="2900403"/>
            <a:ext cx="0" cy="24743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85E282-B2C7-E447-AF16-6FBA668ACE3B}"/>
              </a:ext>
            </a:extLst>
          </p:cNvPr>
          <p:cNvSpPr txBox="1"/>
          <p:nvPr/>
        </p:nvSpPr>
        <p:spPr>
          <a:xfrm>
            <a:off x="6151279" y="3114419"/>
            <a:ext cx="578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N-2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F6D5B52-E82B-0E48-AE33-77C1815DC26C}"/>
              </a:ext>
            </a:extLst>
          </p:cNvPr>
          <p:cNvSpPr txBox="1"/>
          <p:nvPr/>
        </p:nvSpPr>
        <p:spPr>
          <a:xfrm>
            <a:off x="5138825" y="2967335"/>
            <a:ext cx="315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…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4C0CC18-985A-544C-AE18-9B28EB69DAEB}"/>
              </a:ext>
            </a:extLst>
          </p:cNvPr>
          <p:cNvGrpSpPr/>
          <p:nvPr/>
        </p:nvGrpSpPr>
        <p:grpSpPr>
          <a:xfrm>
            <a:off x="2398643" y="3390127"/>
            <a:ext cx="4585253" cy="996375"/>
            <a:chOff x="2398643" y="3390127"/>
            <a:chExt cx="4585253" cy="996375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3455CEEB-337E-0449-80CA-0CDCF4A943DA}"/>
                </a:ext>
              </a:extLst>
            </p:cNvPr>
            <p:cNvSpPr/>
            <p:nvPr/>
          </p:nvSpPr>
          <p:spPr>
            <a:xfrm>
              <a:off x="2398643" y="3458817"/>
              <a:ext cx="4585253" cy="927685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311B91B-BA29-C141-A310-0633864430DD}"/>
                </a:ext>
              </a:extLst>
            </p:cNvPr>
            <p:cNvSpPr txBox="1"/>
            <p:nvPr/>
          </p:nvSpPr>
          <p:spPr>
            <a:xfrm>
              <a:off x="2414519" y="34516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9C04D3A1-7EF0-E549-8985-CE1C0CC76AC3}"/>
                </a:ext>
              </a:extLst>
            </p:cNvPr>
            <p:cNvSpPr txBox="1"/>
            <p:nvPr/>
          </p:nvSpPr>
          <p:spPr>
            <a:xfrm>
              <a:off x="6647315" y="3390127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D831E81-A3AB-F044-BA9D-CCC83734A05A}"/>
              </a:ext>
            </a:extLst>
          </p:cNvPr>
          <p:cNvGrpSpPr/>
          <p:nvPr/>
        </p:nvGrpSpPr>
        <p:grpSpPr>
          <a:xfrm>
            <a:off x="2988567" y="3318655"/>
            <a:ext cx="3529089" cy="1359360"/>
            <a:chOff x="2988567" y="3318655"/>
            <a:chExt cx="3529089" cy="1359360"/>
          </a:xfrm>
        </p:grpSpPr>
        <p:sp>
          <p:nvSpPr>
            <p:cNvPr id="73" name="Freeform 72">
              <a:extLst>
                <a:ext uri="{FF2B5EF4-FFF2-40B4-BE49-F238E27FC236}">
                  <a16:creationId xmlns:a16="http://schemas.microsoft.com/office/drawing/2014/main" id="{8DB1D324-04DA-544B-9029-8FB5A3326E23}"/>
                </a:ext>
              </a:extLst>
            </p:cNvPr>
            <p:cNvSpPr/>
            <p:nvPr/>
          </p:nvSpPr>
          <p:spPr>
            <a:xfrm>
              <a:off x="3060024" y="3439479"/>
              <a:ext cx="3420950" cy="1238536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4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230A4EE9-17AF-1340-A2A7-140A650ED313}"/>
                </a:ext>
              </a:extLst>
            </p:cNvPr>
            <p:cNvSpPr txBox="1"/>
            <p:nvPr/>
          </p:nvSpPr>
          <p:spPr>
            <a:xfrm>
              <a:off x="2988567" y="3427883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2A910561-8C06-6E40-A025-57D90A7C5B94}"/>
                </a:ext>
              </a:extLst>
            </p:cNvPr>
            <p:cNvSpPr txBox="1"/>
            <p:nvPr/>
          </p:nvSpPr>
          <p:spPr>
            <a:xfrm>
              <a:off x="6201852" y="3318655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8048EA8-CA39-254C-9A55-0A228FDEA93D}"/>
              </a:ext>
            </a:extLst>
          </p:cNvPr>
          <p:cNvGrpSpPr/>
          <p:nvPr/>
        </p:nvGrpSpPr>
        <p:grpSpPr>
          <a:xfrm>
            <a:off x="3538009" y="3350861"/>
            <a:ext cx="2389202" cy="1751215"/>
            <a:chOff x="3538009" y="3350861"/>
            <a:chExt cx="2389202" cy="1751215"/>
          </a:xfrm>
        </p:grpSpPr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470DE09C-58A1-5A4D-849F-5AC71326A408}"/>
                </a:ext>
              </a:extLst>
            </p:cNvPr>
            <p:cNvSpPr txBox="1"/>
            <p:nvPr/>
          </p:nvSpPr>
          <p:spPr>
            <a:xfrm>
              <a:off x="5611407" y="3350861"/>
              <a:ext cx="31580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4EDC096F-7EEE-9B47-A26F-CE6D14F3C08E}"/>
                </a:ext>
              </a:extLst>
            </p:cNvPr>
            <p:cNvSpPr txBox="1"/>
            <p:nvPr/>
          </p:nvSpPr>
          <p:spPr>
            <a:xfrm>
              <a:off x="3538009" y="3420749"/>
              <a:ext cx="31580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+</a:t>
              </a: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A9CAA880-3629-1F4D-9792-5BE1E4E3E888}"/>
                </a:ext>
              </a:extLst>
            </p:cNvPr>
            <p:cNvSpPr/>
            <p:nvPr/>
          </p:nvSpPr>
          <p:spPr>
            <a:xfrm>
              <a:off x="3762326" y="3443857"/>
              <a:ext cx="1991389" cy="1658219"/>
            </a:xfrm>
            <a:custGeom>
              <a:avLst/>
              <a:gdLst>
                <a:gd name="connsiteX0" fmla="*/ 0 w 4585253"/>
                <a:gd name="connsiteY0" fmla="*/ 0 h 927685"/>
                <a:gd name="connsiteX1" fmla="*/ 2319131 w 4585253"/>
                <a:gd name="connsiteY1" fmla="*/ 927653 h 927685"/>
                <a:gd name="connsiteX2" fmla="*/ 4585253 w 4585253"/>
                <a:gd name="connsiteY2" fmla="*/ 26505 h 9276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585253" h="927685">
                  <a:moveTo>
                    <a:pt x="0" y="0"/>
                  </a:moveTo>
                  <a:cubicBezTo>
                    <a:pt x="777461" y="461618"/>
                    <a:pt x="1554922" y="923236"/>
                    <a:pt x="2319131" y="927653"/>
                  </a:cubicBezTo>
                  <a:cubicBezTo>
                    <a:pt x="3083340" y="932070"/>
                    <a:pt x="3834296" y="479287"/>
                    <a:pt x="4585253" y="26505"/>
                  </a:cubicBezTo>
                </a:path>
              </a:pathLst>
            </a:custGeom>
            <a:noFill/>
            <a:ln w="28575">
              <a:solidFill>
                <a:schemeClr val="accent6">
                  <a:lumMod val="75000"/>
                </a:schemeClr>
              </a:solidFill>
              <a:headEnd type="arrow" w="lg" len="lg"/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FB033297-E9E9-FA48-9073-39467BF04D5A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7" name="Curved Up Arrow 6">
            <a:extLst>
              <a:ext uri="{FF2B5EF4-FFF2-40B4-BE49-F238E27FC236}">
                <a16:creationId xmlns:a16="http://schemas.microsoft.com/office/drawing/2014/main" id="{328C06B4-A4F8-C041-A031-93A8D394E39C}"/>
              </a:ext>
            </a:extLst>
          </p:cNvPr>
          <p:cNvSpPr/>
          <p:nvPr/>
        </p:nvSpPr>
        <p:spPr>
          <a:xfrm flipH="1">
            <a:off x="254698" y="3487208"/>
            <a:ext cx="6352017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3BFCA091-25F9-6740-A551-A9A1E8B6EF9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633088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58" name="Curved Up Arrow 57">
            <a:extLst>
              <a:ext uri="{FF2B5EF4-FFF2-40B4-BE49-F238E27FC236}">
                <a16:creationId xmlns:a16="http://schemas.microsoft.com/office/drawing/2014/main" id="{A8064EE0-491D-E34C-91E2-28AFA1C92D7A}"/>
              </a:ext>
            </a:extLst>
          </p:cNvPr>
          <p:cNvSpPr/>
          <p:nvPr/>
        </p:nvSpPr>
        <p:spPr>
          <a:xfrm flipH="1">
            <a:off x="2305654" y="3485488"/>
            <a:ext cx="6626310" cy="2255859"/>
          </a:xfrm>
          <a:prstGeom prst="curvedUp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</p:spTree>
    <p:extLst>
      <p:ext uri="{BB962C8B-B14F-4D97-AF65-F5344CB8AC3E}">
        <p14:creationId xmlns:p14="http://schemas.microsoft.com/office/powerpoint/2010/main" val="179901771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4" name="Freeform 3">
            <a:extLst>
              <a:ext uri="{FF2B5EF4-FFF2-40B4-BE49-F238E27FC236}">
                <a16:creationId xmlns:a16="http://schemas.microsoft.com/office/drawing/2014/main" id="{4CF6F2D0-CF11-874F-B263-04C2FE4D6E9E}"/>
              </a:ext>
            </a:extLst>
          </p:cNvPr>
          <p:cNvSpPr/>
          <p:nvPr/>
        </p:nvSpPr>
        <p:spPr>
          <a:xfrm>
            <a:off x="1669774" y="1430283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Freeform 35">
            <a:extLst>
              <a:ext uri="{FF2B5EF4-FFF2-40B4-BE49-F238E27FC236}">
                <a16:creationId xmlns:a16="http://schemas.microsoft.com/office/drawing/2014/main" id="{C135308A-062D-0F40-A6B1-205B406C3E29}"/>
              </a:ext>
            </a:extLst>
          </p:cNvPr>
          <p:cNvSpPr/>
          <p:nvPr/>
        </p:nvSpPr>
        <p:spPr>
          <a:xfrm flipH="1">
            <a:off x="4284988" y="1427697"/>
            <a:ext cx="2682814" cy="1538204"/>
          </a:xfrm>
          <a:custGeom>
            <a:avLst/>
            <a:gdLst>
              <a:gd name="connsiteX0" fmla="*/ 0 w 2682814"/>
              <a:gd name="connsiteY0" fmla="*/ 1511700 h 1538204"/>
              <a:gd name="connsiteX1" fmla="*/ 397565 w 2682814"/>
              <a:gd name="connsiteY1" fmla="*/ 80465 h 1538204"/>
              <a:gd name="connsiteX2" fmla="*/ 954156 w 2682814"/>
              <a:gd name="connsiteY2" fmla="*/ 1259908 h 1538204"/>
              <a:gd name="connsiteX3" fmla="*/ 1258956 w 2682814"/>
              <a:gd name="connsiteY3" fmla="*/ 623804 h 1538204"/>
              <a:gd name="connsiteX4" fmla="*/ 1603513 w 2682814"/>
              <a:gd name="connsiteY4" fmla="*/ 1193647 h 1538204"/>
              <a:gd name="connsiteX5" fmla="*/ 2199861 w 2682814"/>
              <a:gd name="connsiteY5" fmla="*/ 305752 h 1538204"/>
              <a:gd name="connsiteX6" fmla="*/ 2464904 w 2682814"/>
              <a:gd name="connsiteY6" fmla="*/ 544291 h 1538204"/>
              <a:gd name="connsiteX7" fmla="*/ 2663687 w 2682814"/>
              <a:gd name="connsiteY7" fmla="*/ 27456 h 1538204"/>
              <a:gd name="connsiteX8" fmla="*/ 2663687 w 2682814"/>
              <a:gd name="connsiteY8" fmla="*/ 1538204 h 1538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682814" h="1538204">
                <a:moveTo>
                  <a:pt x="0" y="1511700"/>
                </a:moveTo>
                <a:cubicBezTo>
                  <a:pt x="119269" y="817065"/>
                  <a:pt x="238539" y="122430"/>
                  <a:pt x="397565" y="80465"/>
                </a:cubicBezTo>
                <a:cubicBezTo>
                  <a:pt x="556591" y="38500"/>
                  <a:pt x="810591" y="1169352"/>
                  <a:pt x="954156" y="1259908"/>
                </a:cubicBezTo>
                <a:cubicBezTo>
                  <a:pt x="1097721" y="1350464"/>
                  <a:pt x="1150730" y="634847"/>
                  <a:pt x="1258956" y="623804"/>
                </a:cubicBezTo>
                <a:cubicBezTo>
                  <a:pt x="1367182" y="612761"/>
                  <a:pt x="1446696" y="1246656"/>
                  <a:pt x="1603513" y="1193647"/>
                </a:cubicBezTo>
                <a:cubicBezTo>
                  <a:pt x="1760330" y="1140638"/>
                  <a:pt x="2056296" y="413978"/>
                  <a:pt x="2199861" y="305752"/>
                </a:cubicBezTo>
                <a:cubicBezTo>
                  <a:pt x="2343426" y="197526"/>
                  <a:pt x="2387600" y="590674"/>
                  <a:pt x="2464904" y="544291"/>
                </a:cubicBezTo>
                <a:cubicBezTo>
                  <a:pt x="2542208" y="497908"/>
                  <a:pt x="2630557" y="-138196"/>
                  <a:pt x="2663687" y="27456"/>
                </a:cubicBezTo>
                <a:cubicBezTo>
                  <a:pt x="2696817" y="193108"/>
                  <a:pt x="2680252" y="865656"/>
                  <a:pt x="2663687" y="1538204"/>
                </a:cubicBezTo>
              </a:path>
            </a:pathLst>
          </a:custGeom>
          <a:solidFill>
            <a:schemeClr val="accent6">
              <a:lumMod val="75000"/>
              <a:alpha val="56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E57A2828-B81A-F94F-98FB-0FD4B2231C12}"/>
              </a:ext>
            </a:extLst>
          </p:cNvPr>
          <p:cNvSpPr txBox="1"/>
          <p:nvPr/>
        </p:nvSpPr>
        <p:spPr>
          <a:xfrm>
            <a:off x="2903186" y="4102844"/>
            <a:ext cx="3265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Real signal’s magnitude spectrum is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A5297C6-14C0-8441-8EA8-A856C86A38FB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2632113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FCB46B83-C12E-E44D-9EAF-30A316F329D0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376ABE9-BBC8-B045-AB0D-CED5B0A3DB2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2C0760AC-4104-C64D-900C-32CF4530368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78053D8-AB3F-ED44-812B-5C3CBC1E1142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6E97E9-70AA-E140-98CA-50CA3B2E8B0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5AC5D700-868C-D84C-A30A-BDA2C98B5FAF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28CE0B3-3C59-364C-A746-489E33C0EAD5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1FF2D38-4A84-F04D-90AC-104ED123CB94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3EB66862-8A98-CD49-B2FC-CC3254872AB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8C8B8C1-BF1F-A845-A252-CBA784E6118D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3F19EA2-AF9A-3A4E-9270-28F9D4DAB6B2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4E884F5-A2CD-B540-A07F-963326DD0EA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9194EBA-7655-AF44-90EF-F8E53B97B481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1C10C60-2BE7-0A49-8A70-3E05B17D7024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B0962AF-3CB0-794D-9E52-DA548F2695A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AA15C737-648F-EA41-98EA-7C44A0F772FC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5BCDE1B0-FA8F-FD49-85F5-8451EFA8F391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D7DD31F9-9F66-7A4C-A0A4-98C7F43CE483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0D29759-2C3A-4544-BF7E-E93ED87F23DB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BB4E4F3-31F8-AA4A-A824-E51F049BC49E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C7647FF8-6E13-2046-8DF9-EE10C070A385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188AD913-F3BC-B447-9179-3D86C77FCD75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13B1FB2-269A-1E4F-BF55-20873F96BA4A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1409AD62-2E31-994A-BC89-4CF1B043D5F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F2B55FB5-C860-E34D-AD4A-0866BB2632CE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C4093A3F-9C5A-A94E-A5C1-94476CBF2A75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0CA721E-0A9C-9E47-83E5-EFD08C891C08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Curious Case of “Negative frequency”</a:t>
            </a:r>
          </a:p>
        </p:txBody>
      </p:sp>
      <p:sp>
        <p:nvSpPr>
          <p:cNvPr id="2" name="Freeform 1">
            <a:extLst>
              <a:ext uri="{FF2B5EF4-FFF2-40B4-BE49-F238E27FC236}">
                <a16:creationId xmlns:a16="http://schemas.microsoft.com/office/drawing/2014/main" id="{79806ADD-1D2D-D846-95B8-957CC3EB5F87}"/>
              </a:ext>
            </a:extLst>
          </p:cNvPr>
          <p:cNvSpPr/>
          <p:nvPr/>
        </p:nvSpPr>
        <p:spPr>
          <a:xfrm>
            <a:off x="1749287" y="1642983"/>
            <a:ext cx="5353878" cy="1312251"/>
          </a:xfrm>
          <a:custGeom>
            <a:avLst/>
            <a:gdLst>
              <a:gd name="connsiteX0" fmla="*/ 0 w 5353878"/>
              <a:gd name="connsiteY0" fmla="*/ 1312251 h 1312251"/>
              <a:gd name="connsiteX1" fmla="*/ 198783 w 5353878"/>
              <a:gd name="connsiteY1" fmla="*/ 291834 h 1312251"/>
              <a:gd name="connsiteX2" fmla="*/ 583096 w 5353878"/>
              <a:gd name="connsiteY2" fmla="*/ 1073712 h 1312251"/>
              <a:gd name="connsiteX3" fmla="*/ 861391 w 5353878"/>
              <a:gd name="connsiteY3" fmla="*/ 119556 h 1312251"/>
              <a:gd name="connsiteX4" fmla="*/ 1550504 w 5353878"/>
              <a:gd name="connsiteY4" fmla="*/ 1020704 h 1312251"/>
              <a:gd name="connsiteX5" fmla="*/ 2252870 w 5353878"/>
              <a:gd name="connsiteY5" fmla="*/ 286 h 1312251"/>
              <a:gd name="connsiteX6" fmla="*/ 4280452 w 5353878"/>
              <a:gd name="connsiteY6" fmla="*/ 1139973 h 1312251"/>
              <a:gd name="connsiteX7" fmla="*/ 5062330 w 5353878"/>
              <a:gd name="connsiteY7" fmla="*/ 941191 h 1312251"/>
              <a:gd name="connsiteX8" fmla="*/ 5353878 w 5353878"/>
              <a:gd name="connsiteY8" fmla="*/ 1298999 h 13122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353878" h="1312251">
                <a:moveTo>
                  <a:pt x="0" y="1312251"/>
                </a:moveTo>
                <a:cubicBezTo>
                  <a:pt x="50800" y="821920"/>
                  <a:pt x="101600" y="331590"/>
                  <a:pt x="198783" y="291834"/>
                </a:cubicBezTo>
                <a:cubicBezTo>
                  <a:pt x="295966" y="252077"/>
                  <a:pt x="472661" y="1102425"/>
                  <a:pt x="583096" y="1073712"/>
                </a:cubicBezTo>
                <a:cubicBezTo>
                  <a:pt x="693531" y="1044999"/>
                  <a:pt x="700156" y="128391"/>
                  <a:pt x="861391" y="119556"/>
                </a:cubicBezTo>
                <a:cubicBezTo>
                  <a:pt x="1022626" y="110721"/>
                  <a:pt x="1318591" y="1040582"/>
                  <a:pt x="1550504" y="1020704"/>
                </a:cubicBezTo>
                <a:cubicBezTo>
                  <a:pt x="1782417" y="1000826"/>
                  <a:pt x="1797879" y="-19592"/>
                  <a:pt x="2252870" y="286"/>
                </a:cubicBezTo>
                <a:cubicBezTo>
                  <a:pt x="2707861" y="20164"/>
                  <a:pt x="3812209" y="983156"/>
                  <a:pt x="4280452" y="1139973"/>
                </a:cubicBezTo>
                <a:cubicBezTo>
                  <a:pt x="4748695" y="1296790"/>
                  <a:pt x="4883426" y="914687"/>
                  <a:pt x="5062330" y="941191"/>
                </a:cubicBezTo>
                <a:cubicBezTo>
                  <a:pt x="5241234" y="967695"/>
                  <a:pt x="5297556" y="1133347"/>
                  <a:pt x="5353878" y="1298999"/>
                </a:cubicBezTo>
              </a:path>
            </a:pathLst>
          </a:custGeom>
          <a:solidFill>
            <a:schemeClr val="accent2">
              <a:lumMod val="75000"/>
              <a:alpha val="22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847C078-6DDD-2C4F-B204-E53ECA917F43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08D2050-B5B6-A24B-B173-F6ED4AA576E3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DE4DF4C4-C29E-B745-801B-C573C3ED45F1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6E34D6C9-B3B7-E640-A30A-53F9B037D4D0}"/>
              </a:ext>
            </a:extLst>
          </p:cNvPr>
          <p:cNvSpPr txBox="1"/>
          <p:nvPr/>
        </p:nvSpPr>
        <p:spPr>
          <a:xfrm>
            <a:off x="2903186" y="4102844"/>
            <a:ext cx="32651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Complex signal’s magnitude spectrum may or may not be symmetric.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Why?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D550F66-3546-544A-B9F2-0293491E7925}"/>
              </a:ext>
            </a:extLst>
          </p:cNvPr>
          <p:cNvSpPr txBox="1"/>
          <p:nvPr/>
        </p:nvSpPr>
        <p:spPr>
          <a:xfrm>
            <a:off x="4387653" y="732596"/>
            <a:ext cx="132773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|</a:t>
            </a:r>
          </a:p>
        </p:txBody>
      </p:sp>
    </p:spTree>
    <p:extLst>
      <p:ext uri="{BB962C8B-B14F-4D97-AF65-F5344CB8AC3E}">
        <p14:creationId xmlns:p14="http://schemas.microsoft.com/office/powerpoint/2010/main" val="4029254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Sampling frequency  = 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(i.e.,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𝜋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𝑁</m:t>
                        </m:r>
                      </m:den>
                    </m:f>
                    <m:r>
                      <a:rPr kumimoji="0" lang="en-US" sz="20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</m:t>
                    </m:r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radians per step) = N samples per rotation</a:t>
                </a: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(N/ 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)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seconds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 per rotation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Therefore, the slowest frequency = (f</a:t>
            </a:r>
            <a:r>
              <a:rPr kumimoji="0" lang="en-US" sz="20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/N) Hz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Higher frequencies are integer multiple of (f</a:t>
                </a:r>
                <a:r>
                  <a:rPr kumimoji="0" lang="en-US" sz="2000" b="0" i="0" u="none" strike="noStrike" kern="1200" cap="none" spc="0" normalizeH="0" baseline="-2500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s 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/N) Hz</a:t>
                </a: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kumimoji="0" lang="en-US" sz="20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ucida Bright" panose="02040602050505020304" pitchFamily="18" charset="77"/>
                        <a:ea typeface="+mn-ea"/>
                        <a:cs typeface="+mn-cs"/>
                      </a:rPr>
                      <m:t>, </m:t>
                    </m:r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(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N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−1)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0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Lucida Bright" panose="02040602050505020304" pitchFamily="18" charset="77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2222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43731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E0C15B5C-FBA0-9442-8C8C-FA7AD4BB2701}"/>
              </a:ext>
            </a:extLst>
          </p:cNvPr>
          <p:cNvSpPr/>
          <p:nvPr/>
        </p:nvSpPr>
        <p:spPr>
          <a:xfrm>
            <a:off x="1748117" y="2312894"/>
            <a:ext cx="1748117" cy="1748118"/>
          </a:xfrm>
          <a:prstGeom prst="ellipse">
            <a:avLst/>
          </a:prstGeom>
          <a:noFill/>
          <a:ln>
            <a:solidFill>
              <a:srgbClr val="FF0F1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BBB2EA0-D6EC-1D4A-A086-879CFB6E2591}"/>
              </a:ext>
            </a:extLst>
          </p:cNvPr>
          <p:cNvSpPr/>
          <p:nvPr/>
        </p:nvSpPr>
        <p:spPr>
          <a:xfrm>
            <a:off x="3072652" y="2420470"/>
            <a:ext cx="282388" cy="2958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D533FF59-9279-2942-AFCC-FA20B33D1E92}"/>
              </a:ext>
            </a:extLst>
          </p:cNvPr>
          <p:cNvSpPr/>
          <p:nvPr/>
        </p:nvSpPr>
        <p:spPr>
          <a:xfrm>
            <a:off x="2730229" y="2126931"/>
            <a:ext cx="860611" cy="779930"/>
          </a:xfrm>
          <a:prstGeom prst="arc">
            <a:avLst/>
          </a:prstGeom>
          <a:ln w="22225"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B645C493-110E-2F45-827A-4839E12952FE}"/>
              </a:ext>
            </a:extLst>
          </p:cNvPr>
          <p:cNvSpPr/>
          <p:nvPr/>
        </p:nvSpPr>
        <p:spPr>
          <a:xfrm>
            <a:off x="2566017" y="3135888"/>
            <a:ext cx="112331" cy="102119"/>
          </a:xfrm>
          <a:prstGeom prst="ellipse">
            <a:avLst/>
          </a:prstGeom>
          <a:solidFill>
            <a:srgbClr val="FF0F1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80B0B10-A867-3145-B269-DD36AB37A696}"/>
              </a:ext>
            </a:extLst>
          </p:cNvPr>
          <p:cNvGrpSpPr/>
          <p:nvPr/>
        </p:nvGrpSpPr>
        <p:grpSpPr>
          <a:xfrm>
            <a:off x="1524000" y="4243214"/>
            <a:ext cx="2282970" cy="2622852"/>
            <a:chOff x="1524000" y="4243214"/>
            <a:chExt cx="2282970" cy="2622852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D766DCF-E130-494C-B971-B320345301A5}"/>
                </a:ext>
              </a:extLst>
            </p:cNvPr>
            <p:cNvCxnSpPr>
              <a:cxnSpLocks/>
            </p:cNvCxnSpPr>
            <p:nvPr/>
          </p:nvCxnSpPr>
          <p:spPr>
            <a:xfrm>
              <a:off x="1524000" y="4391132"/>
              <a:ext cx="2282970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824658C2-1FEF-2C42-95D6-5DB9DF58EE9E}"/>
                </a:ext>
              </a:extLst>
            </p:cNvPr>
            <p:cNvSpPr/>
            <p:nvPr/>
          </p:nvSpPr>
          <p:spPr>
            <a:xfrm>
              <a:off x="3072652" y="4243214"/>
              <a:ext cx="282388" cy="295836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B6A43125-A83D-1345-88BE-F606ED4BB7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2179413" y="5664679"/>
              <a:ext cx="1101632" cy="1301141"/>
            </a:xfrm>
            <a:prstGeom prst="rect">
              <a:avLst/>
            </a:prstGeom>
          </p:spPr>
        </p:pic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A1254F5-BB0C-964B-AA34-71B4E6F13D0E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2703516" y="4731078"/>
              <a:ext cx="0" cy="1116106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0C2332A-E95F-3E42-B7E7-DB5CF01D066C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566016" y="5056902"/>
              <a:ext cx="0" cy="923365"/>
            </a:xfrm>
            <a:prstGeom prst="line">
              <a:avLst/>
            </a:prstGeom>
            <a:ln w="44450">
              <a:solidFill>
                <a:schemeClr val="accent1">
                  <a:lumMod val="75000"/>
                </a:schemeClr>
              </a:solidFill>
              <a:prstDash val="sysDot"/>
              <a:head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6FC3740-FC84-714B-B616-B1FD5834B61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Model for a signal </a:t>
            </a:r>
            <a:r>
              <a:rPr lang="en-US" sz="2800" dirty="0">
                <a:solidFill>
                  <a:schemeClr val="bg1"/>
                </a:solidFill>
              </a:rPr>
              <a:t>(frequency, amplitude, and phase)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112F21-31F9-1449-90B8-1E2CDBE967ED}"/>
              </a:ext>
            </a:extLst>
          </p:cNvPr>
          <p:cNvCxnSpPr/>
          <p:nvPr/>
        </p:nvCxnSpPr>
        <p:spPr>
          <a:xfrm>
            <a:off x="4039199" y="2182743"/>
            <a:ext cx="0" cy="2110527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Oval 23">
            <a:extLst>
              <a:ext uri="{FF2B5EF4-FFF2-40B4-BE49-F238E27FC236}">
                <a16:creationId xmlns:a16="http://schemas.microsoft.com/office/drawing/2014/main" id="{BFD7039B-2AF4-3D41-B729-E6DDAB90D4B1}"/>
              </a:ext>
            </a:extLst>
          </p:cNvPr>
          <p:cNvSpPr/>
          <p:nvPr/>
        </p:nvSpPr>
        <p:spPr>
          <a:xfrm>
            <a:off x="3902798" y="2420470"/>
            <a:ext cx="282388" cy="295836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4F02A06-4DE7-8B4A-9F7D-5FAA3825BD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56568" y="2485317"/>
            <a:ext cx="1101632" cy="1301141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25A3F114-35A8-F14B-812E-65D24D0B96C8}"/>
              </a:ext>
            </a:extLst>
          </p:cNvPr>
          <p:cNvCxnSpPr>
            <a:cxnSpLocks/>
          </p:cNvCxnSpPr>
          <p:nvPr/>
        </p:nvCxnSpPr>
        <p:spPr>
          <a:xfrm>
            <a:off x="5234535" y="2406530"/>
            <a:ext cx="0" cy="1116106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18DFF9FD-C7B2-6E4A-9AFF-AD8563B94880}"/>
              </a:ext>
            </a:extLst>
          </p:cNvPr>
          <p:cNvCxnSpPr>
            <a:cxnSpLocks/>
          </p:cNvCxnSpPr>
          <p:nvPr/>
        </p:nvCxnSpPr>
        <p:spPr>
          <a:xfrm flipV="1">
            <a:off x="5097035" y="2964583"/>
            <a:ext cx="0" cy="923365"/>
          </a:xfrm>
          <a:prstGeom prst="line">
            <a:avLst/>
          </a:prstGeom>
          <a:ln w="44450">
            <a:solidFill>
              <a:schemeClr val="accent1">
                <a:lumMod val="75000"/>
              </a:schemeClr>
            </a:solidFill>
            <a:prstDash val="sysDot"/>
            <a:head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9776227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Lucida Bright" panose="02040602050505020304" pitchFamily="18" charset="77"/>
                    <a:ea typeface="+mn-ea"/>
                    <a:cs typeface="+mn-cs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f</m:t>
                        </m:r>
                        <m:r>
                          <m:rPr>
                            <m:nor/>
                          </m:rPr>
                          <a:rPr kumimoji="0" lang="en-US" sz="2800" b="0" i="0" u="none" strike="noStrike" kern="1200" cap="none" spc="0" normalizeH="0" baseline="-25000" noProof="0" dirty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Lucida Bright" panose="02040602050505020304" pitchFamily="18" charset="77"/>
                            <a:ea typeface="+mn-ea"/>
                            <a:cs typeface="+mn-cs"/>
                          </a:rPr>
                          <m:t>s</m:t>
                        </m:r>
                      </m:num>
                      <m:den>
                        <m:r>
                          <a:rPr kumimoji="0" lang="en-US" sz="2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𝑁</m:t>
                        </m:r>
                      </m:den>
                    </m:f>
                  </m:oMath>
                </a14:m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Resolution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= minimum observable frequency difference = </a:t>
            </a:r>
            <a:endParaRPr kumimoji="0" lang="en-US" sz="2000" b="0" i="0" u="none" strike="noStrike" kern="1200" cap="none" spc="0" normalizeH="0" baseline="-25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Magnitude/Phase of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z</a:t>
            </a:r>
            <a:r>
              <a:rPr kumimoji="0" lang="en-US" sz="2400" b="0" i="0" u="none" strike="noStrike" kern="1200" cap="none" spc="0" normalizeH="0" baseline="-2500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Lucida Bright" panose="02040602050505020304" pitchFamily="18" charset="77"/>
                <a:ea typeface="+mn-ea"/>
                <a:cs typeface="+mn-cs"/>
              </a:rPr>
              <a:t>What if the actual frequency falls in between two frequency bins?</a:t>
            </a:r>
            <a:endParaRPr kumimoji="0" lang="en-US" sz="2400" b="0" i="0" u="none" strike="noStrike" kern="1200" cap="none" spc="0" normalizeH="0" baseline="-2500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ucida Bright" panose="02040602050505020304" pitchFamily="18" charset="77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6307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A2EAA8-CA65-0442-8FF2-08AF51F4314F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Estimating the real-world frequencies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3D9E9E-1FA4-7E44-88E1-00DB59434231}"/>
              </a:ext>
            </a:extLst>
          </p:cNvPr>
          <p:cNvSpPr txBox="1"/>
          <p:nvPr/>
        </p:nvSpPr>
        <p:spPr>
          <a:xfrm>
            <a:off x="-197822" y="1237353"/>
            <a:ext cx="7539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Sampling frequency  =  f</a:t>
            </a:r>
            <a:r>
              <a:rPr lang="en-US" sz="2000" baseline="-25000" dirty="0">
                <a:latin typeface="Lucida Bright" panose="02040602050505020304" pitchFamily="18" charset="77"/>
              </a:rPr>
              <a:t>s  </a:t>
            </a:r>
            <a:r>
              <a:rPr lang="en-US" sz="2000" dirty="0">
                <a:latin typeface="Lucida Bright" panose="02040602050505020304" pitchFamily="18" charset="77"/>
              </a:rPr>
              <a:t>(i.e., 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samples per second)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/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Slowest frequency (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a:rPr lang="en-US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radians per step) = N samples per rotation</a:t>
                </a:r>
                <a:endParaRPr lang="en-US" sz="2000" baseline="-25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C220F222-3F47-AF42-9C77-6C6D1D31A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1899771"/>
                <a:ext cx="8268397" cy="527580"/>
              </a:xfrm>
              <a:prstGeom prst="rect">
                <a:avLst/>
              </a:prstGeom>
              <a:blipFill>
                <a:blip r:embed="rId2"/>
                <a:stretch>
                  <a:fillRect l="-307" r="-307"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4">
            <a:extLst>
              <a:ext uri="{FF2B5EF4-FFF2-40B4-BE49-F238E27FC236}">
                <a16:creationId xmlns:a16="http://schemas.microsoft.com/office/drawing/2014/main" id="{6671F706-2C4E-3747-87C6-8AAF8701DAEC}"/>
              </a:ext>
            </a:extLst>
          </p:cNvPr>
          <p:cNvSpPr txBox="1"/>
          <p:nvPr/>
        </p:nvSpPr>
        <p:spPr>
          <a:xfrm>
            <a:off x="2296139" y="2689659"/>
            <a:ext cx="6499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000" dirty="0">
                <a:latin typeface="Lucida Bright" panose="02040602050505020304" pitchFamily="18" charset="77"/>
              </a:rPr>
              <a:t>= (N/ f</a:t>
            </a:r>
            <a:r>
              <a:rPr lang="en-US" sz="2000" baseline="-25000" dirty="0">
                <a:latin typeface="Lucida Bright" panose="02040602050505020304" pitchFamily="18" charset="77"/>
              </a:rPr>
              <a:t>s</a:t>
            </a:r>
            <a:r>
              <a:rPr lang="en-US" sz="2000" dirty="0">
                <a:latin typeface="Lucida Bright" panose="02040602050505020304" pitchFamily="18" charset="77"/>
              </a:rPr>
              <a:t>) </a:t>
            </a:r>
            <a:r>
              <a:rPr lang="en-US" sz="2000" dirty="0">
                <a:solidFill>
                  <a:schemeClr val="accent6">
                    <a:lumMod val="75000"/>
                  </a:schemeClr>
                </a:solidFill>
                <a:latin typeface="Lucida Bright" panose="02040602050505020304" pitchFamily="18" charset="77"/>
              </a:rPr>
              <a:t>seconds</a:t>
            </a:r>
            <a:r>
              <a:rPr lang="en-US" sz="2000" dirty="0">
                <a:latin typeface="Lucida Bright" panose="02040602050505020304" pitchFamily="18" charset="77"/>
              </a:rPr>
              <a:t> per rotation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18BFDA1-A93C-1641-AA9A-9CEBD7AE1E2F}"/>
              </a:ext>
            </a:extLst>
          </p:cNvPr>
          <p:cNvSpPr txBox="1"/>
          <p:nvPr/>
        </p:nvSpPr>
        <p:spPr>
          <a:xfrm>
            <a:off x="87099" y="3742347"/>
            <a:ext cx="82683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Lucida Bright" panose="02040602050505020304" pitchFamily="18" charset="77"/>
              </a:rPr>
              <a:t>Therefore, the slowest frequency = (f</a:t>
            </a:r>
            <a:r>
              <a:rPr lang="en-US" sz="2000" baseline="-25000" dirty="0">
                <a:latin typeface="Lucida Bright" panose="02040602050505020304" pitchFamily="18" charset="77"/>
              </a:rPr>
              <a:t>s </a:t>
            </a:r>
            <a:r>
              <a:rPr lang="en-US" sz="2000" dirty="0">
                <a:latin typeface="Lucida Bright" panose="02040602050505020304" pitchFamily="18" charset="77"/>
              </a:rPr>
              <a:t>/N) Hz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/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Higher frequencies are integer multiple of (f</a:t>
                </a:r>
                <a:r>
                  <a:rPr lang="en-US" sz="2000" baseline="-25000" dirty="0">
                    <a:latin typeface="Lucida Bright" panose="02040602050505020304" pitchFamily="18" charset="77"/>
                  </a:rPr>
                  <a:t>s </a:t>
                </a:r>
                <a:r>
                  <a:rPr lang="en-US" sz="2000" dirty="0">
                    <a:latin typeface="Lucida Bright" panose="02040602050505020304" pitchFamily="18" charset="77"/>
                  </a:rPr>
                  <a:t>/N) Hz</a:t>
                </a:r>
              </a:p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0,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8248446F-772E-CB4B-B0B9-F2F44DC7EC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099" y="4332180"/>
                <a:ext cx="8268397" cy="1127681"/>
              </a:xfrm>
              <a:prstGeom prst="rect">
                <a:avLst/>
              </a:prstGeom>
              <a:blipFill>
                <a:blip r:embed="rId3"/>
                <a:stretch>
                  <a:fillRect t="-3333" b="-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/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000" baseline="-25000" dirty="0">
                  <a:latin typeface="Lucida Bright" panose="02040602050505020304" pitchFamily="18" charset="77"/>
                </a:endParaRPr>
              </a:p>
              <a:p>
                <a:pPr algn="ctr"/>
                <a:r>
                  <a:rPr lang="en-US" sz="2000" dirty="0">
                    <a:latin typeface="Lucida Bright" panose="02040602050505020304" pitchFamily="18" charset="77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  <m:r>
                      <m:rPr>
                        <m:nor/>
                      </m:rPr>
                      <a:rPr lang="en-US" sz="2000" dirty="0">
                        <a:latin typeface="Lucida Bright" panose="02040602050505020304" pitchFamily="18" charset="77"/>
                      </a:rPr>
                      <m:t>, </m:t>
                    </m:r>
                    <m:r>
                      <m:rPr>
                        <m:nor/>
                      </m:rPr>
                      <a:rPr lang="en-US" sz="2000" b="0" i="0" dirty="0" smtClean="0">
                        <a:latin typeface="Lucida Bright" panose="02040602050505020304" pitchFamily="18" charset="77"/>
                      </a:rPr>
                      <m:t>−</m:t>
                    </m:r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r>
                  <a:rPr lang="en-US" sz="2000" dirty="0">
                    <a:latin typeface="Lucida Bright" panose="02040602050505020304" pitchFamily="18" charset="77"/>
                  </a:rPr>
                  <a:t>, … , ,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N</m:t>
                        </m:r>
                        <m:r>
                          <m:rPr>
                            <m:nor/>
                          </m:rPr>
                          <a:rPr lang="en-US" sz="2000" b="0" i="0" smtClean="0">
                            <a:latin typeface="Cambria Math" panose="02040503050406030204" pitchFamily="18" charset="0"/>
                          </a:rPr>
                          <m:t>/2)</m:t>
                        </m:r>
                        <m:r>
                          <m:rPr>
                            <m:nor/>
                          </m:rPr>
                          <a:rPr lang="en-US" sz="20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0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000" dirty="0">
                  <a:latin typeface="Lucida Bright" panose="02040602050505020304" pitchFamily="18" charset="77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6ABE15F-32FC-E74F-88CA-91C6B7F7F8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91" y="5478966"/>
                <a:ext cx="8268397" cy="819904"/>
              </a:xfrm>
              <a:prstGeom prst="rect">
                <a:avLst/>
              </a:prstGeom>
              <a:blipFill>
                <a:blip r:embed="rId4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F116B9AE-F5FA-D040-A3A9-7A5B946A662E}"/>
              </a:ext>
            </a:extLst>
          </p:cNvPr>
          <p:cNvGrpSpPr/>
          <p:nvPr/>
        </p:nvGrpSpPr>
        <p:grpSpPr>
          <a:xfrm>
            <a:off x="6311043" y="4816548"/>
            <a:ext cx="2484328" cy="1252238"/>
            <a:chOff x="4857376" y="5192466"/>
            <a:chExt cx="2484328" cy="1252238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734AF781-DA08-9642-84D9-03D1B51F0F3B}"/>
                </a:ext>
              </a:extLst>
            </p:cNvPr>
            <p:cNvGrpSpPr/>
            <p:nvPr/>
          </p:nvGrpSpPr>
          <p:grpSpPr>
            <a:xfrm>
              <a:off x="4857376" y="5192466"/>
              <a:ext cx="2194778" cy="1252238"/>
              <a:chOff x="6288066" y="4805888"/>
              <a:chExt cx="2194778" cy="1252238"/>
            </a:xfrm>
          </p:grpSpPr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20B44560-3C85-5A40-9970-184923FEE743}"/>
                  </a:ext>
                </a:extLst>
              </p:cNvPr>
              <p:cNvSpPr/>
              <p:nvPr/>
            </p:nvSpPr>
            <p:spPr>
              <a:xfrm>
                <a:off x="7756334" y="4962233"/>
                <a:ext cx="726510" cy="753564"/>
              </a:xfrm>
              <a:prstGeom prst="ellipse">
                <a:avLst/>
              </a:prstGeom>
              <a:solidFill>
                <a:schemeClr val="bg1"/>
              </a:solidFill>
              <a:ln w="317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DDBB567-03B8-BD45-8D81-F57B29B6C414}"/>
                  </a:ext>
                </a:extLst>
              </p:cNvPr>
              <p:cNvSpPr/>
              <p:nvPr/>
            </p:nvSpPr>
            <p:spPr>
              <a:xfrm>
                <a:off x="6288066" y="4805888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CA6B0BB0-23E9-E14F-84A5-6C7EA1605D52}"/>
                  </a:ext>
                </a:extLst>
              </p:cNvPr>
              <p:cNvSpPr/>
              <p:nvPr/>
            </p:nvSpPr>
            <p:spPr>
              <a:xfrm rot="20894598" flipV="1">
                <a:off x="6471144" y="5740869"/>
                <a:ext cx="1741118" cy="317257"/>
              </a:xfrm>
              <a:custGeom>
                <a:avLst/>
                <a:gdLst>
                  <a:gd name="connsiteX0" fmla="*/ 1741118 w 1741118"/>
                  <a:gd name="connsiteY0" fmla="*/ 166945 h 317257"/>
                  <a:gd name="connsiteX1" fmla="*/ 939452 w 1741118"/>
                  <a:gd name="connsiteY1" fmla="*/ 4106 h 317257"/>
                  <a:gd name="connsiteX2" fmla="*/ 0 w 1741118"/>
                  <a:gd name="connsiteY2" fmla="*/ 317257 h 317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741118" h="317257">
                    <a:moveTo>
                      <a:pt x="1741118" y="166945"/>
                    </a:moveTo>
                    <a:cubicBezTo>
                      <a:pt x="1485378" y="72999"/>
                      <a:pt x="1229638" y="-20946"/>
                      <a:pt x="939452" y="4106"/>
                    </a:cubicBezTo>
                    <a:cubicBezTo>
                      <a:pt x="649266" y="29158"/>
                      <a:pt x="324633" y="173207"/>
                      <a:pt x="0" y="317257"/>
                    </a:cubicBezTo>
                  </a:path>
                </a:pathLst>
              </a:custGeom>
              <a:noFill/>
              <a:ln w="25400">
                <a:solidFill>
                  <a:srgbClr val="C00000"/>
                </a:solidFill>
                <a:tailEnd type="arrow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/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endParaRPr lang="en-US" sz="2000" baseline="-25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000" i="1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2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2000" baseline="-25000" dirty="0">
                                <a:solidFill>
                                  <a:srgbClr val="C00000"/>
                                </a:solidFill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2000" b="0" i="1" dirty="0" smtClean="0">
                                <a:solidFill>
                                  <a:srgbClr val="C0000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2000" dirty="0">
                    <a:solidFill>
                      <a:srgbClr val="C00000"/>
                    </a:solidFill>
                    <a:latin typeface="Lucida Bright" panose="02040602050505020304" pitchFamily="18" charset="77"/>
                  </a:endParaRPr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6D4A8CD9-9475-AF49-99AE-FCAA98C26A9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00674" y="5192466"/>
                  <a:ext cx="1241030" cy="901657"/>
                </a:xfrm>
                <a:prstGeom prst="rect">
                  <a:avLst/>
                </a:prstGeom>
                <a:blipFill>
                  <a:blip r:embed="rId5"/>
                  <a:stretch>
                    <a:fillRect b="-416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266971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/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28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2800" i="1">
                            <a:latin typeface="Cambria Math" panose="02040503050406030204" pitchFamily="18" charset="0"/>
                          </a:rPr>
                          <m:t>𝑁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F3B2A98-2022-5346-85B7-E33B8F37320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89102" y="4907961"/>
                <a:ext cx="558166" cy="817083"/>
              </a:xfrm>
              <a:prstGeom prst="rect">
                <a:avLst/>
              </a:prstGeom>
              <a:blipFill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6B8AC646-0669-1849-9507-C47A48F1D30C}"/>
              </a:ext>
            </a:extLst>
          </p:cNvPr>
          <p:cNvSpPr txBox="1"/>
          <p:nvPr/>
        </p:nvSpPr>
        <p:spPr>
          <a:xfrm>
            <a:off x="384986" y="4861074"/>
            <a:ext cx="61326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Lucida Bright" panose="02040602050505020304" pitchFamily="18" charset="77"/>
              </a:rPr>
              <a:t>Resolution</a:t>
            </a:r>
          </a:p>
          <a:p>
            <a:r>
              <a:rPr lang="en-US" sz="2000" dirty="0">
                <a:latin typeface="Lucida Bright" panose="02040602050505020304" pitchFamily="18" charset="77"/>
              </a:rPr>
              <a:t>= minimum observable frequency difference = </a:t>
            </a:r>
            <a:endParaRPr lang="en-US" sz="2000" baseline="-25000" dirty="0">
              <a:latin typeface="Lucida Bright" panose="02040602050505020304" pitchFamily="18" charset="77"/>
            </a:endParaRP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5457CED-0371-3E42-A1A1-B836A39908B1}"/>
              </a:ext>
            </a:extLst>
          </p:cNvPr>
          <p:cNvGrpSpPr/>
          <p:nvPr/>
        </p:nvGrpSpPr>
        <p:grpSpPr>
          <a:xfrm>
            <a:off x="5080599" y="3337802"/>
            <a:ext cx="1386462" cy="1578755"/>
            <a:chOff x="5080599" y="3337802"/>
            <a:chExt cx="1386462" cy="1578755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25F1BAF1-0B39-714C-941D-36893A03CD3F}"/>
                </a:ext>
              </a:extLst>
            </p:cNvPr>
            <p:cNvSpPr/>
            <p:nvPr/>
          </p:nvSpPr>
          <p:spPr>
            <a:xfrm rot="5400000">
              <a:off x="5155330" y="3263071"/>
              <a:ext cx="369334" cy="518796"/>
            </a:xfrm>
            <a:prstGeom prst="rightBrace">
              <a:avLst/>
            </a:prstGeom>
            <a:ln w="22225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>
              <a:off x="5393635" y="3714268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175DAA19-8226-8645-AACE-0B361CB23EDD}"/>
              </a:ext>
            </a:extLst>
          </p:cNvPr>
          <p:cNvSpPr txBox="1"/>
          <p:nvPr/>
        </p:nvSpPr>
        <p:spPr>
          <a:xfrm>
            <a:off x="551758" y="5919471"/>
            <a:ext cx="8324600" cy="830997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What if the actual frequency falls in between two frequency bins?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3989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1" grpId="0"/>
      <p:bldP spid="116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F9EA69F4-7045-9F49-9906-172DBB24A5B2}"/>
              </a:ext>
            </a:extLst>
          </p:cNvPr>
          <p:cNvGrpSpPr/>
          <p:nvPr/>
        </p:nvGrpSpPr>
        <p:grpSpPr>
          <a:xfrm>
            <a:off x="5507981" y="2834056"/>
            <a:ext cx="315804" cy="573687"/>
            <a:chOff x="7225127" y="3524912"/>
            <a:chExt cx="315804" cy="573687"/>
          </a:xfrm>
        </p:grpSpPr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A7DE9D6A-CE93-1E4A-8F21-630A67BCCA2D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B2939A25-A678-0B4E-9858-1EA97E65519E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</p:grpSp>
      <p:sp>
        <p:nvSpPr>
          <p:cNvPr id="88" name="TextBox 87">
            <a:extLst>
              <a:ext uri="{FF2B5EF4-FFF2-40B4-BE49-F238E27FC236}">
                <a16:creationId xmlns:a16="http://schemas.microsoft.com/office/drawing/2014/main" id="{D0FA6D9E-0A10-704B-B487-A0DAA9D41ACD}"/>
              </a:ext>
            </a:extLst>
          </p:cNvPr>
          <p:cNvSpPr txBox="1"/>
          <p:nvPr/>
        </p:nvSpPr>
        <p:spPr>
          <a:xfrm>
            <a:off x="3796257" y="3031277"/>
            <a:ext cx="917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 m = 0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D5ECE09-7AFC-0C47-8469-01D700CCAC54}"/>
              </a:ext>
            </a:extLst>
          </p:cNvPr>
          <p:cNvGrpSpPr/>
          <p:nvPr/>
        </p:nvGrpSpPr>
        <p:grpSpPr>
          <a:xfrm>
            <a:off x="6201850" y="2826922"/>
            <a:ext cx="315804" cy="573687"/>
            <a:chOff x="7225127" y="3524912"/>
            <a:chExt cx="315804" cy="573687"/>
          </a:xfrm>
        </p:grpSpPr>
        <p:cxnSp>
          <p:nvCxnSpPr>
            <p:cNvPr id="90" name="Straight Connector 89">
              <a:extLst>
                <a:ext uri="{FF2B5EF4-FFF2-40B4-BE49-F238E27FC236}">
                  <a16:creationId xmlns:a16="http://schemas.microsoft.com/office/drawing/2014/main" id="{0BE777C0-97A5-0E44-A968-36663593245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421FB8A2-B740-004C-B973-DE09A8020769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3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FE3A381C-172A-FE40-AE71-D3DF4B0C169B}"/>
              </a:ext>
            </a:extLst>
          </p:cNvPr>
          <p:cNvGrpSpPr/>
          <p:nvPr/>
        </p:nvGrpSpPr>
        <p:grpSpPr>
          <a:xfrm>
            <a:off x="6853622" y="2834056"/>
            <a:ext cx="315804" cy="573687"/>
            <a:chOff x="7225127" y="3524912"/>
            <a:chExt cx="315804" cy="573687"/>
          </a:xfrm>
        </p:grpSpPr>
        <p:cxnSp>
          <p:nvCxnSpPr>
            <p:cNvPr id="93" name="Straight Connector 92">
              <a:extLst>
                <a:ext uri="{FF2B5EF4-FFF2-40B4-BE49-F238E27FC236}">
                  <a16:creationId xmlns:a16="http://schemas.microsoft.com/office/drawing/2014/main" id="{06BAE76D-1E0F-7C42-805A-5CD686ED6FEC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F0C18012-7433-8E41-A4AA-5709F79772FA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4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75773FAA-49FA-BD4C-AD4A-8B2B5C0F39EE}"/>
              </a:ext>
            </a:extLst>
          </p:cNvPr>
          <p:cNvGrpSpPr/>
          <p:nvPr/>
        </p:nvGrpSpPr>
        <p:grpSpPr>
          <a:xfrm>
            <a:off x="4845610" y="2826922"/>
            <a:ext cx="315804" cy="573687"/>
            <a:chOff x="7225127" y="3524912"/>
            <a:chExt cx="315804" cy="573687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4853B9C6-F791-E240-93E1-00A38B4FBBC2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620501C2-13A7-A74E-AF2E-AA4B7832994B}"/>
                </a:ext>
              </a:extLst>
            </p:cNvPr>
            <p:cNvSpPr txBox="1"/>
            <p:nvPr/>
          </p:nvSpPr>
          <p:spPr>
            <a:xfrm>
              <a:off x="7225127" y="3729267"/>
              <a:ext cx="31580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FAAB998F-BA03-384A-BB46-86C3B4393455}"/>
              </a:ext>
            </a:extLst>
          </p:cNvPr>
          <p:cNvGrpSpPr/>
          <p:nvPr/>
        </p:nvGrpSpPr>
        <p:grpSpPr>
          <a:xfrm>
            <a:off x="2252769" y="2826563"/>
            <a:ext cx="465272" cy="573687"/>
            <a:chOff x="7225127" y="3524912"/>
            <a:chExt cx="465272" cy="573687"/>
          </a:xfrm>
        </p:grpSpPr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02459121-CF0D-C949-B292-2AEBCCDEC7C0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37EC8347-618C-9B4D-B492-96F6E60AA1E4}"/>
                </a:ext>
              </a:extLst>
            </p:cNvPr>
            <p:cNvSpPr txBox="1"/>
            <p:nvPr/>
          </p:nvSpPr>
          <p:spPr>
            <a:xfrm>
              <a:off x="7225127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-3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D4A1AEF6-F1D5-A44D-B5D2-56A8D24E0139}"/>
              </a:ext>
            </a:extLst>
          </p:cNvPr>
          <p:cNvGrpSpPr/>
          <p:nvPr/>
        </p:nvGrpSpPr>
        <p:grpSpPr>
          <a:xfrm>
            <a:off x="2903186" y="2819429"/>
            <a:ext cx="465272" cy="573687"/>
            <a:chOff x="7181675" y="3524912"/>
            <a:chExt cx="465272" cy="573687"/>
          </a:xfrm>
        </p:grpSpPr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40751A73-3EDA-934F-8B07-3A98EF92E38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C465E281-1BF9-B04D-AE4A-C72AC63046FE}"/>
                </a:ext>
              </a:extLst>
            </p:cNvPr>
            <p:cNvSpPr txBox="1"/>
            <p:nvPr/>
          </p:nvSpPr>
          <p:spPr>
            <a:xfrm>
              <a:off x="7181675" y="3729267"/>
              <a:ext cx="4652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-2</a:t>
              </a:r>
            </a:p>
          </p:txBody>
        </p: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FB8C1281-7C0F-F74E-A1CB-EDCB39A51024}"/>
              </a:ext>
            </a:extLst>
          </p:cNvPr>
          <p:cNvGrpSpPr/>
          <p:nvPr/>
        </p:nvGrpSpPr>
        <p:grpSpPr>
          <a:xfrm>
            <a:off x="3598410" y="2826563"/>
            <a:ext cx="533646" cy="573687"/>
            <a:chOff x="7225127" y="3524912"/>
            <a:chExt cx="533646" cy="573687"/>
          </a:xfrm>
        </p:grpSpPr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CBF55926-3258-4345-90BC-F5D2380504AB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E1486EAC-0FC5-294F-9324-C85C784F233C}"/>
                </a:ext>
              </a:extLst>
            </p:cNvPr>
            <p:cNvSpPr txBox="1"/>
            <p:nvPr/>
          </p:nvSpPr>
          <p:spPr>
            <a:xfrm>
              <a:off x="7225127" y="3729267"/>
              <a:ext cx="53364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-1</a:t>
              </a:r>
            </a:p>
          </p:txBody>
        </p:sp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F5317216-9A2D-824F-814D-F2150E4A3133}"/>
              </a:ext>
            </a:extLst>
          </p:cNvPr>
          <p:cNvGrpSpPr/>
          <p:nvPr/>
        </p:nvGrpSpPr>
        <p:grpSpPr>
          <a:xfrm>
            <a:off x="1590397" y="2819429"/>
            <a:ext cx="450641" cy="573687"/>
            <a:chOff x="7225126" y="3524912"/>
            <a:chExt cx="450641" cy="573687"/>
          </a:xfrm>
        </p:grpSpPr>
        <p:cxnSp>
          <p:nvCxnSpPr>
            <p:cNvPr id="108" name="Straight Connector 107">
              <a:extLst>
                <a:ext uri="{FF2B5EF4-FFF2-40B4-BE49-F238E27FC236}">
                  <a16:creationId xmlns:a16="http://schemas.microsoft.com/office/drawing/2014/main" id="{9873D0B8-7EB3-1B47-9726-857D138BF544}"/>
                </a:ext>
              </a:extLst>
            </p:cNvPr>
            <p:cNvCxnSpPr/>
            <p:nvPr/>
          </p:nvCxnSpPr>
          <p:spPr>
            <a:xfrm>
              <a:off x="7391462" y="3524912"/>
              <a:ext cx="0" cy="24743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7F7C084B-371E-EF45-A8D3-A982B348DE0D}"/>
                </a:ext>
              </a:extLst>
            </p:cNvPr>
            <p:cNvSpPr txBox="1"/>
            <p:nvPr/>
          </p:nvSpPr>
          <p:spPr>
            <a:xfrm>
              <a:off x="7225126" y="3729267"/>
              <a:ext cx="45064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-4</a:t>
              </a:r>
            </a:p>
          </p:txBody>
        </p:sp>
      </p:grpSp>
      <p:sp>
        <p:nvSpPr>
          <p:cNvPr id="110" name="TextBox 109">
            <a:extLst>
              <a:ext uri="{FF2B5EF4-FFF2-40B4-BE49-F238E27FC236}">
                <a16:creationId xmlns:a16="http://schemas.microsoft.com/office/drawing/2014/main" id="{0B59C955-95ED-9745-9079-A69EF231E090}"/>
              </a:ext>
            </a:extLst>
          </p:cNvPr>
          <p:cNvSpPr txBox="1"/>
          <p:nvPr/>
        </p:nvSpPr>
        <p:spPr>
          <a:xfrm>
            <a:off x="7303710" y="3096503"/>
            <a:ext cx="135396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Frequency</a:t>
            </a:r>
          </a:p>
        </p:txBody>
      </p: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87FA0AEA-46E2-8D4A-846B-D91722668C8C}"/>
              </a:ext>
            </a:extLst>
          </p:cNvPr>
          <p:cNvCxnSpPr>
            <a:cxnSpLocks/>
          </p:cNvCxnSpPr>
          <p:nvPr/>
        </p:nvCxnSpPr>
        <p:spPr>
          <a:xfrm>
            <a:off x="4317357" y="2960665"/>
            <a:ext cx="3209878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75DC326A-B8EC-0845-A825-FA979E633DF5}"/>
              </a:ext>
            </a:extLst>
          </p:cNvPr>
          <p:cNvCxnSpPr/>
          <p:nvPr/>
        </p:nvCxnSpPr>
        <p:spPr>
          <a:xfrm flipV="1">
            <a:off x="4320053" y="716625"/>
            <a:ext cx="0" cy="2253948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14" name="Straight Connector 113">
            <a:extLst>
              <a:ext uri="{FF2B5EF4-FFF2-40B4-BE49-F238E27FC236}">
                <a16:creationId xmlns:a16="http://schemas.microsoft.com/office/drawing/2014/main" id="{886B4E84-5B9C-0F48-8C81-067CD65952E9}"/>
              </a:ext>
            </a:extLst>
          </p:cNvPr>
          <p:cNvCxnSpPr>
            <a:cxnSpLocks/>
          </p:cNvCxnSpPr>
          <p:nvPr/>
        </p:nvCxnSpPr>
        <p:spPr>
          <a:xfrm flipH="1">
            <a:off x="1298713" y="2959469"/>
            <a:ext cx="3009603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15" name="TextBox 114">
            <a:extLst>
              <a:ext uri="{FF2B5EF4-FFF2-40B4-BE49-F238E27FC236}">
                <a16:creationId xmlns:a16="http://schemas.microsoft.com/office/drawing/2014/main" id="{F8153D94-6136-D54E-9C6C-6194541F2B61}"/>
              </a:ext>
            </a:extLst>
          </p:cNvPr>
          <p:cNvSpPr txBox="1"/>
          <p:nvPr/>
        </p:nvSpPr>
        <p:spPr>
          <a:xfrm>
            <a:off x="4387653" y="732596"/>
            <a:ext cx="153606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Magnitude/Phase of </a:t>
            </a:r>
            <a:r>
              <a:rPr lang="en-US" sz="2400" dirty="0" err="1"/>
              <a:t>z</a:t>
            </a:r>
            <a:r>
              <a:rPr lang="en-US" sz="2400" baseline="-25000" dirty="0" err="1"/>
              <a:t>m</a:t>
            </a:r>
            <a:endParaRPr lang="en-US" sz="24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09CCFE3-5F5E-5141-97F9-6FB75EEA60B0}"/>
              </a:ext>
            </a:extLst>
          </p:cNvPr>
          <p:cNvGrpSpPr/>
          <p:nvPr/>
        </p:nvGrpSpPr>
        <p:grpSpPr>
          <a:xfrm>
            <a:off x="2857386" y="3460367"/>
            <a:ext cx="6132668" cy="1506008"/>
            <a:chOff x="2857386" y="3460367"/>
            <a:chExt cx="6132668" cy="15060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/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" name="TextBox 1">
                  <a:extLst>
                    <a:ext uri="{FF2B5EF4-FFF2-40B4-BE49-F238E27FC236}">
                      <a16:creationId xmlns:a16="http://schemas.microsoft.com/office/drawing/2014/main" id="{0F3B2A98-2022-5346-85B7-E33B8F3732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75586" y="4045610"/>
                  <a:ext cx="596638" cy="920765"/>
                </a:xfrm>
                <a:prstGeom prst="rect">
                  <a:avLst/>
                </a:prstGeom>
                <a:blipFill>
                  <a:blip r:embed="rId2"/>
                  <a:stretch>
                    <a:fillRect b="-54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B8AC646-0669-1849-9507-C47A48F1D30C}"/>
                </a:ext>
              </a:extLst>
            </p:cNvPr>
            <p:cNvSpPr txBox="1"/>
            <p:nvPr/>
          </p:nvSpPr>
          <p:spPr>
            <a:xfrm>
              <a:off x="2857386" y="4356251"/>
              <a:ext cx="613266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Lucida Bright" panose="02040602050505020304" pitchFamily="18" charset="77"/>
                </a:rPr>
                <a:t>Highest frequency = </a:t>
              </a:r>
              <a:endParaRPr lang="en-US" sz="2000" baseline="-25000" dirty="0">
                <a:latin typeface="Lucida Bright" panose="02040602050505020304" pitchFamily="18" charset="77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3D4E91A2-A5E9-2A4C-9CD7-4E511F2D4EE2}"/>
                </a:ext>
              </a:extLst>
            </p:cNvPr>
            <p:cNvSpPr/>
            <p:nvPr/>
          </p:nvSpPr>
          <p:spPr>
            <a:xfrm rot="5400000">
              <a:off x="6098710" y="3395935"/>
              <a:ext cx="1073426" cy="1202289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31A2959-8AD3-6244-860F-7621E371F08D}"/>
              </a:ext>
            </a:extLst>
          </p:cNvPr>
          <p:cNvGrpSpPr/>
          <p:nvPr/>
        </p:nvGrpSpPr>
        <p:grpSpPr>
          <a:xfrm>
            <a:off x="1419500" y="3349717"/>
            <a:ext cx="1498037" cy="1027324"/>
            <a:chOff x="5470071" y="3265431"/>
            <a:chExt cx="1498037" cy="102732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/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 dirty="0">
                      <a:latin typeface="Lucida Bright" panose="02040602050505020304" pitchFamily="18" charset="77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24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509DCD9D-7D63-3749-B70E-F7B24962E6D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64683" y="3579162"/>
                  <a:ext cx="803425" cy="713593"/>
                </a:xfrm>
                <a:prstGeom prst="rect">
                  <a:avLst/>
                </a:prstGeom>
                <a:blipFill>
                  <a:blip r:embed="rId3"/>
                  <a:stretch>
                    <a:fillRect b="-175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Freeform 43">
              <a:extLst>
                <a:ext uri="{FF2B5EF4-FFF2-40B4-BE49-F238E27FC236}">
                  <a16:creationId xmlns:a16="http://schemas.microsoft.com/office/drawing/2014/main" id="{238FFCD4-3AE9-D442-8709-886D3AEE48BE}"/>
                </a:ext>
              </a:extLst>
            </p:cNvPr>
            <p:cNvSpPr/>
            <p:nvPr/>
          </p:nvSpPr>
          <p:spPr>
            <a:xfrm rot="5400000" flipV="1">
              <a:off x="5513475" y="3222027"/>
              <a:ext cx="830998" cy="917805"/>
            </a:xfrm>
            <a:custGeom>
              <a:avLst/>
              <a:gdLst>
                <a:gd name="connsiteX0" fmla="*/ 1073426 w 1073426"/>
                <a:gd name="connsiteY0" fmla="*/ 1073427 h 1073427"/>
                <a:gd name="connsiteX1" fmla="*/ 715617 w 1073426"/>
                <a:gd name="connsiteY1" fmla="*/ 357809 h 1073427"/>
                <a:gd name="connsiteX2" fmla="*/ 0 w 1073426"/>
                <a:gd name="connsiteY2" fmla="*/ 0 h 1073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73426" h="1073427">
                  <a:moveTo>
                    <a:pt x="1073426" y="1073427"/>
                  </a:moveTo>
                  <a:cubicBezTo>
                    <a:pt x="983973" y="805070"/>
                    <a:pt x="894521" y="536713"/>
                    <a:pt x="715617" y="357809"/>
                  </a:cubicBezTo>
                  <a:cubicBezTo>
                    <a:pt x="536713" y="178904"/>
                    <a:pt x="268356" y="89452"/>
                    <a:pt x="0" y="0"/>
                  </a:cubicBezTo>
                </a:path>
              </a:pathLst>
            </a:custGeom>
            <a:noFill/>
            <a:ln w="25400">
              <a:solidFill>
                <a:srgbClr val="C00000"/>
              </a:solidFill>
              <a:tailEnd type="stealth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0560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TextBox 38">
            <a:extLst>
              <a:ext uri="{FF2B5EF4-FFF2-40B4-BE49-F238E27FC236}">
                <a16:creationId xmlns:a16="http://schemas.microsoft.com/office/drawing/2014/main" id="{4C8A55B3-3818-644C-B4E2-2B48EA2C024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The resolution and the highest frequency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1F587E9-187F-F843-BE71-CD7FE0E21C53}"/>
              </a:ext>
            </a:extLst>
          </p:cNvPr>
          <p:cNvSpPr txBox="1"/>
          <p:nvPr/>
        </p:nvSpPr>
        <p:spPr>
          <a:xfrm>
            <a:off x="409700" y="1214950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resolution?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4802DEE-CE1C-6848-89E4-DF471CDDDB9D}"/>
              </a:ext>
            </a:extLst>
          </p:cNvPr>
          <p:cNvSpPr txBox="1"/>
          <p:nvPr/>
        </p:nvSpPr>
        <p:spPr>
          <a:xfrm>
            <a:off x="409700" y="3440928"/>
            <a:ext cx="832460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Lucida Bright" panose="02040602050505020304" pitchFamily="18" charset="77"/>
              </a:rPr>
              <a:t>How can we increase the range of the spectrum?</a:t>
            </a:r>
            <a:endParaRPr lang="en-US" sz="2400" baseline="-25000" dirty="0">
              <a:solidFill>
                <a:schemeClr val="bg1"/>
              </a:solidFill>
              <a:latin typeface="Lucida Bright" panose="02040602050505020304" pitchFamily="18" charset="77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/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 panose="02040503050406030204" pitchFamily="18" charset="0"/>
                      </a:rPr>
                      <m:t>[−</m:t>
                    </m:r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C98DCDCF-59ED-7F49-8B62-308CEA81E19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86321" y="4100492"/>
                <a:ext cx="1115498" cy="920765"/>
              </a:xfrm>
              <a:prstGeom prst="rect">
                <a:avLst/>
              </a:prstGeom>
              <a:blipFill>
                <a:blip r:embed="rId2"/>
                <a:stretch>
                  <a:fillRect b="-54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/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latin typeface="Lucida Bright" panose="02040602050505020304" pitchFamily="18" charset="77"/>
                  </a:rPr>
                  <a:t>,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3200" dirty="0">
                            <a:latin typeface="Lucida Bright" panose="02040602050505020304" pitchFamily="18" charset="77"/>
                          </a:rPr>
                          <m:t>f</m:t>
                        </m:r>
                        <m:r>
                          <m:rPr>
                            <m:nor/>
                          </m:rPr>
                          <a:rPr lang="en-US" sz="3200" baseline="-25000" dirty="0">
                            <a:latin typeface="Lucida Bright" panose="02040602050505020304" pitchFamily="18" charset="77"/>
                          </a:rPr>
                          <m:t>s</m:t>
                        </m:r>
                      </m:num>
                      <m:den>
                        <m:r>
                          <a:rPr lang="en-US" sz="3200" b="0" i="1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3200" b="0" i="1" smtClean="0">
                        <a:latin typeface="Cambria Math" panose="02040503050406030204" pitchFamily="18" charset="0"/>
                      </a:rPr>
                      <m:t> ]</m:t>
                    </m:r>
                  </m:oMath>
                </a14:m>
                <a:endParaRPr lang="en-US" sz="3200" dirty="0"/>
              </a:p>
            </p:txBody>
          </p:sp>
        </mc:Choice>
        <mc:Fallback xmlns=""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CA10D021-7CC6-4E49-9D63-1490F8475D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75276" y="4111315"/>
                <a:ext cx="925253" cy="920765"/>
              </a:xfrm>
              <a:prstGeom prst="rect">
                <a:avLst/>
              </a:prstGeom>
              <a:blipFill>
                <a:blip r:embed="rId3"/>
                <a:stretch>
                  <a:fillRect l="-13699" r="-9589" b="-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/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200" dirty="0">
                              <a:latin typeface="Lucida Bright" panose="02040602050505020304" pitchFamily="18" charset="77"/>
                            </a:rPr>
                            <m:t>f</m:t>
                          </m:r>
                          <m:r>
                            <m:rPr>
                              <m:nor/>
                            </m:rPr>
                            <a:rPr lang="en-US" sz="3200" baseline="-25000" dirty="0">
                              <a:latin typeface="Lucida Bright" panose="02040602050505020304" pitchFamily="18" charset="77"/>
                            </a:rPr>
                            <m:t>s</m:t>
                          </m:r>
                        </m:num>
                        <m:den>
                          <m:r>
                            <a:rPr lang="en-US" sz="3200" b="0" i="1" dirty="0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902B96C-8B3B-AC43-907F-FFD36EF67F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8537" y="1650111"/>
                <a:ext cx="589007" cy="1059008"/>
              </a:xfrm>
              <a:prstGeom prst="rect">
                <a:avLst/>
              </a:prstGeom>
              <a:blipFill>
                <a:blip r:embed="rId4"/>
                <a:stretch>
                  <a:fillRect l="-2128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/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sample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latin typeface="Cambria Math" panose="02040503050406030204" pitchFamily="18" charset="0"/>
                          </a:rPr>
                          <m:t>rate</m:t>
                        </m:r>
                      </m:num>
                      <m:den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#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of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FFT</m:t>
                        </m:r>
                        <m: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800" b="0" i="0" dirty="0" smtClean="0">
                            <a:latin typeface="Cambria Math" panose="02040503050406030204" pitchFamily="18" charset="0"/>
                          </a:rPr>
                          <m:t>points</m:t>
                        </m:r>
                      </m:den>
                    </m:f>
                  </m:oMath>
                </a14:m>
                <a:endParaRPr lang="en-US" sz="2800" dirty="0"/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4EE0BA00-D6C7-6740-8823-A79A0FC7D7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1284" y="1809135"/>
                <a:ext cx="2350323" cy="844142"/>
              </a:xfrm>
              <a:prstGeom prst="rect">
                <a:avLst/>
              </a:prstGeom>
              <a:blipFill>
                <a:blip r:embed="rId5"/>
                <a:stretch>
                  <a:fillRect l="-6486" t="-1471" b="-88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387378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3709980380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0F229A1-21FA-A748-849D-30DB0EDE6AA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-57"/>
          <a:stretch/>
        </p:blipFill>
        <p:spPr>
          <a:xfrm>
            <a:off x="184443" y="901289"/>
            <a:ext cx="5217721" cy="17760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7975A19-BB9B-F244-B33D-4C957075E710}"/>
              </a:ext>
            </a:extLst>
          </p:cNvPr>
          <p:cNvSpPr txBox="1"/>
          <p:nvPr/>
        </p:nvSpPr>
        <p:spPr>
          <a:xfrm>
            <a:off x="1290588" y="876265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5FE77D-E7F2-F945-A602-25A5A99D3586}"/>
              </a:ext>
            </a:extLst>
          </p:cNvPr>
          <p:cNvSpPr txBox="1"/>
          <p:nvPr/>
        </p:nvSpPr>
        <p:spPr>
          <a:xfrm>
            <a:off x="2190007" y="861910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2AC3E2-B937-5547-BCED-5526F88C18B9}"/>
              </a:ext>
            </a:extLst>
          </p:cNvPr>
          <p:cNvSpPr txBox="1"/>
          <p:nvPr/>
        </p:nvSpPr>
        <p:spPr>
          <a:xfrm>
            <a:off x="2995176" y="861909"/>
            <a:ext cx="448625" cy="643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E10FDA-B267-EC4B-8B0C-6709F7FAE869}"/>
              </a:ext>
            </a:extLst>
          </p:cNvPr>
          <p:cNvSpPr txBox="1"/>
          <p:nvPr/>
        </p:nvSpPr>
        <p:spPr>
          <a:xfrm rot="16200000">
            <a:off x="1153056" y="2251983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F840DC-B0D5-E84D-9729-D38D160BFC05}"/>
              </a:ext>
            </a:extLst>
          </p:cNvPr>
          <p:cNvSpPr txBox="1"/>
          <p:nvPr/>
        </p:nvSpPr>
        <p:spPr>
          <a:xfrm rot="16200000">
            <a:off x="1506999" y="2430795"/>
            <a:ext cx="3417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[</a:t>
            </a:r>
          </a:p>
        </p:txBody>
      </p:sp>
      <p:cxnSp>
        <p:nvCxnSpPr>
          <p:cNvPr id="10" name="Elbow Connector 9">
            <a:extLst>
              <a:ext uri="{FF2B5EF4-FFF2-40B4-BE49-F238E27FC236}">
                <a16:creationId xmlns:a16="http://schemas.microsoft.com/office/drawing/2014/main" id="{AB6244FC-D695-1740-B38C-A01307AC0DB8}"/>
              </a:ext>
            </a:extLst>
          </p:cNvPr>
          <p:cNvCxnSpPr>
            <a:cxnSpLocks/>
          </p:cNvCxnSpPr>
          <p:nvPr/>
        </p:nvCxnSpPr>
        <p:spPr>
          <a:xfrm>
            <a:off x="1352961" y="2613858"/>
            <a:ext cx="1176577" cy="624498"/>
          </a:xfrm>
          <a:prstGeom prst="bentConnector3">
            <a:avLst>
              <a:gd name="adj1" fmla="val 209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Elbow Connector 10">
            <a:extLst>
              <a:ext uri="{FF2B5EF4-FFF2-40B4-BE49-F238E27FC236}">
                <a16:creationId xmlns:a16="http://schemas.microsoft.com/office/drawing/2014/main" id="{A6FA99A8-1D81-AE4F-9C36-E536B73BD381}"/>
              </a:ext>
            </a:extLst>
          </p:cNvPr>
          <p:cNvCxnSpPr>
            <a:cxnSpLocks/>
          </p:cNvCxnSpPr>
          <p:nvPr/>
        </p:nvCxnSpPr>
        <p:spPr>
          <a:xfrm>
            <a:off x="1737590" y="2795286"/>
            <a:ext cx="1024688" cy="160332"/>
          </a:xfrm>
          <a:prstGeom prst="bentConnector3">
            <a:avLst>
              <a:gd name="adj1" fmla="val -1342"/>
            </a:avLst>
          </a:prstGeom>
          <a:ln w="349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716182D-576E-ED42-BEA6-4A29EEAB13F8}"/>
              </a:ext>
            </a:extLst>
          </p:cNvPr>
          <p:cNvSpPr txBox="1"/>
          <p:nvPr/>
        </p:nvSpPr>
        <p:spPr>
          <a:xfrm>
            <a:off x="2589247" y="2712259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591D0F4-7C03-294B-B74D-901CF39AE89A}"/>
              </a:ext>
            </a:extLst>
          </p:cNvPr>
          <p:cNvSpPr txBox="1"/>
          <p:nvPr/>
        </p:nvSpPr>
        <p:spPr>
          <a:xfrm>
            <a:off x="2414007" y="2994997"/>
            <a:ext cx="8118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DFT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AA879EE-0539-4D49-A8EB-7871D51FC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1873" y="861909"/>
            <a:ext cx="3016183" cy="2262137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26799C2D-48D7-464C-8453-B29F2952D52D}"/>
              </a:ext>
            </a:extLst>
          </p:cNvPr>
          <p:cNvGrpSpPr/>
          <p:nvPr/>
        </p:nvGrpSpPr>
        <p:grpSpPr>
          <a:xfrm>
            <a:off x="409700" y="3832471"/>
            <a:ext cx="8324600" cy="2124240"/>
            <a:chOff x="409700" y="4641407"/>
            <a:chExt cx="8324600" cy="2124240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633FC3B-FC8F-824C-A2FF-8963B3D5340B}"/>
                </a:ext>
              </a:extLst>
            </p:cNvPr>
            <p:cNvSpPr txBox="1"/>
            <p:nvPr/>
          </p:nvSpPr>
          <p:spPr>
            <a:xfrm>
              <a:off x="409700" y="5736846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frequency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/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2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200" dirty="0">
                                <a:latin typeface="Lucida Bright" panose="02040602050505020304" pitchFamily="18" charset="77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sz="3200" baseline="-25000" dirty="0">
                                <a:latin typeface="Lucida Bright" panose="02040602050505020304" pitchFamily="18" charset="77"/>
                              </a:rPr>
                              <m:t>s</m:t>
                            </m:r>
                          </m:num>
                          <m:den>
                            <m:r>
                              <a:rPr lang="en-US" sz="3200" b="0" i="1" dirty="0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den>
                        </m:f>
                      </m:oMath>
                    </m:oMathPara>
                  </a14:m>
                  <a:endParaRPr lang="en-US" sz="3200" dirty="0"/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8F2C3E09-1ED9-534A-B9DD-3B32EA33ACC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96663" y="4641407"/>
                  <a:ext cx="589007" cy="1059008"/>
                </a:xfrm>
                <a:prstGeom prst="rect">
                  <a:avLst/>
                </a:prstGeom>
                <a:blipFill>
                  <a:blip r:embed="rId4"/>
                  <a:stretch>
                    <a:fillRect l="-4255" b="-95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/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3200" dirty="0"/>
                    <a:t>=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sample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rate</m:t>
                          </m:r>
                        </m:num>
                        <m:den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of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FFT</m:t>
                          </m:r>
                          <m: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800" b="0" i="0" dirty="0" smtClean="0">
                              <a:latin typeface="Cambria Math" panose="02040503050406030204" pitchFamily="18" charset="0"/>
                            </a:rPr>
                            <m:t>points</m:t>
                          </m:r>
                        </m:den>
                      </m:f>
                    </m:oMath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B6FD1EFC-E4D6-9E47-AE30-49D3D4DBED1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410" y="4800431"/>
                  <a:ext cx="2350323" cy="844142"/>
                </a:xfrm>
                <a:prstGeom prst="rect">
                  <a:avLst/>
                </a:prstGeom>
                <a:blipFill>
                  <a:blip r:embed="rId5"/>
                  <a:stretch>
                    <a:fillRect l="-6417" t="-2985" b="-895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88A44FB-AAC9-174E-8A30-9364A66BFCC2}"/>
                </a:ext>
              </a:extLst>
            </p:cNvPr>
            <p:cNvSpPr txBox="1"/>
            <p:nvPr/>
          </p:nvSpPr>
          <p:spPr>
            <a:xfrm>
              <a:off x="409700" y="6303982"/>
              <a:ext cx="8324600" cy="46166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  <a:latin typeface="Lucida Bright" panose="02040602050505020304" pitchFamily="18" charset="77"/>
                </a:rPr>
                <a:t>How can we increase the time resolution?</a:t>
              </a:r>
              <a:endParaRPr lang="en-US" sz="2400" baseline="-25000" dirty="0">
                <a:solidFill>
                  <a:schemeClr val="bg1"/>
                </a:solidFill>
                <a:latin typeface="Lucida Bright" panose="02040602050505020304" pitchFamily="18" charset="77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8A95A0B1-0B27-3049-8817-C98872FDFFC1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Time resolution v/s Frequency resolution</a:t>
            </a:r>
          </a:p>
        </p:txBody>
      </p:sp>
    </p:spTree>
    <p:extLst>
      <p:ext uri="{BB962C8B-B14F-4D97-AF65-F5344CB8AC3E}">
        <p14:creationId xmlns:p14="http://schemas.microsoft.com/office/powerpoint/2010/main" val="88948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9D1D8A0-299B-3648-95CF-7AEEAE307DBD}"/>
              </a:ext>
            </a:extLst>
          </p:cNvPr>
          <p:cNvSpPr txBox="1"/>
          <p:nvPr/>
        </p:nvSpPr>
        <p:spPr>
          <a:xfrm>
            <a:off x="0" y="3136612"/>
            <a:ext cx="9144000" cy="584775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Aliasing</a:t>
            </a:r>
          </a:p>
        </p:txBody>
      </p:sp>
    </p:spTree>
    <p:extLst>
      <p:ext uri="{BB962C8B-B14F-4D97-AF65-F5344CB8AC3E}">
        <p14:creationId xmlns:p14="http://schemas.microsoft.com/office/powerpoint/2010/main" val="226018383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DB7EE52-3B8B-2046-BFE6-CD52438373DC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A87497B-0133-B148-817B-147C02D7097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05C3F8A-9A16-3147-86C9-D4B854300DB2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D5167C9-97B2-6C49-837B-65C95CAF22D5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D469CFBF-ADF7-F04E-A1DF-D743A3DCC3CC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DDC6EDA-FE75-E24B-902F-AD654364320F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B10E216-3CDA-6A43-B873-E631F134F400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345B381B-4432-CA48-A628-C33F54A5A55A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88F7448-07CB-7047-9650-808EE0C7255B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0392748-A94F-E546-96B0-37749E39788A}"/>
                </a:ext>
              </a:extLst>
            </p:cNvPr>
            <p:cNvGrpSpPr/>
            <p:nvPr/>
          </p:nvGrpSpPr>
          <p:grpSpPr>
            <a:xfrm>
              <a:off x="893218" y="1290862"/>
              <a:ext cx="5831038" cy="909698"/>
              <a:chOff x="893218" y="1290862"/>
              <a:chExt cx="5831038" cy="909698"/>
            </a:xfrm>
          </p:grpSpPr>
          <p:sp>
            <p:nvSpPr>
              <p:cNvPr id="33" name="Freeform 32">
                <a:extLst>
                  <a:ext uri="{FF2B5EF4-FFF2-40B4-BE49-F238E27FC236}">
                    <a16:creationId xmlns:a16="http://schemas.microsoft.com/office/drawing/2014/main" id="{BA8BE80E-4ED7-5A4D-A3AA-0D441EB0EAAF}"/>
                  </a:ext>
                </a:extLst>
              </p:cNvPr>
              <p:cNvSpPr/>
              <p:nvPr/>
            </p:nvSpPr>
            <p:spPr>
              <a:xfrm>
                <a:off x="893218" y="1290862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920ABC6B-D19A-BF4E-979D-4BD2C243A421}"/>
                  </a:ext>
                </a:extLst>
              </p:cNvPr>
              <p:cNvSpPr/>
              <p:nvPr/>
            </p:nvSpPr>
            <p:spPr>
              <a:xfrm>
                <a:off x="3796545" y="1327856"/>
                <a:ext cx="2927711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5F24F3E-7CE6-9741-A8AC-7BB9B6E193C7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C2CCEEF3-6F82-7945-A5F2-9699DC6DDA58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3A079CF-228C-CB43-A864-1C7E0343382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57B903BB-4D58-CA42-BBB4-865361F7FC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002B93A5-4E83-D24B-99B9-2E3A2B2E9127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D0D696B4-1CB5-0E40-8F14-2ADB5B50B327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B02A1CAB-45DD-BC48-A937-F09C74D045C6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1DD1B5C-211E-4E4A-B53B-E341922A3A00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B4B52335-82C3-AF4A-9181-C57686D9880C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9B5BD08C-E79F-E747-9B0C-9A677726A3AC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C3F8A676-5BD1-9345-87CD-880EFD7708C9}"/>
              </a:ext>
            </a:extLst>
          </p:cNvPr>
          <p:cNvGrpSpPr/>
          <p:nvPr/>
        </p:nvGrpSpPr>
        <p:grpSpPr>
          <a:xfrm>
            <a:off x="459355" y="3419184"/>
            <a:ext cx="8443103" cy="2580984"/>
            <a:chOff x="457077" y="543351"/>
            <a:chExt cx="8443103" cy="258098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A6039291-F4F0-4E48-8278-CBE567E57DF1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AAB379D-A33C-A247-BD7E-B3A34C18C209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1321A5B2-C03C-5844-9723-E7DE004874F1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1BDAA68-1F7E-3A44-A442-EC279244CB55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B5AA3845-6B05-C242-AF45-3D0ADA9910DD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20A79A9-C9B8-514A-AF7B-2C2B0FAA271B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1009F3B3-F67F-3343-89D9-11182A2E0CA3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9582C7A9-8AF2-B845-AD9E-A205F7108113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7DCFCA5F-0578-DB40-B7E2-97CEF197D543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01E1D09-7BEB-254B-8FBF-3AC236A368B1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450423A5-2DB8-684F-BBAE-6ADDA877A1A1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FF3551A1-6E9F-244A-8279-0A826C960B4C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F3D90820-DB3C-204D-94BB-7DFFF331018C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2077DA04-144F-F345-8AC3-A1823D0507D2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84F75DFA-A42B-5F4A-96FD-24AD83A60A7C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67" name="Straight Connector 66">
            <a:extLst>
              <a:ext uri="{FF2B5EF4-FFF2-40B4-BE49-F238E27FC236}">
                <a16:creationId xmlns:a16="http://schemas.microsoft.com/office/drawing/2014/main" id="{5E5AA291-315C-CD4E-8F33-38096C95CBB4}"/>
              </a:ext>
            </a:extLst>
          </p:cNvPr>
          <p:cNvCxnSpPr>
            <a:cxnSpLocks/>
          </p:cNvCxnSpPr>
          <p:nvPr/>
        </p:nvCxnSpPr>
        <p:spPr>
          <a:xfrm flipV="1">
            <a:off x="22524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04F05BFC-0D56-1843-BDDF-AC0DD173AFB0}"/>
              </a:ext>
            </a:extLst>
          </p:cNvPr>
          <p:cNvCxnSpPr>
            <a:cxnSpLocks/>
          </p:cNvCxnSpPr>
          <p:nvPr/>
        </p:nvCxnSpPr>
        <p:spPr>
          <a:xfrm flipV="1">
            <a:off x="3928819" y="4502927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767C0660-3A92-8443-BC07-CDEC26BE69B8}"/>
              </a:ext>
            </a:extLst>
          </p:cNvPr>
          <p:cNvCxnSpPr>
            <a:cxnSpLocks/>
          </p:cNvCxnSpPr>
          <p:nvPr/>
        </p:nvCxnSpPr>
        <p:spPr>
          <a:xfrm flipV="1">
            <a:off x="5605219" y="4919786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own Arrow 3">
            <a:extLst>
              <a:ext uri="{FF2B5EF4-FFF2-40B4-BE49-F238E27FC236}">
                <a16:creationId xmlns:a16="http://schemas.microsoft.com/office/drawing/2014/main" id="{D3F46099-71F0-9045-8555-22CC2C43302F}"/>
              </a:ext>
            </a:extLst>
          </p:cNvPr>
          <p:cNvSpPr/>
          <p:nvPr/>
        </p:nvSpPr>
        <p:spPr>
          <a:xfrm>
            <a:off x="4329953" y="3163261"/>
            <a:ext cx="434788" cy="6320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3FDE36DF-2D58-004E-8BD2-2C2838A20A4B}"/>
              </a:ext>
            </a:extLst>
          </p:cNvPr>
          <p:cNvSpPr/>
          <p:nvPr/>
        </p:nvSpPr>
        <p:spPr>
          <a:xfrm>
            <a:off x="914400" y="4346600"/>
            <a:ext cx="6669741" cy="658906"/>
          </a:xfrm>
          <a:custGeom>
            <a:avLst/>
            <a:gdLst>
              <a:gd name="connsiteX0" fmla="*/ 0 w 6669741"/>
              <a:gd name="connsiteY0" fmla="*/ 658906 h 658906"/>
              <a:gd name="connsiteX1" fmla="*/ 2043953 w 6669741"/>
              <a:gd name="connsiteY1" fmla="*/ 13447 h 658906"/>
              <a:gd name="connsiteX2" fmla="*/ 4746812 w 6669741"/>
              <a:gd name="connsiteY2" fmla="*/ 551330 h 658906"/>
              <a:gd name="connsiteX3" fmla="*/ 6669741 w 6669741"/>
              <a:gd name="connsiteY3" fmla="*/ 0 h 6589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69741" h="658906">
                <a:moveTo>
                  <a:pt x="0" y="658906"/>
                </a:moveTo>
                <a:cubicBezTo>
                  <a:pt x="626409" y="345141"/>
                  <a:pt x="1252818" y="31376"/>
                  <a:pt x="2043953" y="13447"/>
                </a:cubicBezTo>
                <a:cubicBezTo>
                  <a:pt x="2835088" y="-4482"/>
                  <a:pt x="3975847" y="553571"/>
                  <a:pt x="4746812" y="551330"/>
                </a:cubicBezTo>
                <a:cubicBezTo>
                  <a:pt x="5517777" y="549089"/>
                  <a:pt x="6093759" y="274544"/>
                  <a:pt x="6669741" y="0"/>
                </a:cubicBezTo>
              </a:path>
            </a:pathLst>
          </a:custGeom>
          <a:ln w="50800" cmpd="sng">
            <a:solidFill>
              <a:srgbClr val="94165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5" name="Group 74">
            <a:extLst>
              <a:ext uri="{FF2B5EF4-FFF2-40B4-BE49-F238E27FC236}">
                <a16:creationId xmlns:a16="http://schemas.microsoft.com/office/drawing/2014/main" id="{7DA112E0-D74D-0246-A322-9489AC5A5715}"/>
              </a:ext>
            </a:extLst>
          </p:cNvPr>
          <p:cNvGrpSpPr/>
          <p:nvPr/>
        </p:nvGrpSpPr>
        <p:grpSpPr>
          <a:xfrm>
            <a:off x="878366" y="4174630"/>
            <a:ext cx="5831038" cy="909698"/>
            <a:chOff x="1045618" y="1443262"/>
            <a:chExt cx="5831038" cy="909698"/>
          </a:xfrm>
        </p:grpSpPr>
        <p:sp>
          <p:nvSpPr>
            <p:cNvPr id="76" name="Freeform 75">
              <a:extLst>
                <a:ext uri="{FF2B5EF4-FFF2-40B4-BE49-F238E27FC236}">
                  <a16:creationId xmlns:a16="http://schemas.microsoft.com/office/drawing/2014/main" id="{F012AFD2-D065-0A42-BD6E-98E49B945A05}"/>
                </a:ext>
              </a:extLst>
            </p:cNvPr>
            <p:cNvSpPr/>
            <p:nvPr/>
          </p:nvSpPr>
          <p:spPr>
            <a:xfrm>
              <a:off x="1045618" y="1443262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7D361F9F-7885-C344-B9BA-729D47631F1B}"/>
                </a:ext>
              </a:extLst>
            </p:cNvPr>
            <p:cNvSpPr/>
            <p:nvPr/>
          </p:nvSpPr>
          <p:spPr>
            <a:xfrm>
              <a:off x="3948945" y="1480256"/>
              <a:ext cx="2927711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50800" cmpd="sng">
              <a:solidFill>
                <a:schemeClr val="accent6">
                  <a:lumMod val="7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1DDFEA09-C992-F041-BF6E-B566618ED4CE}"/>
              </a:ext>
            </a:extLst>
          </p:cNvPr>
          <p:cNvSpPr txBox="1"/>
          <p:nvPr/>
        </p:nvSpPr>
        <p:spPr>
          <a:xfrm>
            <a:off x="0" y="6191336"/>
            <a:ext cx="9143991" cy="523220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Aliasing: Two signals become indistinguishable after sampling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ED902DB-2892-EF43-992A-A30F435E0C07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Sampling theorem</a:t>
            </a:r>
          </a:p>
        </p:txBody>
      </p:sp>
    </p:spTree>
    <p:extLst>
      <p:ext uri="{BB962C8B-B14F-4D97-AF65-F5344CB8AC3E}">
        <p14:creationId xmlns:p14="http://schemas.microsoft.com/office/powerpoint/2010/main" val="4107933831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A2A045F-E0A1-124F-B505-60FA13014E3E}"/>
              </a:ext>
            </a:extLst>
          </p:cNvPr>
          <p:cNvGrpSpPr/>
          <p:nvPr/>
        </p:nvGrpSpPr>
        <p:grpSpPr>
          <a:xfrm>
            <a:off x="457077" y="586893"/>
            <a:ext cx="8443103" cy="2580984"/>
            <a:chOff x="457077" y="543351"/>
            <a:chExt cx="8443103" cy="2580984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9F024F0D-7D8E-074A-9DE8-28E2ECF53723}"/>
                </a:ext>
              </a:extLst>
            </p:cNvPr>
            <p:cNvCxnSpPr>
              <a:cxnSpLocks/>
            </p:cNvCxnSpPr>
            <p:nvPr/>
          </p:nvCxnSpPr>
          <p:spPr>
            <a:xfrm>
              <a:off x="878366" y="2680945"/>
              <a:ext cx="7863298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8786B1E1-190E-1A4E-B378-DD8946ADB43C}"/>
                </a:ext>
              </a:extLst>
            </p:cNvPr>
            <p:cNvCxnSpPr/>
            <p:nvPr/>
          </p:nvCxnSpPr>
          <p:spPr>
            <a:xfrm flipV="1">
              <a:off x="881299" y="543351"/>
              <a:ext cx="0" cy="2147032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D1AB6F3-7F13-8649-9B58-0B0CF424A374}"/>
                </a:ext>
              </a:extLst>
            </p:cNvPr>
            <p:cNvSpPr txBox="1"/>
            <p:nvPr/>
          </p:nvSpPr>
          <p:spPr>
            <a:xfrm rot="16200000">
              <a:off x="24755" y="1507097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37642775-1FD3-6D46-BB50-BB719F53ABDB}"/>
                </a:ext>
              </a:extLst>
            </p:cNvPr>
            <p:cNvCxnSpPr/>
            <p:nvPr/>
          </p:nvCxnSpPr>
          <p:spPr>
            <a:xfrm>
              <a:off x="2354688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2ADC6A5-1827-484C-B31C-B8D4F34491F6}"/>
                </a:ext>
              </a:extLst>
            </p:cNvPr>
            <p:cNvCxnSpPr/>
            <p:nvPr/>
          </p:nvCxnSpPr>
          <p:spPr>
            <a:xfrm>
              <a:off x="3820931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94ECDA84-4FD4-8544-A054-064C7EDA6DB6}"/>
                </a:ext>
              </a:extLst>
            </p:cNvPr>
            <p:cNvCxnSpPr/>
            <p:nvPr/>
          </p:nvCxnSpPr>
          <p:spPr>
            <a:xfrm>
              <a:off x="5287174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05367E4B-7B31-0245-A7F5-766389768115}"/>
                </a:ext>
              </a:extLst>
            </p:cNvPr>
            <p:cNvCxnSpPr/>
            <p:nvPr/>
          </p:nvCxnSpPr>
          <p:spPr>
            <a:xfrm>
              <a:off x="6753417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607CAA-58B3-5A47-9D8B-13CD78E35F0A}"/>
                </a:ext>
              </a:extLst>
            </p:cNvPr>
            <p:cNvCxnSpPr/>
            <p:nvPr/>
          </p:nvCxnSpPr>
          <p:spPr>
            <a:xfrm>
              <a:off x="8219660" y="2560341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1B201E2-184A-3845-B7F2-9B871E459671}"/>
                </a:ext>
              </a:extLst>
            </p:cNvPr>
            <p:cNvSpPr txBox="1"/>
            <p:nvPr/>
          </p:nvSpPr>
          <p:spPr>
            <a:xfrm>
              <a:off x="2031600" y="2755003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0.25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35F76C-0C61-304F-BFDF-5D1467DF2499}"/>
                </a:ext>
              </a:extLst>
            </p:cNvPr>
            <p:cNvSpPr txBox="1"/>
            <p:nvPr/>
          </p:nvSpPr>
          <p:spPr>
            <a:xfrm>
              <a:off x="3482447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0.50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2553B5-D0AE-E748-90C1-565863E758D2}"/>
                </a:ext>
              </a:extLst>
            </p:cNvPr>
            <p:cNvSpPr txBox="1"/>
            <p:nvPr/>
          </p:nvSpPr>
          <p:spPr>
            <a:xfrm>
              <a:off x="4969870" y="2741411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0.75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3C77FDED-7846-B446-A9F2-412AFB3A0D7B}"/>
                </a:ext>
              </a:extLst>
            </p:cNvPr>
            <p:cNvSpPr txBox="1"/>
            <p:nvPr/>
          </p:nvSpPr>
          <p:spPr>
            <a:xfrm>
              <a:off x="6457293" y="2734615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1.00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8D27130-C3E4-CB4D-B11A-2FA2715E9A18}"/>
                </a:ext>
              </a:extLst>
            </p:cNvPr>
            <p:cNvSpPr txBox="1"/>
            <p:nvPr/>
          </p:nvSpPr>
          <p:spPr>
            <a:xfrm>
              <a:off x="7944716" y="2727819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1.25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DB28AE53-6E6C-A441-A733-31DDCAA2A643}"/>
                </a:ext>
              </a:extLst>
            </p:cNvPr>
            <p:cNvSpPr txBox="1"/>
            <p:nvPr/>
          </p:nvSpPr>
          <p:spPr>
            <a:xfrm>
              <a:off x="7635426" y="2163566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Time (sec)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5CF923-ADD3-C749-8632-884F3854C768}"/>
                </a:ext>
              </a:extLst>
            </p:cNvPr>
            <p:cNvSpPr txBox="1"/>
            <p:nvPr/>
          </p:nvSpPr>
          <p:spPr>
            <a:xfrm>
              <a:off x="601251" y="2748207"/>
              <a:ext cx="6461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0.00</a:t>
              </a:r>
            </a:p>
          </p:txBody>
        </p:sp>
      </p:grp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8CE376AC-95A3-214E-B2C0-024C1457B2FD}"/>
              </a:ext>
            </a:extLst>
          </p:cNvPr>
          <p:cNvCxnSpPr>
            <a:cxnSpLocks/>
          </p:cNvCxnSpPr>
          <p:nvPr/>
        </p:nvCxnSpPr>
        <p:spPr>
          <a:xfrm flipV="1">
            <a:off x="22501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BD6D9474-36D8-AB42-B813-FFFE7D0BC415}"/>
              </a:ext>
            </a:extLst>
          </p:cNvPr>
          <p:cNvCxnSpPr>
            <a:cxnSpLocks/>
          </p:cNvCxnSpPr>
          <p:nvPr/>
        </p:nvCxnSpPr>
        <p:spPr>
          <a:xfrm flipV="1">
            <a:off x="3926541" y="1670636"/>
            <a:ext cx="0" cy="1053852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A0FF84F-2CC8-5546-8D91-B2DBC5B44F62}"/>
              </a:ext>
            </a:extLst>
          </p:cNvPr>
          <p:cNvCxnSpPr>
            <a:cxnSpLocks/>
          </p:cNvCxnSpPr>
          <p:nvPr/>
        </p:nvCxnSpPr>
        <p:spPr>
          <a:xfrm flipV="1">
            <a:off x="5602941" y="2087495"/>
            <a:ext cx="0" cy="636993"/>
          </a:xfrm>
          <a:prstGeom prst="line">
            <a:avLst/>
          </a:prstGeom>
          <a:ln w="38100">
            <a:solidFill>
              <a:srgbClr val="FF0000"/>
            </a:solidFill>
            <a:prstDash val="sysDot"/>
            <a:headEnd type="none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3" name="Group 62">
            <a:extLst>
              <a:ext uri="{FF2B5EF4-FFF2-40B4-BE49-F238E27FC236}">
                <a16:creationId xmlns:a16="http://schemas.microsoft.com/office/drawing/2014/main" id="{AF35B6FD-A6EA-8B4C-8528-846BDED2E44A}"/>
              </a:ext>
            </a:extLst>
          </p:cNvPr>
          <p:cNvGrpSpPr/>
          <p:nvPr/>
        </p:nvGrpSpPr>
        <p:grpSpPr>
          <a:xfrm>
            <a:off x="2259348" y="3691837"/>
            <a:ext cx="6008455" cy="3137392"/>
            <a:chOff x="2259348" y="3691837"/>
            <a:chExt cx="6008455" cy="313739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F5ACDA4-26D7-F045-B27C-9D7C94A0B6AB}"/>
                </a:ext>
              </a:extLst>
            </p:cNvPr>
            <p:cNvCxnSpPr>
              <a:cxnSpLocks/>
            </p:cNvCxnSpPr>
            <p:nvPr/>
          </p:nvCxnSpPr>
          <p:spPr>
            <a:xfrm>
              <a:off x="4383332" y="5935877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09A58554-4AE5-2246-A882-7E1C29C1A984}"/>
                </a:ext>
              </a:extLst>
            </p:cNvPr>
            <p:cNvCxnSpPr/>
            <p:nvPr/>
          </p:nvCxnSpPr>
          <p:spPr>
            <a:xfrm flipV="1">
              <a:off x="4386028" y="3691837"/>
              <a:ext cx="0" cy="2253948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26F467F-3EA2-8443-87B2-8F123F56E140}"/>
                </a:ext>
              </a:extLst>
            </p:cNvPr>
            <p:cNvSpPr txBox="1"/>
            <p:nvPr/>
          </p:nvSpPr>
          <p:spPr>
            <a:xfrm rot="16200000">
              <a:off x="3516118" y="4729712"/>
              <a:ext cx="1327735" cy="3677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02DDC489-8238-CC4B-8D79-ED80DA575F75}"/>
                </a:ext>
              </a:extLst>
            </p:cNvPr>
            <p:cNvGrpSpPr/>
            <p:nvPr/>
          </p:nvGrpSpPr>
          <p:grpSpPr>
            <a:xfrm>
              <a:off x="5573956" y="5809268"/>
              <a:ext cx="315804" cy="573687"/>
              <a:chOff x="7225127" y="3524912"/>
              <a:chExt cx="315804" cy="573687"/>
            </a:xfrm>
          </p:grpSpPr>
          <p:cxnSp>
            <p:nvCxnSpPr>
              <p:cNvPr id="29" name="Straight Connector 28">
                <a:extLst>
                  <a:ext uri="{FF2B5EF4-FFF2-40B4-BE49-F238E27FC236}">
                    <a16:creationId xmlns:a16="http://schemas.microsoft.com/office/drawing/2014/main" id="{2C49A8A8-B23B-9340-A585-786E419B7786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3757760-51C0-9D49-8FCD-0BD609B10A5A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4</a:t>
                </a:r>
              </a:p>
            </p:txBody>
          </p:sp>
        </p:grp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B401F73B-01AF-5440-B40B-2FD754D47B67}"/>
                </a:ext>
              </a:extLst>
            </p:cNvPr>
            <p:cNvSpPr txBox="1"/>
            <p:nvPr/>
          </p:nvSpPr>
          <p:spPr>
            <a:xfrm>
              <a:off x="6287467" y="6155931"/>
              <a:ext cx="198033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Frequency (Hz)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EB85BE03-473C-7945-BF67-A50F8516D677}"/>
                </a:ext>
              </a:extLst>
            </p:cNvPr>
            <p:cNvSpPr txBox="1"/>
            <p:nvPr/>
          </p:nvSpPr>
          <p:spPr>
            <a:xfrm>
              <a:off x="4128622" y="6006489"/>
              <a:ext cx="59393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   0</a:t>
              </a:r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79A2BFC9-7A56-4542-95AF-204FE694A2C7}"/>
                </a:ext>
              </a:extLst>
            </p:cNvPr>
            <p:cNvGrpSpPr/>
            <p:nvPr/>
          </p:nvGrpSpPr>
          <p:grpSpPr>
            <a:xfrm>
              <a:off x="626782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34" name="Straight Connector 33">
                <a:extLst>
                  <a:ext uri="{FF2B5EF4-FFF2-40B4-BE49-F238E27FC236}">
                    <a16:creationId xmlns:a16="http://schemas.microsoft.com/office/drawing/2014/main" id="{5EBEA92E-EC0E-0C48-9E8D-93FB37A5278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5D410EF5-BDC3-3F4D-8C16-00D15931958B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6</a:t>
                </a:r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308C8004-32CB-F448-9EF9-712417BDA0F1}"/>
                </a:ext>
              </a:extLst>
            </p:cNvPr>
            <p:cNvGrpSpPr/>
            <p:nvPr/>
          </p:nvGrpSpPr>
          <p:grpSpPr>
            <a:xfrm>
              <a:off x="6919597" y="5809268"/>
              <a:ext cx="315804" cy="573687"/>
              <a:chOff x="7225127" y="3524912"/>
              <a:chExt cx="315804" cy="573687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285025E4-275B-8D41-B86A-4524084B44C3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94127A86-1259-7641-B3C3-322B87BE6E3C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8</a:t>
                </a:r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6F5BB9F0-847E-3042-AF2B-355502DF2E12}"/>
                </a:ext>
              </a:extLst>
            </p:cNvPr>
            <p:cNvGrpSpPr/>
            <p:nvPr/>
          </p:nvGrpSpPr>
          <p:grpSpPr>
            <a:xfrm>
              <a:off x="4911585" y="5802134"/>
              <a:ext cx="315804" cy="573687"/>
              <a:chOff x="7225127" y="3524912"/>
              <a:chExt cx="315804" cy="573687"/>
            </a:xfrm>
          </p:grpSpPr>
          <p:cxnSp>
            <p:nvCxnSpPr>
              <p:cNvPr id="40" name="Straight Connector 39">
                <a:extLst>
                  <a:ext uri="{FF2B5EF4-FFF2-40B4-BE49-F238E27FC236}">
                    <a16:creationId xmlns:a16="http://schemas.microsoft.com/office/drawing/2014/main" id="{C0771B68-FE32-1849-96C4-7AF6B12E8FE4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178D489E-1DF3-5B4F-B637-9658502BA580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31580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2</a:t>
                </a:r>
              </a:p>
            </p:txBody>
          </p:sp>
        </p:grp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FB7E140-908B-4F44-A015-AC093A58FFB3}"/>
                </a:ext>
              </a:extLst>
            </p:cNvPr>
            <p:cNvSpPr txBox="1"/>
            <p:nvPr/>
          </p:nvSpPr>
          <p:spPr>
            <a:xfrm>
              <a:off x="3376268" y="6398342"/>
              <a:ext cx="2712346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lIns="0" tIns="0" rIns="0" bIns="0" rtlCol="0">
              <a:spAutoFit/>
            </a:bodyPr>
            <a:lstStyle/>
            <a:p>
              <a:r>
                <a:rPr lang="en-US" sz="2800" dirty="0">
                  <a:solidFill>
                    <a:schemeClr val="accent1">
                      <a:lumMod val="75000"/>
                    </a:schemeClr>
                  </a:solidFill>
                </a:rPr>
                <a:t>Frequency domain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6F479B37-871F-FA45-ADB8-4802F334C672}"/>
                </a:ext>
              </a:extLst>
            </p:cNvPr>
            <p:cNvCxnSpPr>
              <a:cxnSpLocks/>
            </p:cNvCxnSpPr>
            <p:nvPr/>
          </p:nvCxnSpPr>
          <p:spPr>
            <a:xfrm>
              <a:off x="4360265" y="5932985"/>
              <a:ext cx="298746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49560B2-680A-6240-A530-F49040056E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259348" y="5933572"/>
              <a:ext cx="2100917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DFB6E735-800E-8A48-9B36-7A0C43E9D02E}"/>
                </a:ext>
              </a:extLst>
            </p:cNvPr>
            <p:cNvGrpSpPr/>
            <p:nvPr/>
          </p:nvGrpSpPr>
          <p:grpSpPr>
            <a:xfrm>
              <a:off x="2379188" y="5824655"/>
              <a:ext cx="482139" cy="573687"/>
              <a:chOff x="7225126" y="3524912"/>
              <a:chExt cx="482139" cy="573687"/>
            </a:xfrm>
          </p:grpSpPr>
          <p:cxnSp>
            <p:nvCxnSpPr>
              <p:cNvPr id="46" name="Straight Connector 45">
                <a:extLst>
                  <a:ext uri="{FF2B5EF4-FFF2-40B4-BE49-F238E27FC236}">
                    <a16:creationId xmlns:a16="http://schemas.microsoft.com/office/drawing/2014/main" id="{7C91BCBC-C4B2-6846-960C-37FD05C977A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D3B3DD56-24F3-1946-BCBD-13DD6F84521A}"/>
                  </a:ext>
                </a:extLst>
              </p:cNvPr>
              <p:cNvSpPr txBox="1"/>
              <p:nvPr/>
            </p:nvSpPr>
            <p:spPr>
              <a:xfrm>
                <a:off x="7225126" y="3729267"/>
                <a:ext cx="48213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-6</a:t>
                </a:r>
              </a:p>
            </p:txBody>
          </p:sp>
        </p:grpSp>
        <p:grpSp>
          <p:nvGrpSpPr>
            <p:cNvPr id="48" name="Group 47">
              <a:extLst>
                <a:ext uri="{FF2B5EF4-FFF2-40B4-BE49-F238E27FC236}">
                  <a16:creationId xmlns:a16="http://schemas.microsoft.com/office/drawing/2014/main" id="{A9222A6F-701D-434D-8047-978EDD5E804A}"/>
                </a:ext>
              </a:extLst>
            </p:cNvPr>
            <p:cNvGrpSpPr/>
            <p:nvPr/>
          </p:nvGrpSpPr>
          <p:grpSpPr>
            <a:xfrm>
              <a:off x="3073058" y="5817521"/>
              <a:ext cx="440042" cy="573687"/>
              <a:chOff x="7225127" y="3524912"/>
              <a:chExt cx="440042" cy="573687"/>
            </a:xfrm>
          </p:grpSpPr>
          <p:cxnSp>
            <p:nvCxnSpPr>
              <p:cNvPr id="49" name="Straight Connector 48">
                <a:extLst>
                  <a:ext uri="{FF2B5EF4-FFF2-40B4-BE49-F238E27FC236}">
                    <a16:creationId xmlns:a16="http://schemas.microsoft.com/office/drawing/2014/main" id="{AEE2D041-E380-F945-87BA-D8B280D34081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2747EDAB-16E4-BF4A-9E1A-CBF4CEED2D9F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4004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-4</a:t>
                </a:r>
              </a:p>
            </p:txBody>
          </p: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F08D3719-6C02-3844-879A-741DCBDF05DA}"/>
                </a:ext>
              </a:extLst>
            </p:cNvPr>
            <p:cNvGrpSpPr/>
            <p:nvPr/>
          </p:nvGrpSpPr>
          <p:grpSpPr>
            <a:xfrm>
              <a:off x="3724830" y="5824655"/>
              <a:ext cx="403792" cy="573687"/>
              <a:chOff x="7225127" y="3524912"/>
              <a:chExt cx="403792" cy="573687"/>
            </a:xfrm>
          </p:grpSpPr>
          <p:cxnSp>
            <p:nvCxnSpPr>
              <p:cNvPr id="52" name="Straight Connector 51">
                <a:extLst>
                  <a:ext uri="{FF2B5EF4-FFF2-40B4-BE49-F238E27FC236}">
                    <a16:creationId xmlns:a16="http://schemas.microsoft.com/office/drawing/2014/main" id="{385CEADC-5CB5-3E46-8A82-D49C46A1D5BC}"/>
                  </a:ext>
                </a:extLst>
              </p:cNvPr>
              <p:cNvCxnSpPr/>
              <p:nvPr/>
            </p:nvCxnSpPr>
            <p:spPr>
              <a:xfrm>
                <a:off x="7391462" y="3524912"/>
                <a:ext cx="0" cy="247434"/>
              </a:xfrm>
              <a:prstGeom prst="line">
                <a:avLst/>
              </a:prstGeom>
              <a:ln w="28575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3" name="TextBox 52">
                <a:extLst>
                  <a:ext uri="{FF2B5EF4-FFF2-40B4-BE49-F238E27FC236}">
                    <a16:creationId xmlns:a16="http://schemas.microsoft.com/office/drawing/2014/main" id="{EE2C096C-1150-7247-AF8A-F358F02F52A7}"/>
                  </a:ext>
                </a:extLst>
              </p:cNvPr>
              <p:cNvSpPr txBox="1"/>
              <p:nvPr/>
            </p:nvSpPr>
            <p:spPr>
              <a:xfrm>
                <a:off x="7225127" y="3729267"/>
                <a:ext cx="403792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/>
                  <a:t>-2</a:t>
                </a:r>
              </a:p>
            </p:txBody>
          </p:sp>
        </p:grp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2D86935A-FC1F-1544-98F9-30EDF6684DB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759746" y="4638451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C5A3AEA3-C2C0-FC40-951A-8CD48096AD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34591" y="4636946"/>
              <a:ext cx="0" cy="1285253"/>
            </a:xfrm>
            <a:prstGeom prst="line">
              <a:avLst/>
            </a:prstGeom>
            <a:noFill/>
            <a:ln w="38100" cmpd="sng">
              <a:solidFill>
                <a:schemeClr val="accent2">
                  <a:lumMod val="75000"/>
                </a:schemeClr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909E673C-B34E-744F-A24D-C3F1F849990F}"/>
              </a:ext>
            </a:extLst>
          </p:cNvPr>
          <p:cNvSpPr txBox="1"/>
          <p:nvPr/>
        </p:nvSpPr>
        <p:spPr>
          <a:xfrm>
            <a:off x="2914750" y="928373"/>
            <a:ext cx="3181961" cy="430887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0" bIns="0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Time domain samples</a:t>
            </a: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id="{C79C67BE-1B0E-DE41-933E-3A7420198639}"/>
              </a:ext>
            </a:extLst>
          </p:cNvPr>
          <p:cNvGrpSpPr/>
          <p:nvPr/>
        </p:nvGrpSpPr>
        <p:grpSpPr>
          <a:xfrm>
            <a:off x="2488946" y="3167877"/>
            <a:ext cx="1524000" cy="945784"/>
            <a:chOff x="2488946" y="3167877"/>
            <a:chExt cx="1524000" cy="945784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C54EE3F5-E217-C34C-8A56-00144CD90079}"/>
                </a:ext>
              </a:extLst>
            </p:cNvPr>
            <p:cNvGrpSpPr/>
            <p:nvPr/>
          </p:nvGrpSpPr>
          <p:grpSpPr>
            <a:xfrm>
              <a:off x="2488946" y="3590441"/>
              <a:ext cx="1524000" cy="523220"/>
              <a:chOff x="3715657" y="2248709"/>
              <a:chExt cx="1524000" cy="523220"/>
            </a:xfrm>
          </p:grpSpPr>
          <p:cxnSp>
            <p:nvCxnSpPr>
              <p:cNvPr id="57" name="Straight Arrow Connector 56">
                <a:extLst>
                  <a:ext uri="{FF2B5EF4-FFF2-40B4-BE49-F238E27FC236}">
                    <a16:creationId xmlns:a16="http://schemas.microsoft.com/office/drawing/2014/main" id="{8A2B792F-7892-7E4C-865F-E8B74360910D}"/>
                  </a:ext>
                </a:extLst>
              </p:cNvPr>
              <p:cNvCxnSpPr/>
              <p:nvPr/>
            </p:nvCxnSpPr>
            <p:spPr>
              <a:xfrm>
                <a:off x="3715657" y="2748071"/>
                <a:ext cx="1524000" cy="0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8" name="TextBox 57">
                <a:extLst>
                  <a:ext uri="{FF2B5EF4-FFF2-40B4-BE49-F238E27FC236}">
                    <a16:creationId xmlns:a16="http://schemas.microsoft.com/office/drawing/2014/main" id="{C8A009D9-B145-7045-946A-AB05D4AC4B44}"/>
                  </a:ext>
                </a:extLst>
              </p:cNvPr>
              <p:cNvSpPr txBox="1"/>
              <p:nvPr/>
            </p:nvSpPr>
            <p:spPr>
              <a:xfrm>
                <a:off x="4136735" y="2248709"/>
                <a:ext cx="689612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dirty="0">
                    <a:solidFill>
                      <a:schemeClr val="accent1">
                        <a:lumMod val="75000"/>
                      </a:schemeClr>
                    </a:solidFill>
                  </a:rPr>
                  <a:t>FFT</a:t>
                </a:r>
              </a:p>
            </p:txBody>
          </p:sp>
        </p:grp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20ACA5DC-44B2-C646-A222-F18036794D60}"/>
                </a:ext>
              </a:extLst>
            </p:cNvPr>
            <p:cNvCxnSpPr/>
            <p:nvPr/>
          </p:nvCxnSpPr>
          <p:spPr>
            <a:xfrm flipV="1">
              <a:off x="2507946" y="3167877"/>
              <a:ext cx="0" cy="921838"/>
            </a:xfrm>
            <a:prstGeom prst="line">
              <a:avLst/>
            </a:prstGeom>
            <a:ln w="444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59461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4632</TotalTime>
  <Words>3311</Words>
  <Application>Microsoft Macintosh PowerPoint</Application>
  <PresentationFormat>On-screen Show (4:3)</PresentationFormat>
  <Paragraphs>1410</Paragraphs>
  <Slides>116</Slides>
  <Notes>9</Notes>
  <HiddenSlides>8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116</vt:i4>
      </vt:variant>
    </vt:vector>
  </HeadingPairs>
  <TitlesOfParts>
    <vt:vector size="125" baseType="lpstr">
      <vt:lpstr>Arial</vt:lpstr>
      <vt:lpstr>Calibri</vt:lpstr>
      <vt:lpstr>Calibri Light</vt:lpstr>
      <vt:lpstr>Cambria Math</vt:lpstr>
      <vt:lpstr>Courier</vt:lpstr>
      <vt:lpstr>Helvetica Neue</vt:lpstr>
      <vt:lpstr>Lucida Bright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536</cp:revision>
  <dcterms:created xsi:type="dcterms:W3CDTF">2019-01-28T20:09:31Z</dcterms:created>
  <dcterms:modified xsi:type="dcterms:W3CDTF">2024-09-11T17:52:52Z</dcterms:modified>
</cp:coreProperties>
</file>