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7"/>
  </p:notesMasterIdLst>
  <p:sldIdLst>
    <p:sldId id="1697" r:id="rId2"/>
    <p:sldId id="1633" r:id="rId3"/>
    <p:sldId id="1634" r:id="rId4"/>
    <p:sldId id="1498" r:id="rId5"/>
    <p:sldId id="1661" r:id="rId6"/>
    <p:sldId id="1559" r:id="rId7"/>
    <p:sldId id="1645" r:id="rId8"/>
    <p:sldId id="1646" r:id="rId9"/>
    <p:sldId id="1647" r:id="rId10"/>
    <p:sldId id="1648" r:id="rId11"/>
    <p:sldId id="1636" r:id="rId12"/>
    <p:sldId id="1560" r:id="rId13"/>
    <p:sldId id="1600" r:id="rId14"/>
    <p:sldId id="1529" r:id="rId15"/>
    <p:sldId id="1662" r:id="rId16"/>
    <p:sldId id="1649" r:id="rId17"/>
    <p:sldId id="1650" r:id="rId18"/>
    <p:sldId id="1651" r:id="rId19"/>
    <p:sldId id="1652" r:id="rId20"/>
    <p:sldId id="1562" r:id="rId21"/>
    <p:sldId id="1563" r:id="rId22"/>
    <p:sldId id="1625" r:id="rId23"/>
    <p:sldId id="1624" r:id="rId24"/>
    <p:sldId id="1698" r:id="rId25"/>
    <p:sldId id="1706" r:id="rId26"/>
    <p:sldId id="1699" r:id="rId27"/>
    <p:sldId id="1700" r:id="rId28"/>
    <p:sldId id="1701" r:id="rId29"/>
    <p:sldId id="1702" r:id="rId30"/>
    <p:sldId id="1703" r:id="rId31"/>
    <p:sldId id="1704" r:id="rId32"/>
    <p:sldId id="1705" r:id="rId33"/>
    <p:sldId id="1622" r:id="rId34"/>
    <p:sldId id="1663" r:id="rId35"/>
    <p:sldId id="1623" r:id="rId36"/>
    <p:sldId id="725" r:id="rId37"/>
    <p:sldId id="616" r:id="rId38"/>
    <p:sldId id="681" r:id="rId39"/>
    <p:sldId id="682" r:id="rId40"/>
    <p:sldId id="679" r:id="rId41"/>
    <p:sldId id="689" r:id="rId42"/>
    <p:sldId id="654" r:id="rId43"/>
    <p:sldId id="652" r:id="rId44"/>
    <p:sldId id="739" r:id="rId45"/>
    <p:sldId id="740" r:id="rId46"/>
    <p:sldId id="741" r:id="rId47"/>
    <p:sldId id="742" r:id="rId48"/>
    <p:sldId id="666" r:id="rId49"/>
    <p:sldId id="668" r:id="rId50"/>
    <p:sldId id="680" r:id="rId51"/>
    <p:sldId id="669" r:id="rId52"/>
    <p:sldId id="670" r:id="rId53"/>
    <p:sldId id="671" r:id="rId54"/>
    <p:sldId id="672" r:id="rId55"/>
    <p:sldId id="678" r:id="rId56"/>
    <p:sldId id="684" r:id="rId57"/>
    <p:sldId id="655" r:id="rId58"/>
    <p:sldId id="686" r:id="rId59"/>
    <p:sldId id="685" r:id="rId60"/>
    <p:sldId id="657" r:id="rId61"/>
    <p:sldId id="658" r:id="rId62"/>
    <p:sldId id="688" r:id="rId63"/>
    <p:sldId id="690" r:id="rId64"/>
    <p:sldId id="659" r:id="rId65"/>
    <p:sldId id="597" r:id="rId66"/>
    <p:sldId id="599" r:id="rId67"/>
    <p:sldId id="598" r:id="rId68"/>
    <p:sldId id="605" r:id="rId69"/>
    <p:sldId id="600" r:id="rId70"/>
    <p:sldId id="601" r:id="rId71"/>
    <p:sldId id="603" r:id="rId72"/>
    <p:sldId id="602" r:id="rId73"/>
    <p:sldId id="604" r:id="rId74"/>
    <p:sldId id="712" r:id="rId75"/>
    <p:sldId id="1620" r:id="rId76"/>
    <p:sldId id="606" r:id="rId77"/>
    <p:sldId id="607" r:id="rId78"/>
    <p:sldId id="608" r:id="rId79"/>
    <p:sldId id="612" r:id="rId80"/>
    <p:sldId id="609" r:id="rId81"/>
    <p:sldId id="610" r:id="rId82"/>
    <p:sldId id="613" r:id="rId83"/>
    <p:sldId id="611" r:id="rId84"/>
    <p:sldId id="614" r:id="rId85"/>
    <p:sldId id="691" r:id="rId86"/>
    <p:sldId id="1482" r:id="rId87"/>
    <p:sldId id="617" r:id="rId88"/>
    <p:sldId id="615" r:id="rId89"/>
    <p:sldId id="620" r:id="rId90"/>
    <p:sldId id="621" r:id="rId91"/>
    <p:sldId id="619" r:id="rId92"/>
    <p:sldId id="732" r:id="rId93"/>
    <p:sldId id="692" r:id="rId94"/>
    <p:sldId id="1621" r:id="rId95"/>
    <p:sldId id="1483" r:id="rId9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8"/>
    <a:srgbClr val="FFE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56"/>
    <p:restoredTop sz="81293"/>
  </p:normalViewPr>
  <p:slideViewPr>
    <p:cSldViewPr snapToGrid="0" snapToObjects="1" showGuides="1">
      <p:cViewPr varScale="1">
        <p:scale>
          <a:sx n="98" d="100"/>
          <a:sy n="98" d="100"/>
        </p:scale>
        <p:origin x="1960" y="192"/>
      </p:cViewPr>
      <p:guideLst>
        <p:guide orient="horz" pos="2136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804FE-524B-1740-88E7-08E54D6B9F9A}" type="datetimeFigureOut">
              <a:rPr lang="en-US" smtClean="0"/>
              <a:t>10/3/23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1AF78-9C63-2C46-9D2F-C9E87719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49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934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1AF78-9C63-2C46-9D2F-C9E877191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49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23: 20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315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30: 25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601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19:   2 minutes 30 seconds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875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19:   2 minutes 30 seconds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165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19:   2 minutes 30 seconds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194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58: 30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60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29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85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8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66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1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40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59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0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4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0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0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F2CAD-3A65-C24F-8C6E-53483CFF24C0}" type="datetimeFigureOut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6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0.png"/><Relationship Id="rId5" Type="http://schemas.openxmlformats.org/officeDocument/2006/relationships/image" Target="../media/image510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0.png"/><Relationship Id="rId5" Type="http://schemas.openxmlformats.org/officeDocument/2006/relationships/image" Target="../media/image540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7" Type="http://schemas.openxmlformats.org/officeDocument/2006/relationships/image" Target="../media/image57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0.png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0.png"/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0.png"/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189047" y="4827447"/>
            <a:ext cx="27863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Tu-Th 12:30-1:45pm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IRB 2107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715 : Fall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C31E21-8664-260A-1A6F-DD9BA72864FA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 2</a:t>
            </a:r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Lucida Bright" panose="02040602050505020304" pitchFamily="18" charset="77"/>
              </a:rPr>
              <a:t>.5: Direction of arrival (</a:t>
            </a:r>
            <a:r>
              <a:rPr lang="en-US" sz="2400" b="1" dirty="0" err="1">
                <a:solidFill>
                  <a:srgbClr val="4472C4">
                    <a:lumMod val="75000"/>
                  </a:srgbClr>
                </a:solidFill>
                <a:latin typeface="Lucida Bright" panose="02040602050505020304" pitchFamily="18" charset="77"/>
              </a:rPr>
              <a:t>Cont</a:t>
            </a:r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Lucida Bright" panose="02040602050505020304" pitchFamily="18" charset="77"/>
              </a:rPr>
              <a:t>…)</a:t>
            </a:r>
          </a:p>
        </p:txBody>
      </p:sp>
    </p:spTree>
    <p:extLst>
      <p:ext uri="{BB962C8B-B14F-4D97-AF65-F5344CB8AC3E}">
        <p14:creationId xmlns:p14="http://schemas.microsoft.com/office/powerpoint/2010/main" val="3371539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4F781B-6A91-4A47-95C2-648C6E3CA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43436"/>
            <a:ext cx="4247029" cy="122594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9C818CB-F511-F346-944B-2A86FEC5D39E}"/>
              </a:ext>
            </a:extLst>
          </p:cNvPr>
          <p:cNvGrpSpPr/>
          <p:nvPr/>
        </p:nvGrpSpPr>
        <p:grpSpPr>
          <a:xfrm>
            <a:off x="190500" y="1586007"/>
            <a:ext cx="3816723" cy="2053630"/>
            <a:chOff x="190500" y="1586007"/>
            <a:chExt cx="3816723" cy="20536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07E4A51-C342-4447-9A38-72699F2BC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523" y="1586007"/>
              <a:ext cx="3695700" cy="11303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079E004-4CF0-1946-82D4-6FC51DF058B9}"/>
                </a:ext>
              </a:extLst>
            </p:cNvPr>
            <p:cNvSpPr txBox="1"/>
            <p:nvPr/>
          </p:nvSpPr>
          <p:spPr>
            <a:xfrm>
              <a:off x="190500" y="2716307"/>
              <a:ext cx="341555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Arbitrary signals can be represented as a combination of sinusoids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EF92610-F54C-3D4F-9508-FA7A5F18FDB0}"/>
              </a:ext>
            </a:extLst>
          </p:cNvPr>
          <p:cNvGrpSpPr/>
          <p:nvPr/>
        </p:nvGrpSpPr>
        <p:grpSpPr>
          <a:xfrm>
            <a:off x="4572000" y="245007"/>
            <a:ext cx="4381500" cy="2471300"/>
            <a:chOff x="4572000" y="245007"/>
            <a:chExt cx="4381500" cy="247130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4366375-0B3A-924D-92AA-126298590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53199" y="245007"/>
              <a:ext cx="2700301" cy="2471300"/>
            </a:xfrm>
            <a:prstGeom prst="rect">
              <a:avLst/>
            </a:prstGeom>
          </p:spPr>
        </p:pic>
        <p:sp>
          <p:nvSpPr>
            <p:cNvPr id="47" name="Notched Right Arrow 46">
              <a:extLst>
                <a:ext uri="{FF2B5EF4-FFF2-40B4-BE49-F238E27FC236}">
                  <a16:creationId xmlns:a16="http://schemas.microsoft.com/office/drawing/2014/main" id="{FC2FEFB9-D8C3-6D4A-812D-9459942E310C}"/>
                </a:ext>
              </a:extLst>
            </p:cNvPr>
            <p:cNvSpPr/>
            <p:nvPr/>
          </p:nvSpPr>
          <p:spPr>
            <a:xfrm>
              <a:off x="4572000" y="1203506"/>
              <a:ext cx="1385047" cy="765002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A7CAD11-8666-3A44-A59F-D4B806A4A3F4}"/>
                </a:ext>
              </a:extLst>
            </p:cNvPr>
            <p:cNvSpPr txBox="1"/>
            <p:nvPr/>
          </p:nvSpPr>
          <p:spPr>
            <a:xfrm>
              <a:off x="4875816" y="132065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FFT</a:t>
              </a:r>
            </a:p>
          </p:txBody>
        </p:sp>
      </p:grpSp>
      <p:sp>
        <p:nvSpPr>
          <p:cNvPr id="12" name="Left Brace 11">
            <a:extLst>
              <a:ext uri="{FF2B5EF4-FFF2-40B4-BE49-F238E27FC236}">
                <a16:creationId xmlns:a16="http://schemas.microsoft.com/office/drawing/2014/main" id="{84F177A4-2A24-4F4D-B19A-357B131EC630}"/>
              </a:ext>
            </a:extLst>
          </p:cNvPr>
          <p:cNvSpPr/>
          <p:nvPr/>
        </p:nvSpPr>
        <p:spPr>
          <a:xfrm rot="16200000">
            <a:off x="4341168" y="-137725"/>
            <a:ext cx="461664" cy="8280838"/>
          </a:xfrm>
          <a:prstGeom prst="leftBrace">
            <a:avLst>
              <a:gd name="adj1" fmla="val 13722"/>
              <a:gd name="adj2" fmla="val 50000"/>
            </a:avLst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D6CC0E64-38CB-614C-9503-4C1B0C831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03" y="4365750"/>
            <a:ext cx="5467393" cy="209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89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287767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 : Classical FFT approach</a:t>
            </a:r>
          </a:p>
        </p:txBody>
      </p:sp>
    </p:spTree>
    <p:extLst>
      <p:ext uri="{BB962C8B-B14F-4D97-AF65-F5344CB8AC3E}">
        <p14:creationId xmlns:p14="http://schemas.microsoft.com/office/powerpoint/2010/main" val="1414614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 : Classical FFT approach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8778AB-8E52-464E-A396-8C27FF9AED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683"/>
          <a:stretch/>
        </p:blipFill>
        <p:spPr>
          <a:xfrm>
            <a:off x="266700" y="2146300"/>
            <a:ext cx="3471582" cy="256540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13E1A252-61B8-874C-BC8C-7FFE218B56B1}"/>
              </a:ext>
            </a:extLst>
          </p:cNvPr>
          <p:cNvGrpSpPr/>
          <p:nvPr/>
        </p:nvGrpSpPr>
        <p:grpSpPr>
          <a:xfrm>
            <a:off x="5310609" y="1539969"/>
            <a:ext cx="3441135" cy="3305955"/>
            <a:chOff x="5310609" y="1539969"/>
            <a:chExt cx="3441135" cy="3305955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17E7C27-25BD-704A-8881-1F25C29C310E}"/>
                </a:ext>
              </a:extLst>
            </p:cNvPr>
            <p:cNvCxnSpPr>
              <a:cxnSpLocks/>
            </p:cNvCxnSpPr>
            <p:nvPr/>
          </p:nvCxnSpPr>
          <p:spPr>
            <a:xfrm>
              <a:off x="5697835" y="3784009"/>
              <a:ext cx="2987467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DD45F09-8780-6F46-990E-31FC295698E3}"/>
                </a:ext>
              </a:extLst>
            </p:cNvPr>
            <p:cNvCxnSpPr/>
            <p:nvPr/>
          </p:nvCxnSpPr>
          <p:spPr>
            <a:xfrm flipV="1">
              <a:off x="5700531" y="1539969"/>
              <a:ext cx="0" cy="2253948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BBA5B5E-94A7-614F-8B71-DEF80AFFD9E5}"/>
                </a:ext>
              </a:extLst>
            </p:cNvPr>
            <p:cNvSpPr txBox="1"/>
            <p:nvPr/>
          </p:nvSpPr>
          <p:spPr>
            <a:xfrm rot="16200000">
              <a:off x="4830621" y="2577844"/>
              <a:ext cx="1327735" cy="367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054AAF4-3BCE-DA44-9EA7-2FFF0C46A1A1}"/>
                </a:ext>
              </a:extLst>
            </p:cNvPr>
            <p:cNvGrpSpPr/>
            <p:nvPr/>
          </p:nvGrpSpPr>
          <p:grpSpPr>
            <a:xfrm>
              <a:off x="6888459" y="3657400"/>
              <a:ext cx="315804" cy="573687"/>
              <a:chOff x="7225127" y="3524912"/>
              <a:chExt cx="315804" cy="573687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E9515AD4-C5B5-D843-B654-25FB7F9EFBE9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D8B14F4-24E4-D342-A762-DD073610ADC9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8</a:t>
                </a: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83866A1-16AA-224E-9CE9-1524417ED334}"/>
                </a:ext>
              </a:extLst>
            </p:cNvPr>
            <p:cNvSpPr txBox="1"/>
            <p:nvPr/>
          </p:nvSpPr>
          <p:spPr>
            <a:xfrm>
              <a:off x="6341682" y="4138038"/>
              <a:ext cx="19803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 (Hz) </a:t>
              </a:r>
              <a:r>
                <a:rPr lang="en-US" sz="2000" dirty="0">
                  <a:solidFill>
                    <a:srgbClr val="FF0000"/>
                  </a:solidFill>
                </a:rPr>
                <a:t>??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44819DF-FF02-D14A-873B-F7DAD3B536F6}"/>
                </a:ext>
              </a:extLst>
            </p:cNvPr>
            <p:cNvSpPr txBox="1"/>
            <p:nvPr/>
          </p:nvSpPr>
          <p:spPr>
            <a:xfrm>
              <a:off x="5443125" y="3854621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 0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5104C1C-C505-C84A-8487-9143284E4D62}"/>
                </a:ext>
              </a:extLst>
            </p:cNvPr>
            <p:cNvGrpSpPr/>
            <p:nvPr/>
          </p:nvGrpSpPr>
          <p:grpSpPr>
            <a:xfrm>
              <a:off x="7582327" y="3650266"/>
              <a:ext cx="517647" cy="573687"/>
              <a:chOff x="7225126" y="3524912"/>
              <a:chExt cx="517647" cy="573687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148D0FF-EF92-794A-9172-6F7C6362225C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45DD13C-D02C-354A-9ED0-AD9587331D6E}"/>
                  </a:ext>
                </a:extLst>
              </p:cNvPr>
              <p:cNvSpPr txBox="1"/>
              <p:nvPr/>
            </p:nvSpPr>
            <p:spPr>
              <a:xfrm>
                <a:off x="7225126" y="3729267"/>
                <a:ext cx="5176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12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CA16CC8-F727-1A42-91A4-1AD97802F2D7}"/>
                </a:ext>
              </a:extLst>
            </p:cNvPr>
            <p:cNvGrpSpPr/>
            <p:nvPr/>
          </p:nvGrpSpPr>
          <p:grpSpPr>
            <a:xfrm>
              <a:off x="8234099" y="3657400"/>
              <a:ext cx="517645" cy="573687"/>
              <a:chOff x="7225126" y="3524912"/>
              <a:chExt cx="517645" cy="573687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BB3B82B-F686-154A-B678-6E3A914F4EF2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C1F0C7C-C6C1-5E49-B2B5-008C39C94CE1}"/>
                  </a:ext>
                </a:extLst>
              </p:cNvPr>
              <p:cNvSpPr txBox="1"/>
              <p:nvPr/>
            </p:nvSpPr>
            <p:spPr>
              <a:xfrm>
                <a:off x="7225126" y="3729267"/>
                <a:ext cx="5176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16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6E75934-2BEA-8C47-8577-9328EAB60701}"/>
                </a:ext>
              </a:extLst>
            </p:cNvPr>
            <p:cNvGrpSpPr/>
            <p:nvPr/>
          </p:nvGrpSpPr>
          <p:grpSpPr>
            <a:xfrm>
              <a:off x="6226088" y="3650266"/>
              <a:ext cx="315804" cy="573687"/>
              <a:chOff x="7225127" y="3524912"/>
              <a:chExt cx="315804" cy="573687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FE55772-FBA7-3448-9EA4-9B4ACD0F088B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26D3B23-33FA-FF44-BCBD-17F5576A9D51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</a:t>
                </a:r>
              </a:p>
            </p:txBody>
          </p:sp>
        </p:grp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EACFB5D5-9512-B840-9048-12640B09707F}"/>
                </a:ext>
              </a:extLst>
            </p:cNvPr>
            <p:cNvSpPr/>
            <p:nvPr/>
          </p:nvSpPr>
          <p:spPr>
            <a:xfrm>
              <a:off x="5730303" y="1961241"/>
              <a:ext cx="2627086" cy="1838636"/>
            </a:xfrm>
            <a:custGeom>
              <a:avLst/>
              <a:gdLst>
                <a:gd name="connsiteX0" fmla="*/ 0 w 2627086"/>
                <a:gd name="connsiteY0" fmla="*/ 1770790 h 1838636"/>
                <a:gd name="connsiteX1" fmla="*/ 87086 w 2627086"/>
                <a:gd name="connsiteY1" fmla="*/ 1712733 h 1838636"/>
                <a:gd name="connsiteX2" fmla="*/ 188686 w 2627086"/>
                <a:gd name="connsiteY2" fmla="*/ 1741761 h 1838636"/>
                <a:gd name="connsiteX3" fmla="*/ 304800 w 2627086"/>
                <a:gd name="connsiteY3" fmla="*/ 1669190 h 1838636"/>
                <a:gd name="connsiteX4" fmla="*/ 391886 w 2627086"/>
                <a:gd name="connsiteY4" fmla="*/ 1741761 h 1838636"/>
                <a:gd name="connsiteX5" fmla="*/ 566058 w 2627086"/>
                <a:gd name="connsiteY5" fmla="*/ 1669190 h 1838636"/>
                <a:gd name="connsiteX6" fmla="*/ 595086 w 2627086"/>
                <a:gd name="connsiteY6" fmla="*/ 1727247 h 1838636"/>
                <a:gd name="connsiteX7" fmla="*/ 653143 w 2627086"/>
                <a:gd name="connsiteY7" fmla="*/ 47 h 1838636"/>
                <a:gd name="connsiteX8" fmla="*/ 754743 w 2627086"/>
                <a:gd name="connsiteY8" fmla="*/ 1785304 h 1838636"/>
                <a:gd name="connsiteX9" fmla="*/ 885372 w 2627086"/>
                <a:gd name="connsiteY9" fmla="*/ 1393418 h 1838636"/>
                <a:gd name="connsiteX10" fmla="*/ 972458 w 2627086"/>
                <a:gd name="connsiteY10" fmla="*/ 1640161 h 1838636"/>
                <a:gd name="connsiteX11" fmla="*/ 1045029 w 2627086"/>
                <a:gd name="connsiteY11" fmla="*/ 1582104 h 1838636"/>
                <a:gd name="connsiteX12" fmla="*/ 1146629 w 2627086"/>
                <a:gd name="connsiteY12" fmla="*/ 1727247 h 1838636"/>
                <a:gd name="connsiteX13" fmla="*/ 1219200 w 2627086"/>
                <a:gd name="connsiteY13" fmla="*/ 1611133 h 1838636"/>
                <a:gd name="connsiteX14" fmla="*/ 1436915 w 2627086"/>
                <a:gd name="connsiteY14" fmla="*/ 1756276 h 1838636"/>
                <a:gd name="connsiteX15" fmla="*/ 1582058 w 2627086"/>
                <a:gd name="connsiteY15" fmla="*/ 1625647 h 1838636"/>
                <a:gd name="connsiteX16" fmla="*/ 1669143 w 2627086"/>
                <a:gd name="connsiteY16" fmla="*/ 1785304 h 1838636"/>
                <a:gd name="connsiteX17" fmla="*/ 1799772 w 2627086"/>
                <a:gd name="connsiteY17" fmla="*/ 1669190 h 1838636"/>
                <a:gd name="connsiteX18" fmla="*/ 1872343 w 2627086"/>
                <a:gd name="connsiteY18" fmla="*/ 1770790 h 1838636"/>
                <a:gd name="connsiteX19" fmla="*/ 1915886 w 2627086"/>
                <a:gd name="connsiteY19" fmla="*/ 812847 h 1838636"/>
                <a:gd name="connsiteX20" fmla="*/ 2119086 w 2627086"/>
                <a:gd name="connsiteY20" fmla="*/ 1785304 h 1838636"/>
                <a:gd name="connsiteX21" fmla="*/ 2235200 w 2627086"/>
                <a:gd name="connsiteY21" fmla="*/ 1654676 h 1838636"/>
                <a:gd name="connsiteX22" fmla="*/ 2394858 w 2627086"/>
                <a:gd name="connsiteY22" fmla="*/ 1785304 h 1838636"/>
                <a:gd name="connsiteX23" fmla="*/ 2510972 w 2627086"/>
                <a:gd name="connsiteY23" fmla="*/ 1727247 h 1838636"/>
                <a:gd name="connsiteX24" fmla="*/ 2627086 w 2627086"/>
                <a:gd name="connsiteY24" fmla="*/ 1828847 h 1838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627086" h="1838636">
                  <a:moveTo>
                    <a:pt x="0" y="1770790"/>
                  </a:moveTo>
                  <a:cubicBezTo>
                    <a:pt x="27819" y="1744180"/>
                    <a:pt x="55638" y="1717571"/>
                    <a:pt x="87086" y="1712733"/>
                  </a:cubicBezTo>
                  <a:cubicBezTo>
                    <a:pt x="118534" y="1707895"/>
                    <a:pt x="152400" y="1749018"/>
                    <a:pt x="188686" y="1741761"/>
                  </a:cubicBezTo>
                  <a:cubicBezTo>
                    <a:pt x="224972" y="1734504"/>
                    <a:pt x="304800" y="1669190"/>
                    <a:pt x="304800" y="1669190"/>
                  </a:cubicBezTo>
                  <a:cubicBezTo>
                    <a:pt x="338667" y="1669190"/>
                    <a:pt x="348343" y="1741761"/>
                    <a:pt x="391886" y="1741761"/>
                  </a:cubicBezTo>
                  <a:cubicBezTo>
                    <a:pt x="435429" y="1741761"/>
                    <a:pt x="566058" y="1669190"/>
                    <a:pt x="566058" y="1669190"/>
                  </a:cubicBezTo>
                  <a:cubicBezTo>
                    <a:pt x="599925" y="1666771"/>
                    <a:pt x="580572" y="2005437"/>
                    <a:pt x="595086" y="1727247"/>
                  </a:cubicBezTo>
                  <a:cubicBezTo>
                    <a:pt x="609600" y="1449057"/>
                    <a:pt x="626534" y="-9629"/>
                    <a:pt x="653143" y="47"/>
                  </a:cubicBezTo>
                  <a:cubicBezTo>
                    <a:pt x="679753" y="9723"/>
                    <a:pt x="716038" y="1553075"/>
                    <a:pt x="754743" y="1785304"/>
                  </a:cubicBezTo>
                  <a:cubicBezTo>
                    <a:pt x="793448" y="2017533"/>
                    <a:pt x="849086" y="1417608"/>
                    <a:pt x="885372" y="1393418"/>
                  </a:cubicBezTo>
                  <a:cubicBezTo>
                    <a:pt x="921658" y="1369228"/>
                    <a:pt x="972458" y="1640161"/>
                    <a:pt x="972458" y="1640161"/>
                  </a:cubicBezTo>
                  <a:cubicBezTo>
                    <a:pt x="999067" y="1671608"/>
                    <a:pt x="1016001" y="1567590"/>
                    <a:pt x="1045029" y="1582104"/>
                  </a:cubicBezTo>
                  <a:cubicBezTo>
                    <a:pt x="1074057" y="1596618"/>
                    <a:pt x="1117601" y="1722409"/>
                    <a:pt x="1146629" y="1727247"/>
                  </a:cubicBezTo>
                  <a:cubicBezTo>
                    <a:pt x="1175657" y="1732085"/>
                    <a:pt x="1170819" y="1606295"/>
                    <a:pt x="1219200" y="1611133"/>
                  </a:cubicBezTo>
                  <a:cubicBezTo>
                    <a:pt x="1267581" y="1615971"/>
                    <a:pt x="1376439" y="1753857"/>
                    <a:pt x="1436915" y="1756276"/>
                  </a:cubicBezTo>
                  <a:cubicBezTo>
                    <a:pt x="1497391" y="1758695"/>
                    <a:pt x="1543353" y="1620809"/>
                    <a:pt x="1582058" y="1625647"/>
                  </a:cubicBezTo>
                  <a:cubicBezTo>
                    <a:pt x="1620763" y="1630485"/>
                    <a:pt x="1632857" y="1778047"/>
                    <a:pt x="1669143" y="1785304"/>
                  </a:cubicBezTo>
                  <a:cubicBezTo>
                    <a:pt x="1705429" y="1792561"/>
                    <a:pt x="1765905" y="1671609"/>
                    <a:pt x="1799772" y="1669190"/>
                  </a:cubicBezTo>
                  <a:cubicBezTo>
                    <a:pt x="1833639" y="1666771"/>
                    <a:pt x="1852991" y="1913514"/>
                    <a:pt x="1872343" y="1770790"/>
                  </a:cubicBezTo>
                  <a:cubicBezTo>
                    <a:pt x="1891695" y="1628066"/>
                    <a:pt x="1874762" y="810428"/>
                    <a:pt x="1915886" y="812847"/>
                  </a:cubicBezTo>
                  <a:cubicBezTo>
                    <a:pt x="1957010" y="815266"/>
                    <a:pt x="2065867" y="1644999"/>
                    <a:pt x="2119086" y="1785304"/>
                  </a:cubicBezTo>
                  <a:cubicBezTo>
                    <a:pt x="2172305" y="1925609"/>
                    <a:pt x="2189238" y="1654676"/>
                    <a:pt x="2235200" y="1654676"/>
                  </a:cubicBezTo>
                  <a:cubicBezTo>
                    <a:pt x="2281162" y="1654676"/>
                    <a:pt x="2348896" y="1773209"/>
                    <a:pt x="2394858" y="1785304"/>
                  </a:cubicBezTo>
                  <a:cubicBezTo>
                    <a:pt x="2440820" y="1797399"/>
                    <a:pt x="2472267" y="1719990"/>
                    <a:pt x="2510972" y="1727247"/>
                  </a:cubicBezTo>
                  <a:cubicBezTo>
                    <a:pt x="2549677" y="1734504"/>
                    <a:pt x="2588381" y="1781675"/>
                    <a:pt x="2627086" y="18288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6" name="Picture 8">
            <a:extLst>
              <a:ext uri="{FF2B5EF4-FFF2-40B4-BE49-F238E27FC236}">
                <a16:creationId xmlns:a16="http://schemas.microsoft.com/office/drawing/2014/main" id="{D6D7AA2E-D955-E94E-BE38-BD1307DEA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4" y="5123144"/>
            <a:ext cx="4518506" cy="173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2802C404-BE6B-F644-B0C3-8792A02021B1}"/>
              </a:ext>
            </a:extLst>
          </p:cNvPr>
          <p:cNvSpPr/>
          <p:nvPr/>
        </p:nvSpPr>
        <p:spPr>
          <a:xfrm>
            <a:off x="1566695" y="4393466"/>
            <a:ext cx="461569" cy="6364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Notched Right Arrow 46">
            <a:extLst>
              <a:ext uri="{FF2B5EF4-FFF2-40B4-BE49-F238E27FC236}">
                <a16:creationId xmlns:a16="http://schemas.microsoft.com/office/drawing/2014/main" id="{C83ED686-4C05-934A-9A34-B7D725E0694C}"/>
              </a:ext>
            </a:extLst>
          </p:cNvPr>
          <p:cNvSpPr/>
          <p:nvPr/>
        </p:nvSpPr>
        <p:spPr>
          <a:xfrm>
            <a:off x="3843655" y="2534764"/>
            <a:ext cx="1385047" cy="76500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AF34723-7A90-6348-9D49-830A63C47D64}"/>
              </a:ext>
            </a:extLst>
          </p:cNvPr>
          <p:cNvSpPr txBox="1"/>
          <p:nvPr/>
        </p:nvSpPr>
        <p:spPr>
          <a:xfrm>
            <a:off x="4147471" y="2651917"/>
            <a:ext cx="689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FFT</a:t>
            </a:r>
          </a:p>
        </p:txBody>
      </p:sp>
    </p:spTree>
    <p:extLst>
      <p:ext uri="{BB962C8B-B14F-4D97-AF65-F5344CB8AC3E}">
        <p14:creationId xmlns:p14="http://schemas.microsoft.com/office/powerpoint/2010/main" val="364048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7" grpId="0" animBg="1"/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870BC2-1049-0D4C-8A63-7C21AA35CCEB}"/>
              </a:ext>
            </a:extLst>
          </p:cNvPr>
          <p:cNvCxnSpPr>
            <a:cxnSpLocks/>
          </p:cNvCxnSpPr>
          <p:nvPr/>
        </p:nvCxnSpPr>
        <p:spPr>
          <a:xfrm>
            <a:off x="1158620" y="2226626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8D49A-5F88-5841-B666-BEFDF3933C2B}"/>
              </a:ext>
            </a:extLst>
          </p:cNvPr>
          <p:cNvCxnSpPr/>
          <p:nvPr/>
        </p:nvCxnSpPr>
        <p:spPr>
          <a:xfrm>
            <a:off x="5831376" y="209288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C15D2193-7018-B14C-995A-D7F7EDD74F4D}"/>
              </a:ext>
            </a:extLst>
          </p:cNvPr>
          <p:cNvGrpSpPr/>
          <p:nvPr/>
        </p:nvGrpSpPr>
        <p:grpSpPr>
          <a:xfrm>
            <a:off x="1001073" y="2036429"/>
            <a:ext cx="7342637" cy="944336"/>
            <a:chOff x="1001073" y="2036429"/>
            <a:chExt cx="7342637" cy="94433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A74B273-8007-A64F-9907-A6612173652A}"/>
                </a:ext>
              </a:extLst>
            </p:cNvPr>
            <p:cNvGrpSpPr/>
            <p:nvPr/>
          </p:nvGrpSpPr>
          <p:grpSpPr>
            <a:xfrm>
              <a:off x="2349901" y="2092883"/>
              <a:ext cx="315804" cy="573687"/>
              <a:chOff x="7225127" y="3524912"/>
              <a:chExt cx="315804" cy="573687"/>
            </a:xfrm>
          </p:grpSpPr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F2820EEB-E12F-5F48-B0EC-023A1FE1491E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1FA1F46-96A3-434E-A1CB-79A2FBB246B1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9A5F437-D7DB-7543-955A-9468CAA9537A}"/>
                </a:ext>
              </a:extLst>
            </p:cNvPr>
            <p:cNvSpPr txBox="1"/>
            <p:nvPr/>
          </p:nvSpPr>
          <p:spPr>
            <a:xfrm>
              <a:off x="6363374" y="2580655"/>
              <a:ext cx="19803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Sample number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F497C7A-4B53-6644-8DB3-64DD7960B22B}"/>
                </a:ext>
              </a:extLst>
            </p:cNvPr>
            <p:cNvGrpSpPr/>
            <p:nvPr/>
          </p:nvGrpSpPr>
          <p:grpSpPr>
            <a:xfrm>
              <a:off x="3012929" y="2092883"/>
              <a:ext cx="315804" cy="573687"/>
              <a:chOff x="7225127" y="3524912"/>
              <a:chExt cx="315804" cy="573687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89170878-E88C-8A4B-AF56-B22F6FDDD793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D40115B-6270-D947-933D-08F5EE610276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6BF5B4E-66B4-C94F-A75C-A464469829DB}"/>
                </a:ext>
              </a:extLst>
            </p:cNvPr>
            <p:cNvGrpSpPr/>
            <p:nvPr/>
          </p:nvGrpSpPr>
          <p:grpSpPr>
            <a:xfrm>
              <a:off x="3675957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8D0B6C86-B183-2D4F-AC9C-0ADD39BCB4F0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439DC5C-0F55-164A-9D6D-A63CA3C58038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2CB4623-6490-644B-BC0A-3743ACE5DBCE}"/>
                </a:ext>
              </a:extLst>
            </p:cNvPr>
            <p:cNvGrpSpPr/>
            <p:nvPr/>
          </p:nvGrpSpPr>
          <p:grpSpPr>
            <a:xfrm>
              <a:off x="168687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0372EF1-249A-D44F-A05A-AF242C7CF170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9CD74F3-DA75-F14B-956D-0525CF285E53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9D72CD3-C86B-5145-AB8F-CE51F332A607}"/>
                </a:ext>
              </a:extLst>
            </p:cNvPr>
            <p:cNvGrpSpPr/>
            <p:nvPr/>
          </p:nvGrpSpPr>
          <p:grpSpPr>
            <a:xfrm>
              <a:off x="500201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E706168-3CCD-0741-B0EE-F97F54AB0401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9F0E95B-0FA2-4447-9EED-B6B430F882F3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6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FC6917B-71D3-A14F-B44E-952DFF22B211}"/>
                </a:ext>
              </a:extLst>
            </p:cNvPr>
            <p:cNvGrpSpPr/>
            <p:nvPr/>
          </p:nvGrpSpPr>
          <p:grpSpPr>
            <a:xfrm>
              <a:off x="6264567" y="2092883"/>
              <a:ext cx="593931" cy="573687"/>
              <a:chOff x="7161626" y="3524912"/>
              <a:chExt cx="593931" cy="573687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A7811AD-8209-2144-AF35-F0B8B584CEFC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AD47C63-DC47-5C40-B9F5-25086596C52E}"/>
                  </a:ext>
                </a:extLst>
              </p:cNvPr>
              <p:cNvSpPr txBox="1"/>
              <p:nvPr/>
            </p:nvSpPr>
            <p:spPr>
              <a:xfrm>
                <a:off x="7161626" y="3729267"/>
                <a:ext cx="5939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N-1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6C47AAB-AC8C-6D40-9B26-32BF6F2FEE12}"/>
                </a:ext>
              </a:extLst>
            </p:cNvPr>
            <p:cNvGrpSpPr/>
            <p:nvPr/>
          </p:nvGrpSpPr>
          <p:grpSpPr>
            <a:xfrm>
              <a:off x="4338985" y="2092883"/>
              <a:ext cx="315804" cy="573687"/>
              <a:chOff x="7225127" y="3524912"/>
              <a:chExt cx="315804" cy="573687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6D70BC8-958D-1644-90C7-CF5D93836999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7B72118-D46A-F34C-A6D0-CC68976CF744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78ED372-F077-7742-BEB0-D0AB4CFAACD4}"/>
                </a:ext>
              </a:extLst>
            </p:cNvPr>
            <p:cNvGrpSpPr/>
            <p:nvPr/>
          </p:nvGrpSpPr>
          <p:grpSpPr>
            <a:xfrm>
              <a:off x="100107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EA2C157-A06D-EB4C-AE44-1306BA0BE329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AD4B957-3452-9846-9B5E-3BAE2047741D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38B9E79-F455-0C41-9BC4-028215AFCEB5}"/>
                </a:ext>
              </a:extLst>
            </p:cNvPr>
            <p:cNvSpPr txBox="1"/>
            <p:nvPr/>
          </p:nvSpPr>
          <p:spPr>
            <a:xfrm>
              <a:off x="5542130" y="2036429"/>
              <a:ext cx="315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…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BCBF7D4C-7C09-D546-B16A-85F128FEF4D7}"/>
              </a:ext>
            </a:extLst>
          </p:cNvPr>
          <p:cNvSpPr/>
          <p:nvPr/>
        </p:nvSpPr>
        <p:spPr>
          <a:xfrm>
            <a:off x="1168400" y="1053874"/>
            <a:ext cx="5309897" cy="1473523"/>
          </a:xfrm>
          <a:custGeom>
            <a:avLst/>
            <a:gdLst>
              <a:gd name="connsiteX0" fmla="*/ 0 w 5334000"/>
              <a:gd name="connsiteY0" fmla="*/ 546326 h 1473523"/>
              <a:gd name="connsiteX1" fmla="*/ 177800 w 5334000"/>
              <a:gd name="connsiteY1" fmla="*/ 292326 h 1473523"/>
              <a:gd name="connsiteX2" fmla="*/ 508000 w 5334000"/>
              <a:gd name="connsiteY2" fmla="*/ 889226 h 1473523"/>
              <a:gd name="connsiteX3" fmla="*/ 1358900 w 5334000"/>
              <a:gd name="connsiteY3" fmla="*/ 226 h 1473523"/>
              <a:gd name="connsiteX4" fmla="*/ 2095500 w 5334000"/>
              <a:gd name="connsiteY4" fmla="*/ 800326 h 1473523"/>
              <a:gd name="connsiteX5" fmla="*/ 2387600 w 5334000"/>
              <a:gd name="connsiteY5" fmla="*/ 584426 h 1473523"/>
              <a:gd name="connsiteX6" fmla="*/ 2603500 w 5334000"/>
              <a:gd name="connsiteY6" fmla="*/ 1041626 h 1473523"/>
              <a:gd name="connsiteX7" fmla="*/ 3073400 w 5334000"/>
              <a:gd name="connsiteY7" fmla="*/ 1460726 h 1473523"/>
              <a:gd name="connsiteX8" fmla="*/ 3759200 w 5334000"/>
              <a:gd name="connsiteY8" fmla="*/ 533626 h 1473523"/>
              <a:gd name="connsiteX9" fmla="*/ 4279900 w 5334000"/>
              <a:gd name="connsiteY9" fmla="*/ 952726 h 1473523"/>
              <a:gd name="connsiteX10" fmla="*/ 4927600 w 5334000"/>
              <a:gd name="connsiteY10" fmla="*/ 279626 h 1473523"/>
              <a:gd name="connsiteX11" fmla="*/ 5334000 w 5334000"/>
              <a:gd name="connsiteY11" fmla="*/ 914626 h 14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34000" h="1473523">
                <a:moveTo>
                  <a:pt x="0" y="546326"/>
                </a:moveTo>
                <a:cubicBezTo>
                  <a:pt x="46566" y="390751"/>
                  <a:pt x="93133" y="235176"/>
                  <a:pt x="177800" y="292326"/>
                </a:cubicBezTo>
                <a:cubicBezTo>
                  <a:pt x="262467" y="349476"/>
                  <a:pt x="311150" y="937909"/>
                  <a:pt x="508000" y="889226"/>
                </a:cubicBezTo>
                <a:cubicBezTo>
                  <a:pt x="704850" y="840543"/>
                  <a:pt x="1094317" y="15043"/>
                  <a:pt x="1358900" y="226"/>
                </a:cubicBezTo>
                <a:cubicBezTo>
                  <a:pt x="1623483" y="-14591"/>
                  <a:pt x="1924050" y="702959"/>
                  <a:pt x="2095500" y="800326"/>
                </a:cubicBezTo>
                <a:cubicBezTo>
                  <a:pt x="2266950" y="897693"/>
                  <a:pt x="2302933" y="544209"/>
                  <a:pt x="2387600" y="584426"/>
                </a:cubicBezTo>
                <a:cubicBezTo>
                  <a:pt x="2472267" y="624643"/>
                  <a:pt x="2489200" y="895576"/>
                  <a:pt x="2603500" y="1041626"/>
                </a:cubicBezTo>
                <a:cubicBezTo>
                  <a:pt x="2717800" y="1187676"/>
                  <a:pt x="2880783" y="1545393"/>
                  <a:pt x="3073400" y="1460726"/>
                </a:cubicBezTo>
                <a:cubicBezTo>
                  <a:pt x="3266017" y="1376059"/>
                  <a:pt x="3558117" y="618293"/>
                  <a:pt x="3759200" y="533626"/>
                </a:cubicBezTo>
                <a:cubicBezTo>
                  <a:pt x="3960283" y="448959"/>
                  <a:pt x="4085167" y="995059"/>
                  <a:pt x="4279900" y="952726"/>
                </a:cubicBezTo>
                <a:cubicBezTo>
                  <a:pt x="4474633" y="910393"/>
                  <a:pt x="4751917" y="285976"/>
                  <a:pt x="4927600" y="279626"/>
                </a:cubicBezTo>
                <a:cubicBezTo>
                  <a:pt x="5103283" y="273276"/>
                  <a:pt x="5218641" y="593951"/>
                  <a:pt x="5334000" y="914626"/>
                </a:cubicBezTo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920F561-1066-B74D-879D-2A3BD08AC0CD}"/>
              </a:ext>
            </a:extLst>
          </p:cNvPr>
          <p:cNvGrpSpPr/>
          <p:nvPr/>
        </p:nvGrpSpPr>
        <p:grpSpPr>
          <a:xfrm>
            <a:off x="966846" y="3328579"/>
            <a:ext cx="6316153" cy="523220"/>
            <a:chOff x="1158620" y="3316148"/>
            <a:chExt cx="6316153" cy="52322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533118C-9A80-4248-839C-F5E2F5B34530}"/>
                </a:ext>
              </a:extLst>
            </p:cNvPr>
            <p:cNvSpPr txBox="1"/>
            <p:nvPr/>
          </p:nvSpPr>
          <p:spPr>
            <a:xfrm>
              <a:off x="1158620" y="3316148"/>
              <a:ext cx="63161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X = [                                                ]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41B09E8-5DA0-7B48-B3BA-0F8B7DF0B71C}"/>
                </a:ext>
              </a:extLst>
            </p:cNvPr>
            <p:cNvSpPr txBox="1"/>
            <p:nvPr/>
          </p:nvSpPr>
          <p:spPr>
            <a:xfrm>
              <a:off x="2068609" y="3369036"/>
              <a:ext cx="50802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x[0],   x[1],   x[2],   x[3],   x[4], …   x[N-1]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751A639-7617-6C42-A642-F93069FFF929}"/>
                </a:ext>
              </a:extLst>
            </p:cNvPr>
            <p:cNvCxnSpPr/>
            <p:nvPr/>
          </p:nvCxnSpPr>
          <p:spPr>
            <a:xfrm>
              <a:off x="1209319" y="3343636"/>
              <a:ext cx="32997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Freeform 46">
            <a:extLst>
              <a:ext uri="{FF2B5EF4-FFF2-40B4-BE49-F238E27FC236}">
                <a16:creationId xmlns:a16="http://schemas.microsoft.com/office/drawing/2014/main" id="{BDB89598-DFB6-1E4F-92B2-3A2BC4409F1D}"/>
              </a:ext>
            </a:extLst>
          </p:cNvPr>
          <p:cNvSpPr/>
          <p:nvPr/>
        </p:nvSpPr>
        <p:spPr>
          <a:xfrm flipV="1">
            <a:off x="1176197" y="1221010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DD14F09F-71D6-D243-9504-2EA2B5BC7EA9}"/>
              </a:ext>
            </a:extLst>
          </p:cNvPr>
          <p:cNvSpPr/>
          <p:nvPr/>
        </p:nvSpPr>
        <p:spPr>
          <a:xfrm flipV="1">
            <a:off x="1166919" y="1221010"/>
            <a:ext cx="2648816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512F2E5B-4BFE-0441-B34D-FE9717C87CA9}"/>
              </a:ext>
            </a:extLst>
          </p:cNvPr>
          <p:cNvSpPr/>
          <p:nvPr/>
        </p:nvSpPr>
        <p:spPr>
          <a:xfrm flipV="1">
            <a:off x="3821863" y="1246784"/>
            <a:ext cx="2648816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529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870BC2-1049-0D4C-8A63-7C21AA35CCEB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A74B273-8007-A64F-9907-A6612173652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2820EEB-E12F-5F48-B0EC-023A1FE1491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FA1F46-96A3-434E-A1CB-79A2FBB246B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9A5F437-D7DB-7543-955A-9468CAA9537A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497C7A-4B53-6644-8DB3-64DD7960B22B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9170878-E88C-8A4B-AF56-B22F6FDDD79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40115B-6270-D947-933D-08F5EE61027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BF5B4E-66B4-C94F-A75C-A464469829DB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D0B6C86-B183-2D4F-AC9C-0ADD39BCB4F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39DC5C-0F55-164A-9D6D-A63CA3C5803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CB4623-6490-644B-BC0A-3743ACE5DBCE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0372EF1-249A-D44F-A05A-AF242C7CF1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9CD74F3-DA75-F14B-956D-0525CF285E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D72CD3-C86B-5145-AB8F-CE51F332A607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706168-3CCD-0741-B0EE-F97F54AB040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F0E95B-0FA2-4447-9EED-B6B430F882F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8D49A-5F88-5841-B666-BEFDF3933C2B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FC6917B-71D3-A14F-B44E-952DFF22B211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A7811AD-8209-2144-AF35-F0B8B584CEF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D47C63-DC47-5C40-B9F5-25086596C52E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C47AAB-AC8C-6D40-9B26-32BF6F2FEE12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6D70BC8-958D-1644-90C7-CF5D938369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7B72118-D46A-F34C-A6D0-CC68976CF74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78ED372-F077-7742-BEB0-D0AB4CFAACD4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EA2C157-A06D-EB4C-AE44-1306BA0BE32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AD4B957-3452-9846-9B5E-3BAE2047741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38B9E79-F455-0C41-9BC4-028215AFCEB5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61DF5AD2-95D9-E948-A203-C1D597A748C8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BA073D2-5473-D247-A2D8-A42CD3FAD9D6}"/>
                  </a:ext>
                </a:extLst>
              </p:cNvPr>
              <p:cNvSpPr/>
              <p:nvPr/>
            </p:nvSpPr>
            <p:spPr>
              <a:xfrm>
                <a:off x="1176197" y="5768230"/>
                <a:ext cx="6816290" cy="6146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prstClr val="black"/>
                    </a:solidFill>
                    <a:latin typeface="Lucida Bright" panose="02040602050505020304" pitchFamily="18" charset="77"/>
                  </a:rPr>
                  <a:t>Slowest frequency goes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Lucida Bright" panose="02040602050505020304" pitchFamily="18" charset="77"/>
                  </a:rPr>
                  <a:t> radians per step. </a:t>
                </a:r>
                <a:endParaRPr lang="en-US" sz="2400" dirty="0"/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BA073D2-5473-D247-A2D8-A42CD3FAD9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6197" y="5768230"/>
                <a:ext cx="6816290" cy="614655"/>
              </a:xfrm>
              <a:prstGeom prst="rect">
                <a:avLst/>
              </a:prstGeom>
              <a:blipFill>
                <a:blip r:embed="rId2"/>
                <a:stretch>
                  <a:fillRect l="-1487" r="-372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A2963210-8BB7-BA45-90B1-C465AAD12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982" y="3188725"/>
            <a:ext cx="2643050" cy="217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77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A2EAA8-CA65-0442-8FF2-08AF51F4314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Estimating the real-world frequencies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3D9E9E-1FA4-7E44-88E1-00DB59434231}"/>
              </a:ext>
            </a:extLst>
          </p:cNvPr>
          <p:cNvSpPr txBox="1"/>
          <p:nvPr/>
        </p:nvSpPr>
        <p:spPr>
          <a:xfrm>
            <a:off x="-197822" y="1237353"/>
            <a:ext cx="7539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Sampling frequency  =  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(i.e., 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samples per second)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20F222-3F47-AF42-9C77-6C6D1D31A145}"/>
                  </a:ext>
                </a:extLst>
              </p:cNvPr>
              <p:cNvSpPr txBox="1"/>
              <p:nvPr/>
            </p:nvSpPr>
            <p:spPr>
              <a:xfrm>
                <a:off x="87099" y="1899771"/>
                <a:ext cx="8268397" cy="527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Slowest frequency (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𝑁</m:t>
                        </m:r>
                      </m:den>
                    </m:f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radians per step) = N samples per rotation</a:t>
                </a:r>
                <a:endPara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20F222-3F47-AF42-9C77-6C6D1D31A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9" y="1899771"/>
                <a:ext cx="8268397" cy="527580"/>
              </a:xfrm>
              <a:prstGeom prst="rect">
                <a:avLst/>
              </a:prstGeom>
              <a:blipFill>
                <a:blip r:embed="rId2"/>
                <a:stretch>
                  <a:fillRect l="-307" r="-307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671F706-2C4E-3747-87C6-8AAF8701DAEC}"/>
              </a:ext>
            </a:extLst>
          </p:cNvPr>
          <p:cNvSpPr txBox="1"/>
          <p:nvPr/>
        </p:nvSpPr>
        <p:spPr>
          <a:xfrm>
            <a:off x="2296139" y="2689659"/>
            <a:ext cx="6499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= (N/ 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seconds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per rotation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BFDA1-A93C-1641-AA9A-9CEBD7AE1E2F}"/>
              </a:ext>
            </a:extLst>
          </p:cNvPr>
          <p:cNvSpPr txBox="1"/>
          <p:nvPr/>
        </p:nvSpPr>
        <p:spPr>
          <a:xfrm>
            <a:off x="87099" y="3742347"/>
            <a:ext cx="8268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Therefore, the slowest frequency = (f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/N) Hz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48446F-772E-CB4B-B0B9-F2F44DC7EC5E}"/>
                  </a:ext>
                </a:extLst>
              </p:cNvPr>
              <p:cNvSpPr txBox="1"/>
              <p:nvPr/>
            </p:nvSpPr>
            <p:spPr>
              <a:xfrm>
                <a:off x="87099" y="4332180"/>
                <a:ext cx="8268397" cy="1127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Higher frequencies are integer multiple of (f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s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/N) Hz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0,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  <m:r>
                      <m:rPr>
                        <m:nor/>
                      </m:rPr>
                      <a: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ucida Bright" panose="02040602050505020304" pitchFamily="18" charset="77"/>
                        <a:ea typeface="+mn-ea"/>
                        <a:cs typeface="+mn-cs"/>
                      </a:rPr>
                      <m:t>, </m:t>
                    </m:r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, … , 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N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−1)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48446F-772E-CB4B-B0B9-F2F44DC7E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9" y="4332180"/>
                <a:ext cx="8268397" cy="1127681"/>
              </a:xfrm>
              <a:prstGeom prst="rect">
                <a:avLst/>
              </a:prstGeom>
              <a:blipFill>
                <a:blip r:embed="rId3"/>
                <a:stretch>
                  <a:fillRect t="-2222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3731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870BC2-1049-0D4C-8A63-7C21AA35CCEB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A74B273-8007-A64F-9907-A6612173652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2820EEB-E12F-5F48-B0EC-023A1FE1491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FA1F46-96A3-434E-A1CB-79A2FBB246B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9A5F437-D7DB-7543-955A-9468CAA9537A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497C7A-4B53-6644-8DB3-64DD7960B22B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9170878-E88C-8A4B-AF56-B22F6FDDD79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40115B-6270-D947-933D-08F5EE61027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BF5B4E-66B4-C94F-A75C-A464469829DB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D0B6C86-B183-2D4F-AC9C-0ADD39BCB4F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39DC5C-0F55-164A-9D6D-A63CA3C5803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CB4623-6490-644B-BC0A-3743ACE5DBCE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0372EF1-249A-D44F-A05A-AF242C7CF1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9CD74F3-DA75-F14B-956D-0525CF285E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D72CD3-C86B-5145-AB8F-CE51F332A607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706168-3CCD-0741-B0EE-F97F54AB040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F0E95B-0FA2-4447-9EED-B6B430F882F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8D49A-5F88-5841-B666-BEFDF3933C2B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FC6917B-71D3-A14F-B44E-952DFF22B211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A7811AD-8209-2144-AF35-F0B8B584CEF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D47C63-DC47-5C40-B9F5-25086596C52E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C47AAB-AC8C-6D40-9B26-32BF6F2FEE12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6D70BC8-958D-1644-90C7-CF5D938369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7B72118-D46A-F34C-A6D0-CC68976CF74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78ED372-F077-7742-BEB0-D0AB4CFAACD4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EA2C157-A06D-EB4C-AE44-1306BA0BE32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AD4B957-3452-9846-9B5E-3BAE2047741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38B9E79-F455-0C41-9BC4-028215AFCEB5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61DF5AD2-95D9-E948-A203-C1D597A748C8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BA073D2-5473-D247-A2D8-A42CD3FAD9D6}"/>
                  </a:ext>
                </a:extLst>
              </p:cNvPr>
              <p:cNvSpPr/>
              <p:nvPr/>
            </p:nvSpPr>
            <p:spPr>
              <a:xfrm>
                <a:off x="1176197" y="5768230"/>
                <a:ext cx="6816290" cy="6146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prstClr val="black"/>
                    </a:solidFill>
                    <a:latin typeface="Lucida Bright" panose="02040602050505020304" pitchFamily="18" charset="77"/>
                  </a:rPr>
                  <a:t>Slowest frequency goes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Lucida Bright" panose="02040602050505020304" pitchFamily="18" charset="77"/>
                  </a:rPr>
                  <a:t> radians per step. </a:t>
                </a:r>
                <a:endParaRPr lang="en-US" sz="2400" dirty="0"/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BA073D2-5473-D247-A2D8-A42CD3FAD9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6197" y="5768230"/>
                <a:ext cx="6816290" cy="614655"/>
              </a:xfrm>
              <a:prstGeom prst="rect">
                <a:avLst/>
              </a:prstGeom>
              <a:blipFill>
                <a:blip r:embed="rId2"/>
                <a:stretch>
                  <a:fillRect l="-1487" r="-372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>
            <a:extLst>
              <a:ext uri="{FF2B5EF4-FFF2-40B4-BE49-F238E27FC236}">
                <a16:creationId xmlns:a16="http://schemas.microsoft.com/office/drawing/2014/main" id="{50A78504-8851-0642-B73B-559DEDC20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484" y="2974924"/>
            <a:ext cx="5034497" cy="2780611"/>
          </a:xfrm>
          <a:prstGeom prst="rect">
            <a:avLst/>
          </a:prstGeom>
        </p:spPr>
      </p:pic>
      <p:pic>
        <p:nvPicPr>
          <p:cNvPr id="35" name="Picture 8">
            <a:extLst>
              <a:ext uri="{FF2B5EF4-FFF2-40B4-BE49-F238E27FC236}">
                <a16:creationId xmlns:a16="http://schemas.microsoft.com/office/drawing/2014/main" id="{030A84A8-AF55-9C43-8D77-AF8D6D79F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789" y="3342669"/>
            <a:ext cx="4107733" cy="157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22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2D3F103-8E0F-B740-93DD-4E27714A79F7}"/>
              </a:ext>
            </a:extLst>
          </p:cNvPr>
          <p:cNvSpPr/>
          <p:nvPr/>
        </p:nvSpPr>
        <p:spPr>
          <a:xfrm>
            <a:off x="3482788" y="5459506"/>
            <a:ext cx="3146612" cy="12640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870BC2-1049-0D4C-8A63-7C21AA35CCEB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A74B273-8007-A64F-9907-A6612173652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2820EEB-E12F-5F48-B0EC-023A1FE1491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FA1F46-96A3-434E-A1CB-79A2FBB246B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9A5F437-D7DB-7543-955A-9468CAA9537A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497C7A-4B53-6644-8DB3-64DD7960B22B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9170878-E88C-8A4B-AF56-B22F6FDDD79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40115B-6270-D947-933D-08F5EE61027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BF5B4E-66B4-C94F-A75C-A464469829DB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D0B6C86-B183-2D4F-AC9C-0ADD39BCB4F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39DC5C-0F55-164A-9D6D-A63CA3C5803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CB4623-6490-644B-BC0A-3743ACE5DBCE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0372EF1-249A-D44F-A05A-AF242C7CF1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9CD74F3-DA75-F14B-956D-0525CF285E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D72CD3-C86B-5145-AB8F-CE51F332A607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706168-3CCD-0741-B0EE-F97F54AB040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F0E95B-0FA2-4447-9EED-B6B430F882F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8D49A-5F88-5841-B666-BEFDF3933C2B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FC6917B-71D3-A14F-B44E-952DFF22B211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A7811AD-8209-2144-AF35-F0B8B584CEF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D47C63-DC47-5C40-B9F5-25086596C52E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C47AAB-AC8C-6D40-9B26-32BF6F2FEE12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6D70BC8-958D-1644-90C7-CF5D938369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7B72118-D46A-F34C-A6D0-CC68976CF74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78ED372-F077-7742-BEB0-D0AB4CFAACD4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EA2C157-A06D-EB4C-AE44-1306BA0BE32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AD4B957-3452-9846-9B5E-3BAE2047741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38B9E79-F455-0C41-9BC4-028215AFCEB5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61DF5AD2-95D9-E948-A203-C1D597A748C8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BA073D2-5473-D247-A2D8-A42CD3FAD9D6}"/>
                  </a:ext>
                </a:extLst>
              </p:cNvPr>
              <p:cNvSpPr/>
              <p:nvPr/>
            </p:nvSpPr>
            <p:spPr>
              <a:xfrm>
                <a:off x="3650498" y="5698104"/>
                <a:ext cx="612860" cy="783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BA073D2-5473-D247-A2D8-A42CD3FAD9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0498" y="5698104"/>
                <a:ext cx="612860" cy="783804"/>
              </a:xfrm>
              <a:prstGeom prst="rect">
                <a:avLst/>
              </a:prstGeom>
              <a:blipFill>
                <a:blip r:embed="rId2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>
            <a:extLst>
              <a:ext uri="{FF2B5EF4-FFF2-40B4-BE49-F238E27FC236}">
                <a16:creationId xmlns:a16="http://schemas.microsoft.com/office/drawing/2014/main" id="{50A78504-8851-0642-B73B-559DEDC20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484" y="2974924"/>
            <a:ext cx="5034497" cy="2780611"/>
          </a:xfrm>
          <a:prstGeom prst="rect">
            <a:avLst/>
          </a:prstGeom>
        </p:spPr>
      </p:pic>
      <p:pic>
        <p:nvPicPr>
          <p:cNvPr id="35" name="Picture 8">
            <a:extLst>
              <a:ext uri="{FF2B5EF4-FFF2-40B4-BE49-F238E27FC236}">
                <a16:creationId xmlns:a16="http://schemas.microsoft.com/office/drawing/2014/main" id="{030A84A8-AF55-9C43-8D77-AF8D6D79F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789" y="3342669"/>
            <a:ext cx="4107733" cy="157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9EAE4EB-0BBF-524A-830A-358B46DDFA1B}"/>
                  </a:ext>
                </a:extLst>
              </p:cNvPr>
              <p:cNvSpPr/>
              <p:nvPr/>
            </p:nvSpPr>
            <p:spPr>
              <a:xfrm>
                <a:off x="4319076" y="5875606"/>
                <a:ext cx="4828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9EAE4EB-0BBF-524A-830A-358B46DDFA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9076" y="5875606"/>
                <a:ext cx="482824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A549918-66BE-CF45-AAC4-2676F7712EEE}"/>
                  </a:ext>
                </a:extLst>
              </p:cNvPr>
              <p:cNvSpPr/>
              <p:nvPr/>
            </p:nvSpPr>
            <p:spPr>
              <a:xfrm>
                <a:off x="4814712" y="5685409"/>
                <a:ext cx="1679691" cy="8090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𝑑𝑠𝑖𝑛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ϕ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den>
                      </m:f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A549918-66BE-CF45-AAC4-2676F7712E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4712" y="5685409"/>
                <a:ext cx="1679691" cy="809068"/>
              </a:xfrm>
              <a:prstGeom prst="rect">
                <a:avLst/>
              </a:prstGeom>
              <a:blipFill>
                <a:blip r:embed="rId6"/>
                <a:stretch>
                  <a:fillRect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2045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2D3F103-8E0F-B740-93DD-4E27714A79F7}"/>
              </a:ext>
            </a:extLst>
          </p:cNvPr>
          <p:cNvSpPr/>
          <p:nvPr/>
        </p:nvSpPr>
        <p:spPr>
          <a:xfrm>
            <a:off x="3482788" y="5459506"/>
            <a:ext cx="3146612" cy="12640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870BC2-1049-0D4C-8A63-7C21AA35CCEB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A74B273-8007-A64F-9907-A6612173652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2820EEB-E12F-5F48-B0EC-023A1FE1491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FA1F46-96A3-434E-A1CB-79A2FBB246B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9A5F437-D7DB-7543-955A-9468CAA9537A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497C7A-4B53-6644-8DB3-64DD7960B22B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9170878-E88C-8A4B-AF56-B22F6FDDD79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40115B-6270-D947-933D-08F5EE61027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BF5B4E-66B4-C94F-A75C-A464469829DB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D0B6C86-B183-2D4F-AC9C-0ADD39BCB4F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39DC5C-0F55-164A-9D6D-A63CA3C5803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CB4623-6490-644B-BC0A-3743ACE5DBCE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0372EF1-249A-D44F-A05A-AF242C7CF1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9CD74F3-DA75-F14B-956D-0525CF285E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D72CD3-C86B-5145-AB8F-CE51F332A607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706168-3CCD-0741-B0EE-F97F54AB040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F0E95B-0FA2-4447-9EED-B6B430F882F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8D49A-5F88-5841-B666-BEFDF3933C2B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FC6917B-71D3-A14F-B44E-952DFF22B211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A7811AD-8209-2144-AF35-F0B8B584CEF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D47C63-DC47-5C40-B9F5-25086596C52E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C47AAB-AC8C-6D40-9B26-32BF6F2FEE12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6D70BC8-958D-1644-90C7-CF5D938369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7B72118-D46A-F34C-A6D0-CC68976CF74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78ED372-F077-7742-BEB0-D0AB4CFAACD4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EA2C157-A06D-EB4C-AE44-1306BA0BE32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AD4B957-3452-9846-9B5E-3BAE2047741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38B9E79-F455-0C41-9BC4-028215AFCEB5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61DF5AD2-95D9-E948-A203-C1D597A748C8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BA073D2-5473-D247-A2D8-A42CD3FAD9D6}"/>
                  </a:ext>
                </a:extLst>
              </p:cNvPr>
              <p:cNvSpPr/>
              <p:nvPr/>
            </p:nvSpPr>
            <p:spPr>
              <a:xfrm>
                <a:off x="3650498" y="5698104"/>
                <a:ext cx="905633" cy="7911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.2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BA073D2-5473-D247-A2D8-A42CD3FAD9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0498" y="5698104"/>
                <a:ext cx="905633" cy="791179"/>
              </a:xfrm>
              <a:prstGeom prst="rect">
                <a:avLst/>
              </a:prstGeom>
              <a:blipFill>
                <a:blip r:embed="rId2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>
            <a:extLst>
              <a:ext uri="{FF2B5EF4-FFF2-40B4-BE49-F238E27FC236}">
                <a16:creationId xmlns:a16="http://schemas.microsoft.com/office/drawing/2014/main" id="{50A78504-8851-0642-B73B-559DEDC20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484" y="2974924"/>
            <a:ext cx="5034497" cy="2780611"/>
          </a:xfrm>
          <a:prstGeom prst="rect">
            <a:avLst/>
          </a:prstGeom>
        </p:spPr>
      </p:pic>
      <p:pic>
        <p:nvPicPr>
          <p:cNvPr id="35" name="Picture 8">
            <a:extLst>
              <a:ext uri="{FF2B5EF4-FFF2-40B4-BE49-F238E27FC236}">
                <a16:creationId xmlns:a16="http://schemas.microsoft.com/office/drawing/2014/main" id="{030A84A8-AF55-9C43-8D77-AF8D6D79F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789" y="3342669"/>
            <a:ext cx="4107733" cy="157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9EAE4EB-0BBF-524A-830A-358B46DDFA1B}"/>
                  </a:ext>
                </a:extLst>
              </p:cNvPr>
              <p:cNvSpPr/>
              <p:nvPr/>
            </p:nvSpPr>
            <p:spPr>
              <a:xfrm>
                <a:off x="4319076" y="5875606"/>
                <a:ext cx="61747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=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9EAE4EB-0BBF-524A-830A-358B46DDFA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9076" y="5875606"/>
                <a:ext cx="617477" cy="461665"/>
              </a:xfrm>
              <a:prstGeom prst="rect">
                <a:avLst/>
              </a:prstGeom>
              <a:blipFill>
                <a:blip r:embed="rId5"/>
                <a:stretch>
                  <a:fillRect l="-6122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A549918-66BE-CF45-AAC4-2676F7712EEE}"/>
                  </a:ext>
                </a:extLst>
              </p:cNvPr>
              <p:cNvSpPr/>
              <p:nvPr/>
            </p:nvSpPr>
            <p:spPr>
              <a:xfrm>
                <a:off x="4814712" y="5685409"/>
                <a:ext cx="1858650" cy="8090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𝑑𝑠𝑖𝑛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ϕ</m:t>
                              </m:r>
                              <m:r>
                                <a:rPr lang="en-US" sz="2400" b="0" i="1" baseline="-250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den>
                      </m:f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A549918-66BE-CF45-AAC4-2676F7712E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4712" y="5685409"/>
                <a:ext cx="1858650" cy="809068"/>
              </a:xfrm>
              <a:prstGeom prst="rect">
                <a:avLst/>
              </a:prstGeom>
              <a:blipFill>
                <a:blip r:embed="rId6"/>
                <a:stretch>
                  <a:fillRect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3854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2D3F103-8E0F-B740-93DD-4E27714A79F7}"/>
              </a:ext>
            </a:extLst>
          </p:cNvPr>
          <p:cNvSpPr/>
          <p:nvPr/>
        </p:nvSpPr>
        <p:spPr>
          <a:xfrm>
            <a:off x="3482788" y="5459506"/>
            <a:ext cx="3146612" cy="12640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BA073D2-5473-D247-A2D8-A42CD3FAD9D6}"/>
                  </a:ext>
                </a:extLst>
              </p:cNvPr>
              <p:cNvSpPr/>
              <p:nvPr/>
            </p:nvSpPr>
            <p:spPr>
              <a:xfrm>
                <a:off x="3922959" y="5823291"/>
                <a:ext cx="59445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ϕ</m:t>
                      </m:r>
                      <m:r>
                        <a:rPr lang="en-US" sz="2400" i="1" baseline="-250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BA073D2-5473-D247-A2D8-A42CD3FAD9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2959" y="5823291"/>
                <a:ext cx="594458" cy="461665"/>
              </a:xfrm>
              <a:prstGeom prst="rect">
                <a:avLst/>
              </a:prstGeom>
              <a:blipFill>
                <a:blip r:embed="rId3"/>
                <a:stretch>
                  <a:fillRect l="-2128"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>
            <a:extLst>
              <a:ext uri="{FF2B5EF4-FFF2-40B4-BE49-F238E27FC236}">
                <a16:creationId xmlns:a16="http://schemas.microsoft.com/office/drawing/2014/main" id="{50A78504-8851-0642-B73B-559DEDC20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484" y="2974924"/>
            <a:ext cx="5034497" cy="2780611"/>
          </a:xfrm>
          <a:prstGeom prst="rect">
            <a:avLst/>
          </a:prstGeom>
        </p:spPr>
      </p:pic>
      <p:pic>
        <p:nvPicPr>
          <p:cNvPr id="35" name="Picture 8">
            <a:extLst>
              <a:ext uri="{FF2B5EF4-FFF2-40B4-BE49-F238E27FC236}">
                <a16:creationId xmlns:a16="http://schemas.microsoft.com/office/drawing/2014/main" id="{030A84A8-AF55-9C43-8D77-AF8D6D79F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789" y="3342669"/>
            <a:ext cx="4107733" cy="157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9EAE4EB-0BBF-524A-830A-358B46DDFA1B}"/>
                  </a:ext>
                </a:extLst>
              </p:cNvPr>
              <p:cNvSpPr/>
              <p:nvPr/>
            </p:nvSpPr>
            <p:spPr>
              <a:xfrm>
                <a:off x="4319076" y="5875606"/>
                <a:ext cx="61747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=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9EAE4EB-0BBF-524A-830A-358B46DDFA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9076" y="5875606"/>
                <a:ext cx="617477" cy="461665"/>
              </a:xfrm>
              <a:prstGeom prst="rect">
                <a:avLst/>
              </a:prstGeom>
              <a:blipFill>
                <a:blip r:embed="rId6"/>
                <a:stretch>
                  <a:fillRect l="-6122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B8745C2-67D0-D144-81DF-1AF292CEB60C}"/>
                  </a:ext>
                </a:extLst>
              </p:cNvPr>
              <p:cNvSpPr/>
              <p:nvPr/>
            </p:nvSpPr>
            <p:spPr>
              <a:xfrm>
                <a:off x="5664742" y="5657347"/>
                <a:ext cx="667299" cy="793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m:rPr>
                              <m:sty m:val="p"/>
                            </m:r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𝑁𝑑</m:t>
                          </m:r>
                        </m:den>
                      </m:f>
                    </m:oMath>
                  </m:oMathPara>
                </a14:m>
                <a:endParaRPr lang="en-US" sz="2400" b="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B8745C2-67D0-D144-81DF-1AF292CEB6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4742" y="5657347"/>
                <a:ext cx="667299" cy="793551"/>
              </a:xfrm>
              <a:prstGeom prst="rect">
                <a:avLst/>
              </a:prstGeom>
              <a:blipFill>
                <a:blip r:embed="rId7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A9FAA6E5-2E05-8B47-8ADA-025D7D07C7CB}"/>
              </a:ext>
            </a:extLst>
          </p:cNvPr>
          <p:cNvSpPr txBox="1"/>
          <p:nvPr/>
        </p:nvSpPr>
        <p:spPr>
          <a:xfrm>
            <a:off x="4833371" y="5769469"/>
            <a:ext cx="16610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>
                <a:solidFill>
                  <a:srgbClr val="FF0000"/>
                </a:solidFill>
              </a:rPr>
              <a:t>asin</a:t>
            </a:r>
            <a:r>
              <a:rPr lang="en-US" sz="3200" dirty="0">
                <a:solidFill>
                  <a:srgbClr val="FF0000"/>
                </a:solidFill>
              </a:rPr>
              <a:t>(      )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8EE0C17-0AC6-3142-BC41-80B3B3836E5B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8975FE9-B2E5-C24A-8E07-FFD4968BEBF8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2EC2880-2E6D-D940-8CC6-FC5DA76E013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0A337BB-3281-D646-B6C5-6BBE24377FD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683F5BC1-9F8B-F14F-9725-50A44054FA91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F8CB466-ADBA-614D-B80D-DD868228579B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07BCC5D-4FBA-B242-9A95-AAF4E0B1A9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100B1E3-F417-CF4A-BF36-5C5559E14F3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6CE2828-438A-B64B-8AAC-BE6A95A1911F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ECB28D4-7C93-B647-A8DD-4749DD78AAF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6CEA71E-1F68-7D4D-B2AF-76A2DBE66D3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470B807-71D9-F746-AA74-5A253472BD1A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FF2C23A-11C5-8C4F-89C6-466942F6388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2093770-E40A-2041-95FC-953E8EE996B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1727E0E-55CE-134D-A6DF-2EECDED1DB02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75CC1F0-6F42-1645-AF58-32B05874CCF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1DCFB82-59BC-A342-A185-964AFF114A6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19E7368-E199-4543-8E59-82A9DFDCAA3C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22368C7-35D2-BF47-885B-6123FF1EE08C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9B622FA-6476-A148-91E2-92FA0EE0C10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DCC21BE-9131-E347-8101-06654E3073EE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FC18240-13F4-9F4B-8FD9-9C12A77B42B3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3AB4FEDD-23FD-9B4D-84B1-21B21691BDD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3AD3E22-1E30-2C42-B6AE-96100276FAF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F6E3F95-1052-A64A-AF87-7805BE511F78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03B6231-5EAA-5243-BD8F-7EC270C2BB0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F63EA17-F024-B043-8859-9E90314FB54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80F770F9-CF03-9340-ACA1-F15D343DFB97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4510050E-4B31-CA45-A97C-199F097CAA01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5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49F585-7A34-0B48-A816-1D735434A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548007-A19C-5344-A49F-40BDBD1E0E2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</a:t>
            </a:r>
          </a:p>
        </p:txBody>
      </p:sp>
      <p:pic>
        <p:nvPicPr>
          <p:cNvPr id="5121" name="Picture 1">
            <a:extLst>
              <a:ext uri="{FF2B5EF4-FFF2-40B4-BE49-F238E27FC236}">
                <a16:creationId xmlns:a16="http://schemas.microsoft.com/office/drawing/2014/main" id="{1A3CCA32-9FC5-B84E-8BAD-BAAFEC72C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326"/>
            <a:ext cx="5038016" cy="238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>
            <a:extLst>
              <a:ext uri="{FF2B5EF4-FFF2-40B4-BE49-F238E27FC236}">
                <a16:creationId xmlns:a16="http://schemas.microsoft.com/office/drawing/2014/main" id="{8CFEC8CB-80E2-6948-A627-1A655BA93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394" y="3130112"/>
            <a:ext cx="674370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">
            <a:extLst>
              <a:ext uri="{FF2B5EF4-FFF2-40B4-BE49-F238E27FC236}">
                <a16:creationId xmlns:a16="http://schemas.microsoft.com/office/drawing/2014/main" id="{E3A3279F-7BC0-5141-AE2C-F2BFB36CC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394" y="3130112"/>
            <a:ext cx="7962900" cy="3149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67B9F3D-1A5F-C140-A3BC-6B5A6635FE5D}"/>
              </a:ext>
            </a:extLst>
          </p:cNvPr>
          <p:cNvGrpSpPr/>
          <p:nvPr/>
        </p:nvGrpSpPr>
        <p:grpSpPr>
          <a:xfrm>
            <a:off x="2134623" y="6350655"/>
            <a:ext cx="4720307" cy="461665"/>
            <a:chOff x="2134623" y="6350655"/>
            <a:chExt cx="4720307" cy="461665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DE9A9F1E-FB1D-484D-AAEA-BFD00D6A48CC}"/>
                </a:ext>
              </a:extLst>
            </p:cNvPr>
            <p:cNvCxnSpPr/>
            <p:nvPr/>
          </p:nvCxnSpPr>
          <p:spPr>
            <a:xfrm>
              <a:off x="2134623" y="6356351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E379377-91AC-4644-A91E-33E4667D6B80}"/>
                </a:ext>
              </a:extLst>
            </p:cNvPr>
            <p:cNvCxnSpPr/>
            <p:nvPr/>
          </p:nvCxnSpPr>
          <p:spPr>
            <a:xfrm>
              <a:off x="3408732" y="6356726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05373A8-3B65-194C-8920-8EEAD0713B74}"/>
                </a:ext>
              </a:extLst>
            </p:cNvPr>
            <p:cNvCxnSpPr/>
            <p:nvPr/>
          </p:nvCxnSpPr>
          <p:spPr>
            <a:xfrm>
              <a:off x="4572000" y="6356351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E726192-F274-4245-9548-9E2C9615B80E}"/>
                </a:ext>
              </a:extLst>
            </p:cNvPr>
            <p:cNvCxnSpPr/>
            <p:nvPr/>
          </p:nvCxnSpPr>
          <p:spPr>
            <a:xfrm>
              <a:off x="5735268" y="6355976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D4313EA-B55D-0741-80CE-D2ECCF58CAF0}"/>
                </a:ext>
              </a:extLst>
            </p:cNvPr>
            <p:cNvSpPr txBox="1"/>
            <p:nvPr/>
          </p:nvSpPr>
          <p:spPr>
            <a:xfrm>
              <a:off x="2545902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C2B869-9410-B04E-9ADE-799741150614}"/>
                </a:ext>
              </a:extLst>
            </p:cNvPr>
            <p:cNvSpPr txBox="1"/>
            <p:nvPr/>
          </p:nvSpPr>
          <p:spPr>
            <a:xfrm>
              <a:off x="3814639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1EE4758-F1DA-5A42-B873-75CD19A412A4}"/>
                </a:ext>
              </a:extLst>
            </p:cNvPr>
            <p:cNvSpPr txBox="1"/>
            <p:nvPr/>
          </p:nvSpPr>
          <p:spPr>
            <a:xfrm>
              <a:off x="4935459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95CFB75-5447-0D4D-A8FF-0C3E63C3A85F}"/>
                </a:ext>
              </a:extLst>
            </p:cNvPr>
            <p:cNvSpPr txBox="1"/>
            <p:nvPr/>
          </p:nvSpPr>
          <p:spPr>
            <a:xfrm>
              <a:off x="6123514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20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5DB779-1C20-F349-85D2-E5ABB624377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 : Classical FFT approach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B28419ED-29FD-0040-8A6B-2CC9FA6D8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10" y="633003"/>
            <a:ext cx="6580909" cy="26029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2DD1565-F4BC-494C-A603-B9E5BCC854F6}"/>
              </a:ext>
            </a:extLst>
          </p:cNvPr>
          <p:cNvGrpSpPr/>
          <p:nvPr/>
        </p:nvGrpSpPr>
        <p:grpSpPr>
          <a:xfrm>
            <a:off x="2361356" y="3425487"/>
            <a:ext cx="3901080" cy="461665"/>
            <a:chOff x="2134623" y="6350655"/>
            <a:chExt cx="4720307" cy="461665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CC893C0-4471-6B4C-9E07-FD7F3AE8A298}"/>
                </a:ext>
              </a:extLst>
            </p:cNvPr>
            <p:cNvCxnSpPr/>
            <p:nvPr/>
          </p:nvCxnSpPr>
          <p:spPr>
            <a:xfrm>
              <a:off x="2134623" y="6356351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090761C-6552-084A-B909-461B57250A0C}"/>
                </a:ext>
              </a:extLst>
            </p:cNvPr>
            <p:cNvCxnSpPr/>
            <p:nvPr/>
          </p:nvCxnSpPr>
          <p:spPr>
            <a:xfrm>
              <a:off x="3408732" y="6356726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05AC3239-E410-7646-BE5B-4D547E5382D5}"/>
                </a:ext>
              </a:extLst>
            </p:cNvPr>
            <p:cNvCxnSpPr/>
            <p:nvPr/>
          </p:nvCxnSpPr>
          <p:spPr>
            <a:xfrm>
              <a:off x="4572000" y="6356351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DAF262B-A008-394C-BFBD-8F94ADAAB6BB}"/>
                </a:ext>
              </a:extLst>
            </p:cNvPr>
            <p:cNvCxnSpPr/>
            <p:nvPr/>
          </p:nvCxnSpPr>
          <p:spPr>
            <a:xfrm>
              <a:off x="5735268" y="6355976"/>
              <a:ext cx="1119662" cy="0"/>
            </a:xfrm>
            <a:prstGeom prst="straightConnector1">
              <a:avLst/>
            </a:prstGeom>
            <a:ln w="38100">
              <a:prstDash val="sysDot"/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71C1C6-589A-C044-9A25-A81D5A74DE98}"/>
                </a:ext>
              </a:extLst>
            </p:cNvPr>
            <p:cNvSpPr txBox="1"/>
            <p:nvPr/>
          </p:nvSpPr>
          <p:spPr>
            <a:xfrm>
              <a:off x="2545902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91CBBC1-C91C-E947-BC39-63DEC56E6F9A}"/>
                </a:ext>
              </a:extLst>
            </p:cNvPr>
            <p:cNvSpPr txBox="1"/>
            <p:nvPr/>
          </p:nvSpPr>
          <p:spPr>
            <a:xfrm>
              <a:off x="3814639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CA5584-5C80-854F-8421-0FB1B8E89F0F}"/>
                </a:ext>
              </a:extLst>
            </p:cNvPr>
            <p:cNvSpPr txBox="1"/>
            <p:nvPr/>
          </p:nvSpPr>
          <p:spPr>
            <a:xfrm>
              <a:off x="4935459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786F0E-78C5-A347-8B0C-0F3198604CB0}"/>
                </a:ext>
              </a:extLst>
            </p:cNvPr>
            <p:cNvSpPr txBox="1"/>
            <p:nvPr/>
          </p:nvSpPr>
          <p:spPr>
            <a:xfrm>
              <a:off x="6123514" y="6350655"/>
              <a:ext cx="5065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2E4203D-431B-3E48-AB05-C0936E163F0F}"/>
              </a:ext>
            </a:extLst>
          </p:cNvPr>
          <p:cNvSpPr txBox="1"/>
          <p:nvPr/>
        </p:nvSpPr>
        <p:spPr>
          <a:xfrm>
            <a:off x="0" y="2612289"/>
            <a:ext cx="9143999" cy="107721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What is the minimum and maximum value of the inter-element distance (d)?</a:t>
            </a:r>
          </a:p>
        </p:txBody>
      </p:sp>
    </p:spTree>
    <p:extLst>
      <p:ext uri="{BB962C8B-B14F-4D97-AF65-F5344CB8AC3E}">
        <p14:creationId xmlns:p14="http://schemas.microsoft.com/office/powerpoint/2010/main" val="201861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 : Classical FFT approach</a:t>
            </a:r>
          </a:p>
        </p:txBody>
      </p:sp>
      <p:pic>
        <p:nvPicPr>
          <p:cNvPr id="34817" name="Picture 1">
            <a:extLst>
              <a:ext uri="{FF2B5EF4-FFF2-40B4-BE49-F238E27FC236}">
                <a16:creationId xmlns:a16="http://schemas.microsoft.com/office/drawing/2014/main" id="{8A2B7771-A2EA-EF4E-B88F-30E5162BF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00" y="1039583"/>
            <a:ext cx="7091799" cy="538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569E65-CCDE-414C-BB15-C6A7F5C83C56}"/>
              </a:ext>
            </a:extLst>
          </p:cNvPr>
          <p:cNvSpPr/>
          <p:nvPr/>
        </p:nvSpPr>
        <p:spPr>
          <a:xfrm>
            <a:off x="1255000" y="2335238"/>
            <a:ext cx="5212645" cy="1729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687042-DECE-E64E-85EE-16A425F23EB9}"/>
              </a:ext>
            </a:extLst>
          </p:cNvPr>
          <p:cNvSpPr/>
          <p:nvPr/>
        </p:nvSpPr>
        <p:spPr>
          <a:xfrm>
            <a:off x="872828" y="4088581"/>
            <a:ext cx="5443566" cy="2336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82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007E3E-CCF9-E044-A4CC-3E8565B49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591"/>
            <a:ext cx="9144000" cy="2225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1672FE-2B97-7E4D-BE2A-D15FB8760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15606"/>
            <a:ext cx="9144000" cy="25423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BD2FA5-17EB-BD43-87E9-38C81C4B4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8030" y="2542394"/>
            <a:ext cx="3737823" cy="1537713"/>
          </a:xfrm>
          <a:prstGeom prst="rect">
            <a:avLst/>
          </a:prstGeom>
        </p:spPr>
      </p:pic>
      <p:pic>
        <p:nvPicPr>
          <p:cNvPr id="2050" name="Picture 2" descr="Smartwatch - Wikipedia">
            <a:extLst>
              <a:ext uri="{FF2B5EF4-FFF2-40B4-BE49-F238E27FC236}">
                <a16:creationId xmlns:a16="http://schemas.microsoft.com/office/drawing/2014/main" id="{B156F79D-782E-A14E-B928-B0D61DD22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730" y="2399186"/>
            <a:ext cx="27940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3378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 descr="videoplayback">
            <a:hlinkClick r:id="" action="ppaction://media"/>
            <a:extLst>
              <a:ext uri="{FF2B5EF4-FFF2-40B4-BE49-F238E27FC236}">
                <a16:creationId xmlns:a16="http://schemas.microsoft.com/office/drawing/2014/main" id="{C84909F2-9A56-404F-93DD-B51914FFB1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00" y="811587"/>
            <a:ext cx="8940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1722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AE67A1-E801-79B4-268C-9D6E81C2B214}"/>
              </a:ext>
            </a:extLst>
          </p:cNvPr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Announcements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5DAEE8-2EA7-0786-FA9F-1AB8549C27CB}"/>
              </a:ext>
            </a:extLst>
          </p:cNvPr>
          <p:cNvSpPr txBox="1"/>
          <p:nvPr/>
        </p:nvSpPr>
        <p:spPr>
          <a:xfrm>
            <a:off x="679269" y="1828800"/>
            <a:ext cx="7448193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800" dirty="0"/>
              <a:t>Assignment-1 scores are out.  Congratulations!</a:t>
            </a:r>
          </a:p>
          <a:p>
            <a:pPr marL="342900" indent="-342900">
              <a:buAutoNum type="arabicParenR"/>
            </a:pPr>
            <a:endParaRPr lang="en-US" sz="2800" dirty="0"/>
          </a:p>
          <a:p>
            <a:pPr marL="342900" indent="-342900">
              <a:buAutoNum type="arabicParenR"/>
            </a:pPr>
            <a:r>
              <a:rPr lang="en-US" sz="2800" dirty="0"/>
              <a:t>Papers for class presentations are released.</a:t>
            </a:r>
          </a:p>
          <a:p>
            <a:r>
              <a:rPr lang="en-US" sz="2800" dirty="0"/>
              <a:t>    Prepare a list of choices and wait for the FCFS </a:t>
            </a:r>
          </a:p>
          <a:p>
            <a:r>
              <a:rPr lang="en-US" sz="2800" dirty="0"/>
              <a:t>    slot selection on Friday 12noon.</a:t>
            </a:r>
          </a:p>
          <a:p>
            <a:endParaRPr lang="en-US" sz="2800" dirty="0"/>
          </a:p>
          <a:p>
            <a:r>
              <a:rPr lang="en-US" sz="2800" dirty="0"/>
              <a:t>3)   Assignment-2 will be released today.</a:t>
            </a:r>
          </a:p>
        </p:txBody>
      </p:sp>
    </p:spTree>
    <p:extLst>
      <p:ext uri="{BB962C8B-B14F-4D97-AF65-F5344CB8AC3E}">
        <p14:creationId xmlns:p14="http://schemas.microsoft.com/office/powerpoint/2010/main" val="12453475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ADE789-C2CC-4703-D3E3-7127D565486C}"/>
              </a:ext>
            </a:extLst>
          </p:cNvPr>
          <p:cNvSpPr txBox="1"/>
          <p:nvPr/>
        </p:nvSpPr>
        <p:spPr>
          <a:xfrm>
            <a:off x="1185528" y="2674760"/>
            <a:ext cx="677294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/>
              <a:t>Extra slides </a:t>
            </a:r>
          </a:p>
          <a:p>
            <a:pPr algn="ctr"/>
            <a:r>
              <a:rPr lang="en-US" sz="5400" dirty="0"/>
              <a:t>(not covered in lecture)</a:t>
            </a:r>
          </a:p>
        </p:txBody>
      </p:sp>
    </p:spTree>
    <p:extLst>
      <p:ext uri="{BB962C8B-B14F-4D97-AF65-F5344CB8AC3E}">
        <p14:creationId xmlns:p14="http://schemas.microsoft.com/office/powerpoint/2010/main" val="20136300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Hint for assignment-2: Signal detection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021403-0D5F-0A49-AE54-490AB0220D49}"/>
              </a:ext>
            </a:extLst>
          </p:cNvPr>
          <p:cNvCxnSpPr>
            <a:cxnSpLocks/>
          </p:cNvCxnSpPr>
          <p:nvPr/>
        </p:nvCxnSpPr>
        <p:spPr>
          <a:xfrm>
            <a:off x="421289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0A8CA4-C70F-0240-B62D-897AFD1B6E38}"/>
              </a:ext>
            </a:extLst>
          </p:cNvPr>
          <p:cNvCxnSpPr/>
          <p:nvPr/>
        </p:nvCxnSpPr>
        <p:spPr>
          <a:xfrm flipV="1">
            <a:off x="423566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D0B0EF6-52CE-3341-809A-D6B1B26EAB7F}"/>
              </a:ext>
            </a:extLst>
          </p:cNvPr>
          <p:cNvSpPr txBox="1"/>
          <p:nvPr/>
        </p:nvSpPr>
        <p:spPr>
          <a:xfrm rot="16200000">
            <a:off x="-432322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9E1C9A-46DD-794C-BFB6-3B7043523C47}"/>
              </a:ext>
            </a:extLst>
          </p:cNvPr>
          <p:cNvSpPr txBox="1"/>
          <p:nvPr/>
        </p:nvSpPr>
        <p:spPr>
          <a:xfrm>
            <a:off x="1339310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413443" y="2025055"/>
            <a:ext cx="2034372" cy="777647"/>
            <a:chOff x="987797" y="2140633"/>
            <a:chExt cx="2034372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79815" y="2609095"/>
              <a:ext cx="1142354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32FF7D8-8DEF-064F-BB6C-FC6E94704D72}"/>
              </a:ext>
            </a:extLst>
          </p:cNvPr>
          <p:cNvSpPr txBox="1"/>
          <p:nvPr/>
        </p:nvSpPr>
        <p:spPr>
          <a:xfrm>
            <a:off x="663898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 signal</a:t>
            </a:r>
          </a:p>
        </p:txBody>
      </p:sp>
    </p:spTree>
    <p:extLst>
      <p:ext uri="{BB962C8B-B14F-4D97-AF65-F5344CB8AC3E}">
        <p14:creationId xmlns:p14="http://schemas.microsoft.com/office/powerpoint/2010/main" val="39818713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021403-0D5F-0A49-AE54-490AB0220D49}"/>
              </a:ext>
            </a:extLst>
          </p:cNvPr>
          <p:cNvCxnSpPr>
            <a:cxnSpLocks/>
          </p:cNvCxnSpPr>
          <p:nvPr/>
        </p:nvCxnSpPr>
        <p:spPr>
          <a:xfrm>
            <a:off x="421289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0A8CA4-C70F-0240-B62D-897AFD1B6E38}"/>
              </a:ext>
            </a:extLst>
          </p:cNvPr>
          <p:cNvCxnSpPr/>
          <p:nvPr/>
        </p:nvCxnSpPr>
        <p:spPr>
          <a:xfrm flipV="1">
            <a:off x="423566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D0B0EF6-52CE-3341-809A-D6B1B26EAB7F}"/>
              </a:ext>
            </a:extLst>
          </p:cNvPr>
          <p:cNvSpPr txBox="1"/>
          <p:nvPr/>
        </p:nvSpPr>
        <p:spPr>
          <a:xfrm rot="16200000">
            <a:off x="-432322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9E1C9A-46DD-794C-BFB6-3B7043523C47}"/>
              </a:ext>
            </a:extLst>
          </p:cNvPr>
          <p:cNvSpPr txBox="1"/>
          <p:nvPr/>
        </p:nvSpPr>
        <p:spPr>
          <a:xfrm>
            <a:off x="1339310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413443" y="2025055"/>
            <a:ext cx="2034372" cy="777647"/>
            <a:chOff x="987797" y="2140633"/>
            <a:chExt cx="2034372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79815" y="2609095"/>
              <a:ext cx="1142354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298D6E-4B4A-3D4C-BCD5-7BDE0A71EB5F}"/>
              </a:ext>
            </a:extLst>
          </p:cNvPr>
          <p:cNvCxnSpPr>
            <a:cxnSpLocks/>
          </p:cNvCxnSpPr>
          <p:nvPr/>
        </p:nvCxnSpPr>
        <p:spPr>
          <a:xfrm>
            <a:off x="5392568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458859B-651A-6341-BB69-E5FD70437299}"/>
              </a:ext>
            </a:extLst>
          </p:cNvPr>
          <p:cNvCxnSpPr/>
          <p:nvPr/>
        </p:nvCxnSpPr>
        <p:spPr>
          <a:xfrm flipV="1">
            <a:off x="5394845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3CB6A3E-F37A-E546-B590-B97401896090}"/>
              </a:ext>
            </a:extLst>
          </p:cNvPr>
          <p:cNvSpPr txBox="1"/>
          <p:nvPr/>
        </p:nvSpPr>
        <p:spPr>
          <a:xfrm rot="16200000">
            <a:off x="4538957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512823B-711B-5343-A8BB-8C13410C79FC}"/>
              </a:ext>
            </a:extLst>
          </p:cNvPr>
          <p:cNvSpPr txBox="1"/>
          <p:nvPr/>
        </p:nvSpPr>
        <p:spPr>
          <a:xfrm>
            <a:off x="6310589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D19C190-2D21-5F47-B18A-1A3D470241CC}"/>
              </a:ext>
            </a:extLst>
          </p:cNvPr>
          <p:cNvGrpSpPr/>
          <p:nvPr/>
        </p:nvGrpSpPr>
        <p:grpSpPr>
          <a:xfrm>
            <a:off x="5379653" y="1976718"/>
            <a:ext cx="2451257" cy="777647"/>
            <a:chOff x="90922" y="2140633"/>
            <a:chExt cx="2451257" cy="777647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3A50D0E-37AC-7B44-8EB2-35425EFE438F}"/>
                </a:ext>
              </a:extLst>
            </p:cNvPr>
            <p:cNvSpPr/>
            <p:nvPr/>
          </p:nvSpPr>
          <p:spPr>
            <a:xfrm>
              <a:off x="1207256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C7B2F01-5CAA-AE4A-8101-E82D6A35BC65}"/>
                </a:ext>
              </a:extLst>
            </p:cNvPr>
            <p:cNvCxnSpPr/>
            <p:nvPr/>
          </p:nvCxnSpPr>
          <p:spPr>
            <a:xfrm>
              <a:off x="1832866" y="2609095"/>
              <a:ext cx="709313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C6FD5E1-DD32-A84D-8C19-8907EA7D5155}"/>
                </a:ext>
              </a:extLst>
            </p:cNvPr>
            <p:cNvCxnSpPr>
              <a:cxnSpLocks/>
            </p:cNvCxnSpPr>
            <p:nvPr/>
          </p:nvCxnSpPr>
          <p:spPr>
            <a:xfrm>
              <a:off x="90922" y="2627390"/>
              <a:ext cx="1115567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32FF7D8-8DEF-064F-BB6C-FC6E94704D72}"/>
              </a:ext>
            </a:extLst>
          </p:cNvPr>
          <p:cNvSpPr txBox="1"/>
          <p:nvPr/>
        </p:nvSpPr>
        <p:spPr>
          <a:xfrm>
            <a:off x="663898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 signal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507FB71-C049-114B-BDE5-EE7ED5F55261}"/>
              </a:ext>
            </a:extLst>
          </p:cNvPr>
          <p:cNvSpPr txBox="1"/>
          <p:nvPr/>
        </p:nvSpPr>
        <p:spPr>
          <a:xfrm>
            <a:off x="5742304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Receiver signal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13657D-F64F-E61D-6CD0-51573C83D3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Hint for assignment-2: Signal detection</a:t>
            </a:r>
          </a:p>
        </p:txBody>
      </p:sp>
    </p:spTree>
    <p:extLst>
      <p:ext uri="{BB962C8B-B14F-4D97-AF65-F5344CB8AC3E}">
        <p14:creationId xmlns:p14="http://schemas.microsoft.com/office/powerpoint/2010/main" val="11736353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021403-0D5F-0A49-AE54-490AB0220D49}"/>
              </a:ext>
            </a:extLst>
          </p:cNvPr>
          <p:cNvCxnSpPr>
            <a:cxnSpLocks/>
          </p:cNvCxnSpPr>
          <p:nvPr/>
        </p:nvCxnSpPr>
        <p:spPr>
          <a:xfrm>
            <a:off x="421289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0A8CA4-C70F-0240-B62D-897AFD1B6E38}"/>
              </a:ext>
            </a:extLst>
          </p:cNvPr>
          <p:cNvCxnSpPr/>
          <p:nvPr/>
        </p:nvCxnSpPr>
        <p:spPr>
          <a:xfrm flipV="1">
            <a:off x="423566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D0B0EF6-52CE-3341-809A-D6B1B26EAB7F}"/>
              </a:ext>
            </a:extLst>
          </p:cNvPr>
          <p:cNvSpPr txBox="1"/>
          <p:nvPr/>
        </p:nvSpPr>
        <p:spPr>
          <a:xfrm rot="16200000">
            <a:off x="-432322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9E1C9A-46DD-794C-BFB6-3B7043523C47}"/>
              </a:ext>
            </a:extLst>
          </p:cNvPr>
          <p:cNvSpPr txBox="1"/>
          <p:nvPr/>
        </p:nvSpPr>
        <p:spPr>
          <a:xfrm>
            <a:off x="1339310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413443" y="2025055"/>
            <a:ext cx="2034372" cy="777647"/>
            <a:chOff x="987797" y="2140633"/>
            <a:chExt cx="2034372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79815" y="2609095"/>
              <a:ext cx="1142354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298D6E-4B4A-3D4C-BCD5-7BDE0A71EB5F}"/>
              </a:ext>
            </a:extLst>
          </p:cNvPr>
          <p:cNvCxnSpPr>
            <a:cxnSpLocks/>
          </p:cNvCxnSpPr>
          <p:nvPr/>
        </p:nvCxnSpPr>
        <p:spPr>
          <a:xfrm>
            <a:off x="5392568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458859B-651A-6341-BB69-E5FD70437299}"/>
              </a:ext>
            </a:extLst>
          </p:cNvPr>
          <p:cNvCxnSpPr/>
          <p:nvPr/>
        </p:nvCxnSpPr>
        <p:spPr>
          <a:xfrm flipV="1">
            <a:off x="5394845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3CB6A3E-F37A-E546-B590-B97401896090}"/>
              </a:ext>
            </a:extLst>
          </p:cNvPr>
          <p:cNvSpPr txBox="1"/>
          <p:nvPr/>
        </p:nvSpPr>
        <p:spPr>
          <a:xfrm rot="16200000">
            <a:off x="4538957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512823B-711B-5343-A8BB-8C13410C79FC}"/>
              </a:ext>
            </a:extLst>
          </p:cNvPr>
          <p:cNvSpPr txBox="1"/>
          <p:nvPr/>
        </p:nvSpPr>
        <p:spPr>
          <a:xfrm>
            <a:off x="6310589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D19C190-2D21-5F47-B18A-1A3D470241CC}"/>
              </a:ext>
            </a:extLst>
          </p:cNvPr>
          <p:cNvGrpSpPr/>
          <p:nvPr/>
        </p:nvGrpSpPr>
        <p:grpSpPr>
          <a:xfrm>
            <a:off x="5379653" y="1976718"/>
            <a:ext cx="2451257" cy="777647"/>
            <a:chOff x="90922" y="2140633"/>
            <a:chExt cx="2451257" cy="777647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3A50D0E-37AC-7B44-8EB2-35425EFE438F}"/>
                </a:ext>
              </a:extLst>
            </p:cNvPr>
            <p:cNvSpPr/>
            <p:nvPr/>
          </p:nvSpPr>
          <p:spPr>
            <a:xfrm>
              <a:off x="1207256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C7B2F01-5CAA-AE4A-8101-E82D6A35BC65}"/>
                </a:ext>
              </a:extLst>
            </p:cNvPr>
            <p:cNvCxnSpPr/>
            <p:nvPr/>
          </p:nvCxnSpPr>
          <p:spPr>
            <a:xfrm>
              <a:off x="1832866" y="2609095"/>
              <a:ext cx="709313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C6FD5E1-DD32-A84D-8C19-8907EA7D5155}"/>
                </a:ext>
              </a:extLst>
            </p:cNvPr>
            <p:cNvCxnSpPr>
              <a:cxnSpLocks/>
            </p:cNvCxnSpPr>
            <p:nvPr/>
          </p:nvCxnSpPr>
          <p:spPr>
            <a:xfrm>
              <a:off x="90922" y="2627390"/>
              <a:ext cx="1115567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32FF7D8-8DEF-064F-BB6C-FC6E94704D72}"/>
              </a:ext>
            </a:extLst>
          </p:cNvPr>
          <p:cNvSpPr txBox="1"/>
          <p:nvPr/>
        </p:nvSpPr>
        <p:spPr>
          <a:xfrm>
            <a:off x="663898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 signal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507FB71-C049-114B-BDE5-EE7ED5F55261}"/>
              </a:ext>
            </a:extLst>
          </p:cNvPr>
          <p:cNvSpPr txBox="1"/>
          <p:nvPr/>
        </p:nvSpPr>
        <p:spPr>
          <a:xfrm>
            <a:off x="5742304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Receiver signal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011246-99B4-A541-9E3F-5CC6B5794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782" y="4706849"/>
            <a:ext cx="3035300" cy="18161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50C18AC-8432-B940-B77F-7B637A9D840C}"/>
              </a:ext>
            </a:extLst>
          </p:cNvPr>
          <p:cNvSpPr txBox="1"/>
          <p:nvPr/>
        </p:nvSpPr>
        <p:spPr>
          <a:xfrm>
            <a:off x="125065" y="5343252"/>
            <a:ext cx="4707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 of a discrete signal x(n),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619F49-3669-9B4D-9910-2F9714F8D505}"/>
              </a:ext>
            </a:extLst>
          </p:cNvPr>
          <p:cNvSpPr txBox="1"/>
          <p:nvPr/>
        </p:nvSpPr>
        <p:spPr>
          <a:xfrm>
            <a:off x="200054" y="4150975"/>
            <a:ext cx="498162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 based signal detector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C2AB7D-6D94-9B0C-FD72-EB63E5188C7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Hint for assignment-2: Signal detection</a:t>
            </a:r>
          </a:p>
        </p:txBody>
      </p:sp>
    </p:spTree>
    <p:extLst>
      <p:ext uri="{BB962C8B-B14F-4D97-AF65-F5344CB8AC3E}">
        <p14:creationId xmlns:p14="http://schemas.microsoft.com/office/powerpoint/2010/main" val="22757950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021403-0D5F-0A49-AE54-490AB0220D49}"/>
              </a:ext>
            </a:extLst>
          </p:cNvPr>
          <p:cNvCxnSpPr>
            <a:cxnSpLocks/>
          </p:cNvCxnSpPr>
          <p:nvPr/>
        </p:nvCxnSpPr>
        <p:spPr>
          <a:xfrm>
            <a:off x="421289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0A8CA4-C70F-0240-B62D-897AFD1B6E38}"/>
              </a:ext>
            </a:extLst>
          </p:cNvPr>
          <p:cNvCxnSpPr/>
          <p:nvPr/>
        </p:nvCxnSpPr>
        <p:spPr>
          <a:xfrm flipV="1">
            <a:off x="423566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D0B0EF6-52CE-3341-809A-D6B1B26EAB7F}"/>
              </a:ext>
            </a:extLst>
          </p:cNvPr>
          <p:cNvSpPr txBox="1"/>
          <p:nvPr/>
        </p:nvSpPr>
        <p:spPr>
          <a:xfrm rot="16200000">
            <a:off x="-432322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9E1C9A-46DD-794C-BFB6-3B7043523C47}"/>
              </a:ext>
            </a:extLst>
          </p:cNvPr>
          <p:cNvSpPr txBox="1"/>
          <p:nvPr/>
        </p:nvSpPr>
        <p:spPr>
          <a:xfrm>
            <a:off x="1339310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413443" y="2025055"/>
            <a:ext cx="2034372" cy="777647"/>
            <a:chOff x="987797" y="2140633"/>
            <a:chExt cx="2034372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79815" y="2609095"/>
              <a:ext cx="1142354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298D6E-4B4A-3D4C-BCD5-7BDE0A71EB5F}"/>
              </a:ext>
            </a:extLst>
          </p:cNvPr>
          <p:cNvCxnSpPr>
            <a:cxnSpLocks/>
          </p:cNvCxnSpPr>
          <p:nvPr/>
        </p:nvCxnSpPr>
        <p:spPr>
          <a:xfrm>
            <a:off x="5392568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458859B-651A-6341-BB69-E5FD70437299}"/>
              </a:ext>
            </a:extLst>
          </p:cNvPr>
          <p:cNvCxnSpPr/>
          <p:nvPr/>
        </p:nvCxnSpPr>
        <p:spPr>
          <a:xfrm flipV="1">
            <a:off x="5394845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3CB6A3E-F37A-E546-B590-B97401896090}"/>
              </a:ext>
            </a:extLst>
          </p:cNvPr>
          <p:cNvSpPr txBox="1"/>
          <p:nvPr/>
        </p:nvSpPr>
        <p:spPr>
          <a:xfrm rot="16200000">
            <a:off x="4538957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512823B-711B-5343-A8BB-8C13410C79FC}"/>
              </a:ext>
            </a:extLst>
          </p:cNvPr>
          <p:cNvSpPr txBox="1"/>
          <p:nvPr/>
        </p:nvSpPr>
        <p:spPr>
          <a:xfrm>
            <a:off x="6310589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D19C190-2D21-5F47-B18A-1A3D470241CC}"/>
              </a:ext>
            </a:extLst>
          </p:cNvPr>
          <p:cNvGrpSpPr/>
          <p:nvPr/>
        </p:nvGrpSpPr>
        <p:grpSpPr>
          <a:xfrm>
            <a:off x="5379653" y="1976718"/>
            <a:ext cx="2451257" cy="777647"/>
            <a:chOff x="90922" y="2140633"/>
            <a:chExt cx="2451257" cy="777647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3A50D0E-37AC-7B44-8EB2-35425EFE438F}"/>
                </a:ext>
              </a:extLst>
            </p:cNvPr>
            <p:cNvSpPr/>
            <p:nvPr/>
          </p:nvSpPr>
          <p:spPr>
            <a:xfrm>
              <a:off x="1207256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C7B2F01-5CAA-AE4A-8101-E82D6A35BC65}"/>
                </a:ext>
              </a:extLst>
            </p:cNvPr>
            <p:cNvCxnSpPr/>
            <p:nvPr/>
          </p:nvCxnSpPr>
          <p:spPr>
            <a:xfrm>
              <a:off x="1832866" y="2609095"/>
              <a:ext cx="709313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C6FD5E1-DD32-A84D-8C19-8907EA7D5155}"/>
                </a:ext>
              </a:extLst>
            </p:cNvPr>
            <p:cNvCxnSpPr>
              <a:cxnSpLocks/>
            </p:cNvCxnSpPr>
            <p:nvPr/>
          </p:nvCxnSpPr>
          <p:spPr>
            <a:xfrm>
              <a:off x="90922" y="2627390"/>
              <a:ext cx="1115567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32FF7D8-8DEF-064F-BB6C-FC6E94704D72}"/>
              </a:ext>
            </a:extLst>
          </p:cNvPr>
          <p:cNvSpPr txBox="1"/>
          <p:nvPr/>
        </p:nvSpPr>
        <p:spPr>
          <a:xfrm>
            <a:off x="663898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 signal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507FB71-C049-114B-BDE5-EE7ED5F55261}"/>
              </a:ext>
            </a:extLst>
          </p:cNvPr>
          <p:cNvSpPr txBox="1"/>
          <p:nvPr/>
        </p:nvSpPr>
        <p:spPr>
          <a:xfrm>
            <a:off x="5742304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Receiver signal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9D1CDF-1B14-D44B-BBCE-8C359EFCD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10179">
            <a:off x="3259524" y="3292402"/>
            <a:ext cx="1694286" cy="1694286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7DEA0244-CAF0-4441-A4DB-56619C804A7A}"/>
              </a:ext>
            </a:extLst>
          </p:cNvPr>
          <p:cNvSpPr/>
          <p:nvPr/>
        </p:nvSpPr>
        <p:spPr>
          <a:xfrm>
            <a:off x="5749871" y="1710874"/>
            <a:ext cx="542441" cy="1132948"/>
          </a:xfrm>
          <a:custGeom>
            <a:avLst/>
            <a:gdLst>
              <a:gd name="connsiteX0" fmla="*/ 0 w 542441"/>
              <a:gd name="connsiteY0" fmla="*/ 737858 h 1132948"/>
              <a:gd name="connsiteX1" fmla="*/ 15498 w 542441"/>
              <a:gd name="connsiteY1" fmla="*/ 396895 h 1132948"/>
              <a:gd name="connsiteX2" fmla="*/ 77492 w 542441"/>
              <a:gd name="connsiteY2" fmla="*/ 1047824 h 1132948"/>
              <a:gd name="connsiteX3" fmla="*/ 139485 w 542441"/>
              <a:gd name="connsiteY3" fmla="*/ 9438 h 1132948"/>
              <a:gd name="connsiteX4" fmla="*/ 247973 w 542441"/>
              <a:gd name="connsiteY4" fmla="*/ 520882 h 1132948"/>
              <a:gd name="connsiteX5" fmla="*/ 371960 w 542441"/>
              <a:gd name="connsiteY5" fmla="*/ 288407 h 1132948"/>
              <a:gd name="connsiteX6" fmla="*/ 418454 w 542441"/>
              <a:gd name="connsiteY6" fmla="*/ 598373 h 1132948"/>
              <a:gd name="connsiteX7" fmla="*/ 480448 w 542441"/>
              <a:gd name="connsiteY7" fmla="*/ 427892 h 1132948"/>
              <a:gd name="connsiteX8" fmla="*/ 480448 w 542441"/>
              <a:gd name="connsiteY8" fmla="*/ 1125316 h 1132948"/>
              <a:gd name="connsiteX9" fmla="*/ 542441 w 542441"/>
              <a:gd name="connsiteY9" fmla="*/ 737858 h 1132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2441" h="1132948">
                <a:moveTo>
                  <a:pt x="0" y="737858"/>
                </a:moveTo>
                <a:cubicBezTo>
                  <a:pt x="1291" y="541546"/>
                  <a:pt x="2583" y="345234"/>
                  <a:pt x="15498" y="396895"/>
                </a:cubicBezTo>
                <a:cubicBezTo>
                  <a:pt x="28413" y="448556"/>
                  <a:pt x="56827" y="1112400"/>
                  <a:pt x="77492" y="1047824"/>
                </a:cubicBezTo>
                <a:cubicBezTo>
                  <a:pt x="98157" y="983248"/>
                  <a:pt x="111071" y="97262"/>
                  <a:pt x="139485" y="9438"/>
                </a:cubicBezTo>
                <a:cubicBezTo>
                  <a:pt x="167899" y="-78386"/>
                  <a:pt x="209227" y="474387"/>
                  <a:pt x="247973" y="520882"/>
                </a:cubicBezTo>
                <a:cubicBezTo>
                  <a:pt x="286719" y="567377"/>
                  <a:pt x="343547" y="275492"/>
                  <a:pt x="371960" y="288407"/>
                </a:cubicBezTo>
                <a:cubicBezTo>
                  <a:pt x="400373" y="301322"/>
                  <a:pt x="400373" y="575126"/>
                  <a:pt x="418454" y="598373"/>
                </a:cubicBezTo>
                <a:cubicBezTo>
                  <a:pt x="436535" y="621620"/>
                  <a:pt x="470116" y="340068"/>
                  <a:pt x="480448" y="427892"/>
                </a:cubicBezTo>
                <a:cubicBezTo>
                  <a:pt x="490780" y="515716"/>
                  <a:pt x="470116" y="1073655"/>
                  <a:pt x="480448" y="1125316"/>
                </a:cubicBezTo>
                <a:cubicBezTo>
                  <a:pt x="490780" y="1176977"/>
                  <a:pt x="516610" y="957417"/>
                  <a:pt x="542441" y="73785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0B61A10-DD9D-BB41-8DD8-5193B026B141}"/>
              </a:ext>
            </a:extLst>
          </p:cNvPr>
          <p:cNvCxnSpPr>
            <a:cxnSpLocks/>
          </p:cNvCxnSpPr>
          <p:nvPr/>
        </p:nvCxnSpPr>
        <p:spPr>
          <a:xfrm flipH="1">
            <a:off x="4618496" y="2702083"/>
            <a:ext cx="1170304" cy="1152441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>
            <a:extLst>
              <a:ext uri="{FF2B5EF4-FFF2-40B4-BE49-F238E27FC236}">
                <a16:creationId xmlns:a16="http://schemas.microsoft.com/office/drawing/2014/main" id="{5DB8FC3C-A30C-594B-8F53-06185A9F9AD1}"/>
              </a:ext>
            </a:extLst>
          </p:cNvPr>
          <p:cNvSpPr/>
          <p:nvPr/>
        </p:nvSpPr>
        <p:spPr>
          <a:xfrm>
            <a:off x="7361696" y="2146650"/>
            <a:ext cx="418455" cy="534655"/>
          </a:xfrm>
          <a:custGeom>
            <a:avLst/>
            <a:gdLst>
              <a:gd name="connsiteX0" fmla="*/ 0 w 418455"/>
              <a:gd name="connsiteY0" fmla="*/ 271086 h 534655"/>
              <a:gd name="connsiteX1" fmla="*/ 77492 w 418455"/>
              <a:gd name="connsiteY1" fmla="*/ 7615 h 534655"/>
              <a:gd name="connsiteX2" fmla="*/ 216977 w 418455"/>
              <a:gd name="connsiteY2" fmla="*/ 534557 h 534655"/>
              <a:gd name="connsiteX3" fmla="*/ 325465 w 418455"/>
              <a:gd name="connsiteY3" fmla="*/ 54110 h 534655"/>
              <a:gd name="connsiteX4" fmla="*/ 418455 w 418455"/>
              <a:gd name="connsiteY4" fmla="*/ 317581 h 5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455" h="534655">
                <a:moveTo>
                  <a:pt x="0" y="271086"/>
                </a:moveTo>
                <a:cubicBezTo>
                  <a:pt x="20664" y="117394"/>
                  <a:pt x="41329" y="-36297"/>
                  <a:pt x="77492" y="7615"/>
                </a:cubicBezTo>
                <a:cubicBezTo>
                  <a:pt x="113655" y="51527"/>
                  <a:pt x="175648" y="526808"/>
                  <a:pt x="216977" y="534557"/>
                </a:cubicBezTo>
                <a:cubicBezTo>
                  <a:pt x="258306" y="542306"/>
                  <a:pt x="291885" y="90273"/>
                  <a:pt x="325465" y="54110"/>
                </a:cubicBezTo>
                <a:cubicBezTo>
                  <a:pt x="359045" y="17947"/>
                  <a:pt x="388750" y="167764"/>
                  <a:pt x="418455" y="317581"/>
                </a:cubicBezTo>
              </a:path>
            </a:pathLst>
          </a:cu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1B54F4-28AE-8F4C-85F4-022730427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24115" flipH="1">
            <a:off x="7828244" y="3560548"/>
            <a:ext cx="1303717" cy="142240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5DF1C27-DE29-1D48-A687-C6308F88567D}"/>
              </a:ext>
            </a:extLst>
          </p:cNvPr>
          <p:cNvCxnSpPr>
            <a:cxnSpLocks/>
          </p:cNvCxnSpPr>
          <p:nvPr/>
        </p:nvCxnSpPr>
        <p:spPr>
          <a:xfrm>
            <a:off x="7739368" y="2609095"/>
            <a:ext cx="396631" cy="952287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350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F975EF3F-BC99-5E4B-AD35-6DB000091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72" y="584775"/>
            <a:ext cx="5956638" cy="327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>
            <a:extLst>
              <a:ext uri="{FF2B5EF4-FFF2-40B4-BE49-F238E27FC236}">
                <a16:creationId xmlns:a16="http://schemas.microsoft.com/office/drawing/2014/main" id="{AA056478-8AA3-A243-91F3-39E7888BA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036" y="4292598"/>
            <a:ext cx="3968920" cy="243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41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3383880" y="3078276"/>
            <a:ext cx="1348970" cy="777647"/>
            <a:chOff x="987797" y="2140633"/>
            <a:chExt cx="1348970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52297" y="2609095"/>
              <a:ext cx="484470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FC2C9B5-FD0E-B04F-BDDA-902F4CC577C3}"/>
              </a:ext>
            </a:extLst>
          </p:cNvPr>
          <p:cNvGrpSpPr/>
          <p:nvPr/>
        </p:nvGrpSpPr>
        <p:grpSpPr>
          <a:xfrm>
            <a:off x="2986021" y="902760"/>
            <a:ext cx="2451257" cy="1132948"/>
            <a:chOff x="5379653" y="1710874"/>
            <a:chExt cx="2451257" cy="113294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D19C190-2D21-5F47-B18A-1A3D470241CC}"/>
                </a:ext>
              </a:extLst>
            </p:cNvPr>
            <p:cNvGrpSpPr/>
            <p:nvPr/>
          </p:nvGrpSpPr>
          <p:grpSpPr>
            <a:xfrm>
              <a:off x="5379653" y="1976718"/>
              <a:ext cx="2451257" cy="777647"/>
              <a:chOff x="90922" y="2140633"/>
              <a:chExt cx="2451257" cy="777647"/>
            </a:xfrm>
          </p:grpSpPr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3A50D0E-37AC-7B44-8EB2-35425EFE438F}"/>
                  </a:ext>
                </a:extLst>
              </p:cNvPr>
              <p:cNvSpPr/>
              <p:nvPr/>
            </p:nvSpPr>
            <p:spPr>
              <a:xfrm>
                <a:off x="1207256" y="2140633"/>
                <a:ext cx="619245" cy="777647"/>
              </a:xfrm>
              <a:custGeom>
                <a:avLst/>
                <a:gdLst>
                  <a:gd name="connsiteX0" fmla="*/ 0 w 1580606"/>
                  <a:gd name="connsiteY0" fmla="*/ 921339 h 1174207"/>
                  <a:gd name="connsiteX1" fmla="*/ 78377 w 1580606"/>
                  <a:gd name="connsiteY1" fmla="*/ 215945 h 1174207"/>
                  <a:gd name="connsiteX2" fmla="*/ 261257 w 1580606"/>
                  <a:gd name="connsiteY2" fmla="*/ 1169533 h 1174207"/>
                  <a:gd name="connsiteX3" fmla="*/ 339634 w 1580606"/>
                  <a:gd name="connsiteY3" fmla="*/ 594767 h 1174207"/>
                  <a:gd name="connsiteX4" fmla="*/ 444137 w 1580606"/>
                  <a:gd name="connsiteY4" fmla="*/ 921339 h 1174207"/>
                  <a:gd name="connsiteX5" fmla="*/ 522514 w 1580606"/>
                  <a:gd name="connsiteY5" fmla="*/ 137567 h 1174207"/>
                  <a:gd name="connsiteX6" fmla="*/ 653143 w 1580606"/>
                  <a:gd name="connsiteY6" fmla="*/ 895213 h 1174207"/>
                  <a:gd name="connsiteX7" fmla="*/ 731520 w 1580606"/>
                  <a:gd name="connsiteY7" fmla="*/ 215945 h 1174207"/>
                  <a:gd name="connsiteX8" fmla="*/ 744583 w 1580606"/>
                  <a:gd name="connsiteY8" fmla="*/ 607830 h 1174207"/>
                  <a:gd name="connsiteX9" fmla="*/ 783771 w 1580606"/>
                  <a:gd name="connsiteY9" fmla="*/ 6939 h 1174207"/>
                  <a:gd name="connsiteX10" fmla="*/ 927463 w 1580606"/>
                  <a:gd name="connsiteY10" fmla="*/ 1091156 h 1174207"/>
                  <a:gd name="connsiteX11" fmla="*/ 1005840 w 1580606"/>
                  <a:gd name="connsiteY11" fmla="*/ 438013 h 1174207"/>
                  <a:gd name="connsiteX12" fmla="*/ 1175657 w 1580606"/>
                  <a:gd name="connsiteY12" fmla="*/ 1169533 h 1174207"/>
                  <a:gd name="connsiteX13" fmla="*/ 1254034 w 1580606"/>
                  <a:gd name="connsiteY13" fmla="*/ 451076 h 1174207"/>
                  <a:gd name="connsiteX14" fmla="*/ 1423851 w 1580606"/>
                  <a:gd name="connsiteY14" fmla="*/ 1025842 h 1174207"/>
                  <a:gd name="connsiteX15" fmla="*/ 1449977 w 1580606"/>
                  <a:gd name="connsiteY15" fmla="*/ 59190 h 1174207"/>
                  <a:gd name="connsiteX16" fmla="*/ 1580606 w 1580606"/>
                  <a:gd name="connsiteY16" fmla="*/ 777647 h 1174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80606" h="1174207">
                    <a:moveTo>
                      <a:pt x="0" y="921339"/>
                    </a:moveTo>
                    <a:cubicBezTo>
                      <a:pt x="17417" y="547959"/>
                      <a:pt x="34834" y="174579"/>
                      <a:pt x="78377" y="215945"/>
                    </a:cubicBezTo>
                    <a:cubicBezTo>
                      <a:pt x="121920" y="257311"/>
                      <a:pt x="217714" y="1106396"/>
                      <a:pt x="261257" y="1169533"/>
                    </a:cubicBezTo>
                    <a:cubicBezTo>
                      <a:pt x="304800" y="1232670"/>
                      <a:pt x="309154" y="636133"/>
                      <a:pt x="339634" y="594767"/>
                    </a:cubicBezTo>
                    <a:cubicBezTo>
                      <a:pt x="370114" y="553401"/>
                      <a:pt x="413657" y="997539"/>
                      <a:pt x="444137" y="921339"/>
                    </a:cubicBezTo>
                    <a:cubicBezTo>
                      <a:pt x="474617" y="845139"/>
                      <a:pt x="487680" y="141921"/>
                      <a:pt x="522514" y="137567"/>
                    </a:cubicBezTo>
                    <a:cubicBezTo>
                      <a:pt x="557348" y="133213"/>
                      <a:pt x="618309" y="882150"/>
                      <a:pt x="653143" y="895213"/>
                    </a:cubicBezTo>
                    <a:cubicBezTo>
                      <a:pt x="687977" y="908276"/>
                      <a:pt x="716280" y="263842"/>
                      <a:pt x="731520" y="215945"/>
                    </a:cubicBezTo>
                    <a:cubicBezTo>
                      <a:pt x="746760" y="168048"/>
                      <a:pt x="735875" y="642664"/>
                      <a:pt x="744583" y="607830"/>
                    </a:cubicBezTo>
                    <a:cubicBezTo>
                      <a:pt x="753291" y="572996"/>
                      <a:pt x="753291" y="-73615"/>
                      <a:pt x="783771" y="6939"/>
                    </a:cubicBezTo>
                    <a:cubicBezTo>
                      <a:pt x="814251" y="87493"/>
                      <a:pt x="890452" y="1019310"/>
                      <a:pt x="927463" y="1091156"/>
                    </a:cubicBezTo>
                    <a:cubicBezTo>
                      <a:pt x="964475" y="1163002"/>
                      <a:pt x="964474" y="424950"/>
                      <a:pt x="1005840" y="438013"/>
                    </a:cubicBezTo>
                    <a:cubicBezTo>
                      <a:pt x="1047206" y="451076"/>
                      <a:pt x="1134291" y="1167356"/>
                      <a:pt x="1175657" y="1169533"/>
                    </a:cubicBezTo>
                    <a:cubicBezTo>
                      <a:pt x="1217023" y="1171710"/>
                      <a:pt x="1212668" y="475024"/>
                      <a:pt x="1254034" y="451076"/>
                    </a:cubicBezTo>
                    <a:cubicBezTo>
                      <a:pt x="1295400" y="427127"/>
                      <a:pt x="1391194" y="1091156"/>
                      <a:pt x="1423851" y="1025842"/>
                    </a:cubicBezTo>
                    <a:cubicBezTo>
                      <a:pt x="1456508" y="960528"/>
                      <a:pt x="1423851" y="100556"/>
                      <a:pt x="1449977" y="59190"/>
                    </a:cubicBezTo>
                    <a:cubicBezTo>
                      <a:pt x="1476103" y="17824"/>
                      <a:pt x="1528354" y="397735"/>
                      <a:pt x="1580606" y="777647"/>
                    </a:cubicBezTo>
                  </a:path>
                </a:pathLst>
              </a:cu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2C7B2F01-5CAA-AE4A-8101-E82D6A35BC65}"/>
                  </a:ext>
                </a:extLst>
              </p:cNvPr>
              <p:cNvCxnSpPr/>
              <p:nvPr/>
            </p:nvCxnSpPr>
            <p:spPr>
              <a:xfrm>
                <a:off x="1832866" y="2609095"/>
                <a:ext cx="709313" cy="0"/>
              </a:xfrm>
              <a:prstGeom prst="line">
                <a:avLst/>
              </a:pr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C6FD5E1-DD32-A84D-8C19-8907EA7D51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922" y="2627390"/>
                <a:ext cx="1115567" cy="0"/>
              </a:xfrm>
              <a:prstGeom prst="line">
                <a:avLst/>
              </a:pr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7DEA0244-CAF0-4441-A4DB-56619C804A7A}"/>
                </a:ext>
              </a:extLst>
            </p:cNvPr>
            <p:cNvSpPr/>
            <p:nvPr/>
          </p:nvSpPr>
          <p:spPr>
            <a:xfrm>
              <a:off x="5749871" y="1710874"/>
              <a:ext cx="542441" cy="1132948"/>
            </a:xfrm>
            <a:custGeom>
              <a:avLst/>
              <a:gdLst>
                <a:gd name="connsiteX0" fmla="*/ 0 w 542441"/>
                <a:gd name="connsiteY0" fmla="*/ 737858 h 1132948"/>
                <a:gd name="connsiteX1" fmla="*/ 15498 w 542441"/>
                <a:gd name="connsiteY1" fmla="*/ 396895 h 1132948"/>
                <a:gd name="connsiteX2" fmla="*/ 77492 w 542441"/>
                <a:gd name="connsiteY2" fmla="*/ 1047824 h 1132948"/>
                <a:gd name="connsiteX3" fmla="*/ 139485 w 542441"/>
                <a:gd name="connsiteY3" fmla="*/ 9438 h 1132948"/>
                <a:gd name="connsiteX4" fmla="*/ 247973 w 542441"/>
                <a:gd name="connsiteY4" fmla="*/ 520882 h 1132948"/>
                <a:gd name="connsiteX5" fmla="*/ 371960 w 542441"/>
                <a:gd name="connsiteY5" fmla="*/ 288407 h 1132948"/>
                <a:gd name="connsiteX6" fmla="*/ 418454 w 542441"/>
                <a:gd name="connsiteY6" fmla="*/ 598373 h 1132948"/>
                <a:gd name="connsiteX7" fmla="*/ 480448 w 542441"/>
                <a:gd name="connsiteY7" fmla="*/ 427892 h 1132948"/>
                <a:gd name="connsiteX8" fmla="*/ 480448 w 542441"/>
                <a:gd name="connsiteY8" fmla="*/ 1125316 h 1132948"/>
                <a:gd name="connsiteX9" fmla="*/ 542441 w 542441"/>
                <a:gd name="connsiteY9" fmla="*/ 737858 h 113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2441" h="1132948">
                  <a:moveTo>
                    <a:pt x="0" y="737858"/>
                  </a:moveTo>
                  <a:cubicBezTo>
                    <a:pt x="1291" y="541546"/>
                    <a:pt x="2583" y="345234"/>
                    <a:pt x="15498" y="396895"/>
                  </a:cubicBezTo>
                  <a:cubicBezTo>
                    <a:pt x="28413" y="448556"/>
                    <a:pt x="56827" y="1112400"/>
                    <a:pt x="77492" y="1047824"/>
                  </a:cubicBezTo>
                  <a:cubicBezTo>
                    <a:pt x="98157" y="983248"/>
                    <a:pt x="111071" y="97262"/>
                    <a:pt x="139485" y="9438"/>
                  </a:cubicBezTo>
                  <a:cubicBezTo>
                    <a:pt x="167899" y="-78386"/>
                    <a:pt x="209227" y="474387"/>
                    <a:pt x="247973" y="520882"/>
                  </a:cubicBezTo>
                  <a:cubicBezTo>
                    <a:pt x="286719" y="567377"/>
                    <a:pt x="343547" y="275492"/>
                    <a:pt x="371960" y="288407"/>
                  </a:cubicBezTo>
                  <a:cubicBezTo>
                    <a:pt x="400373" y="301322"/>
                    <a:pt x="400373" y="575126"/>
                    <a:pt x="418454" y="598373"/>
                  </a:cubicBezTo>
                  <a:cubicBezTo>
                    <a:pt x="436535" y="621620"/>
                    <a:pt x="470116" y="340068"/>
                    <a:pt x="480448" y="427892"/>
                  </a:cubicBezTo>
                  <a:cubicBezTo>
                    <a:pt x="490780" y="515716"/>
                    <a:pt x="470116" y="1073655"/>
                    <a:pt x="480448" y="1125316"/>
                  </a:cubicBezTo>
                  <a:cubicBezTo>
                    <a:pt x="490780" y="1176977"/>
                    <a:pt x="516610" y="957417"/>
                    <a:pt x="542441" y="737858"/>
                  </a:cubicBezTo>
                </a:path>
              </a:pathLst>
            </a:cu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DB8FC3C-A30C-594B-8F53-06185A9F9AD1}"/>
                </a:ext>
              </a:extLst>
            </p:cNvPr>
            <p:cNvSpPr/>
            <p:nvPr/>
          </p:nvSpPr>
          <p:spPr>
            <a:xfrm>
              <a:off x="7361696" y="2146650"/>
              <a:ext cx="418455" cy="534655"/>
            </a:xfrm>
            <a:custGeom>
              <a:avLst/>
              <a:gdLst>
                <a:gd name="connsiteX0" fmla="*/ 0 w 418455"/>
                <a:gd name="connsiteY0" fmla="*/ 271086 h 534655"/>
                <a:gd name="connsiteX1" fmla="*/ 77492 w 418455"/>
                <a:gd name="connsiteY1" fmla="*/ 7615 h 534655"/>
                <a:gd name="connsiteX2" fmla="*/ 216977 w 418455"/>
                <a:gd name="connsiteY2" fmla="*/ 534557 h 534655"/>
                <a:gd name="connsiteX3" fmla="*/ 325465 w 418455"/>
                <a:gd name="connsiteY3" fmla="*/ 54110 h 534655"/>
                <a:gd name="connsiteX4" fmla="*/ 418455 w 418455"/>
                <a:gd name="connsiteY4" fmla="*/ 317581 h 5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455" h="534655">
                  <a:moveTo>
                    <a:pt x="0" y="271086"/>
                  </a:moveTo>
                  <a:cubicBezTo>
                    <a:pt x="20664" y="117394"/>
                    <a:pt x="41329" y="-36297"/>
                    <a:pt x="77492" y="7615"/>
                  </a:cubicBezTo>
                  <a:cubicBezTo>
                    <a:pt x="113655" y="51527"/>
                    <a:pt x="175648" y="526808"/>
                    <a:pt x="216977" y="534557"/>
                  </a:cubicBezTo>
                  <a:cubicBezTo>
                    <a:pt x="258306" y="542306"/>
                    <a:pt x="291885" y="90273"/>
                    <a:pt x="325465" y="54110"/>
                  </a:cubicBezTo>
                  <a:cubicBezTo>
                    <a:pt x="359045" y="17947"/>
                    <a:pt x="388750" y="167764"/>
                    <a:pt x="418455" y="317581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01D17DC-3CF1-114A-B78A-47AA22F817CC}"/>
              </a:ext>
            </a:extLst>
          </p:cNvPr>
          <p:cNvCxnSpPr>
            <a:cxnSpLocks/>
          </p:cNvCxnSpPr>
          <p:nvPr/>
        </p:nvCxnSpPr>
        <p:spPr>
          <a:xfrm>
            <a:off x="3583628" y="2035708"/>
            <a:ext cx="0" cy="98113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FC4AFAD-3B3D-2641-BE1B-7ED91E1F806F}"/>
              </a:ext>
            </a:extLst>
          </p:cNvPr>
          <p:cNvSpPr txBox="1"/>
          <p:nvPr/>
        </p:nvSpPr>
        <p:spPr>
          <a:xfrm>
            <a:off x="5677377" y="1431415"/>
            <a:ext cx="2764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Received signal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B1F6D2-E71A-9344-8477-7D8D73CE567C}"/>
              </a:ext>
            </a:extLst>
          </p:cNvPr>
          <p:cNvSpPr txBox="1"/>
          <p:nvPr/>
        </p:nvSpPr>
        <p:spPr>
          <a:xfrm>
            <a:off x="4411977" y="3559089"/>
            <a:ext cx="3678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 signal template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7DEBE2-37D7-7746-9858-BCC0A2569365}"/>
              </a:ext>
            </a:extLst>
          </p:cNvPr>
          <p:cNvSpPr txBox="1"/>
          <p:nvPr/>
        </p:nvSpPr>
        <p:spPr>
          <a:xfrm>
            <a:off x="3928459" y="2281372"/>
            <a:ext cx="256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matching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C75C857-29CA-6340-B4F6-542A77DCF4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64" t="29689" r="28914" b="25528"/>
          <a:stretch/>
        </p:blipFill>
        <p:spPr>
          <a:xfrm>
            <a:off x="1767348" y="1235108"/>
            <a:ext cx="1115568" cy="91516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650CC1-B46F-3241-B69F-6CD841EB3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825" y="3171510"/>
            <a:ext cx="1166091" cy="75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769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3383880" y="3078276"/>
            <a:ext cx="1348970" cy="777647"/>
            <a:chOff x="987797" y="2140633"/>
            <a:chExt cx="1348970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52297" y="2609095"/>
              <a:ext cx="484470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FC2C9B5-FD0E-B04F-BDDA-902F4CC577C3}"/>
              </a:ext>
            </a:extLst>
          </p:cNvPr>
          <p:cNvGrpSpPr/>
          <p:nvPr/>
        </p:nvGrpSpPr>
        <p:grpSpPr>
          <a:xfrm>
            <a:off x="2986021" y="902760"/>
            <a:ext cx="2451257" cy="1132948"/>
            <a:chOff x="5379653" y="1710874"/>
            <a:chExt cx="2451257" cy="113294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D19C190-2D21-5F47-B18A-1A3D470241CC}"/>
                </a:ext>
              </a:extLst>
            </p:cNvPr>
            <p:cNvGrpSpPr/>
            <p:nvPr/>
          </p:nvGrpSpPr>
          <p:grpSpPr>
            <a:xfrm>
              <a:off x="5379653" y="1976718"/>
              <a:ext cx="2451257" cy="777647"/>
              <a:chOff x="90922" y="2140633"/>
              <a:chExt cx="2451257" cy="777647"/>
            </a:xfrm>
          </p:grpSpPr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3A50D0E-37AC-7B44-8EB2-35425EFE438F}"/>
                  </a:ext>
                </a:extLst>
              </p:cNvPr>
              <p:cNvSpPr/>
              <p:nvPr/>
            </p:nvSpPr>
            <p:spPr>
              <a:xfrm>
                <a:off x="1207256" y="2140633"/>
                <a:ext cx="619245" cy="777647"/>
              </a:xfrm>
              <a:custGeom>
                <a:avLst/>
                <a:gdLst>
                  <a:gd name="connsiteX0" fmla="*/ 0 w 1580606"/>
                  <a:gd name="connsiteY0" fmla="*/ 921339 h 1174207"/>
                  <a:gd name="connsiteX1" fmla="*/ 78377 w 1580606"/>
                  <a:gd name="connsiteY1" fmla="*/ 215945 h 1174207"/>
                  <a:gd name="connsiteX2" fmla="*/ 261257 w 1580606"/>
                  <a:gd name="connsiteY2" fmla="*/ 1169533 h 1174207"/>
                  <a:gd name="connsiteX3" fmla="*/ 339634 w 1580606"/>
                  <a:gd name="connsiteY3" fmla="*/ 594767 h 1174207"/>
                  <a:gd name="connsiteX4" fmla="*/ 444137 w 1580606"/>
                  <a:gd name="connsiteY4" fmla="*/ 921339 h 1174207"/>
                  <a:gd name="connsiteX5" fmla="*/ 522514 w 1580606"/>
                  <a:gd name="connsiteY5" fmla="*/ 137567 h 1174207"/>
                  <a:gd name="connsiteX6" fmla="*/ 653143 w 1580606"/>
                  <a:gd name="connsiteY6" fmla="*/ 895213 h 1174207"/>
                  <a:gd name="connsiteX7" fmla="*/ 731520 w 1580606"/>
                  <a:gd name="connsiteY7" fmla="*/ 215945 h 1174207"/>
                  <a:gd name="connsiteX8" fmla="*/ 744583 w 1580606"/>
                  <a:gd name="connsiteY8" fmla="*/ 607830 h 1174207"/>
                  <a:gd name="connsiteX9" fmla="*/ 783771 w 1580606"/>
                  <a:gd name="connsiteY9" fmla="*/ 6939 h 1174207"/>
                  <a:gd name="connsiteX10" fmla="*/ 927463 w 1580606"/>
                  <a:gd name="connsiteY10" fmla="*/ 1091156 h 1174207"/>
                  <a:gd name="connsiteX11" fmla="*/ 1005840 w 1580606"/>
                  <a:gd name="connsiteY11" fmla="*/ 438013 h 1174207"/>
                  <a:gd name="connsiteX12" fmla="*/ 1175657 w 1580606"/>
                  <a:gd name="connsiteY12" fmla="*/ 1169533 h 1174207"/>
                  <a:gd name="connsiteX13" fmla="*/ 1254034 w 1580606"/>
                  <a:gd name="connsiteY13" fmla="*/ 451076 h 1174207"/>
                  <a:gd name="connsiteX14" fmla="*/ 1423851 w 1580606"/>
                  <a:gd name="connsiteY14" fmla="*/ 1025842 h 1174207"/>
                  <a:gd name="connsiteX15" fmla="*/ 1449977 w 1580606"/>
                  <a:gd name="connsiteY15" fmla="*/ 59190 h 1174207"/>
                  <a:gd name="connsiteX16" fmla="*/ 1580606 w 1580606"/>
                  <a:gd name="connsiteY16" fmla="*/ 777647 h 1174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80606" h="1174207">
                    <a:moveTo>
                      <a:pt x="0" y="921339"/>
                    </a:moveTo>
                    <a:cubicBezTo>
                      <a:pt x="17417" y="547959"/>
                      <a:pt x="34834" y="174579"/>
                      <a:pt x="78377" y="215945"/>
                    </a:cubicBezTo>
                    <a:cubicBezTo>
                      <a:pt x="121920" y="257311"/>
                      <a:pt x="217714" y="1106396"/>
                      <a:pt x="261257" y="1169533"/>
                    </a:cubicBezTo>
                    <a:cubicBezTo>
                      <a:pt x="304800" y="1232670"/>
                      <a:pt x="309154" y="636133"/>
                      <a:pt x="339634" y="594767"/>
                    </a:cubicBezTo>
                    <a:cubicBezTo>
                      <a:pt x="370114" y="553401"/>
                      <a:pt x="413657" y="997539"/>
                      <a:pt x="444137" y="921339"/>
                    </a:cubicBezTo>
                    <a:cubicBezTo>
                      <a:pt x="474617" y="845139"/>
                      <a:pt x="487680" y="141921"/>
                      <a:pt x="522514" y="137567"/>
                    </a:cubicBezTo>
                    <a:cubicBezTo>
                      <a:pt x="557348" y="133213"/>
                      <a:pt x="618309" y="882150"/>
                      <a:pt x="653143" y="895213"/>
                    </a:cubicBezTo>
                    <a:cubicBezTo>
                      <a:pt x="687977" y="908276"/>
                      <a:pt x="716280" y="263842"/>
                      <a:pt x="731520" y="215945"/>
                    </a:cubicBezTo>
                    <a:cubicBezTo>
                      <a:pt x="746760" y="168048"/>
                      <a:pt x="735875" y="642664"/>
                      <a:pt x="744583" y="607830"/>
                    </a:cubicBezTo>
                    <a:cubicBezTo>
                      <a:pt x="753291" y="572996"/>
                      <a:pt x="753291" y="-73615"/>
                      <a:pt x="783771" y="6939"/>
                    </a:cubicBezTo>
                    <a:cubicBezTo>
                      <a:pt x="814251" y="87493"/>
                      <a:pt x="890452" y="1019310"/>
                      <a:pt x="927463" y="1091156"/>
                    </a:cubicBezTo>
                    <a:cubicBezTo>
                      <a:pt x="964475" y="1163002"/>
                      <a:pt x="964474" y="424950"/>
                      <a:pt x="1005840" y="438013"/>
                    </a:cubicBezTo>
                    <a:cubicBezTo>
                      <a:pt x="1047206" y="451076"/>
                      <a:pt x="1134291" y="1167356"/>
                      <a:pt x="1175657" y="1169533"/>
                    </a:cubicBezTo>
                    <a:cubicBezTo>
                      <a:pt x="1217023" y="1171710"/>
                      <a:pt x="1212668" y="475024"/>
                      <a:pt x="1254034" y="451076"/>
                    </a:cubicBezTo>
                    <a:cubicBezTo>
                      <a:pt x="1295400" y="427127"/>
                      <a:pt x="1391194" y="1091156"/>
                      <a:pt x="1423851" y="1025842"/>
                    </a:cubicBezTo>
                    <a:cubicBezTo>
                      <a:pt x="1456508" y="960528"/>
                      <a:pt x="1423851" y="100556"/>
                      <a:pt x="1449977" y="59190"/>
                    </a:cubicBezTo>
                    <a:cubicBezTo>
                      <a:pt x="1476103" y="17824"/>
                      <a:pt x="1528354" y="397735"/>
                      <a:pt x="1580606" y="777647"/>
                    </a:cubicBezTo>
                  </a:path>
                </a:pathLst>
              </a:cu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2C7B2F01-5CAA-AE4A-8101-E82D6A35BC65}"/>
                  </a:ext>
                </a:extLst>
              </p:cNvPr>
              <p:cNvCxnSpPr/>
              <p:nvPr/>
            </p:nvCxnSpPr>
            <p:spPr>
              <a:xfrm>
                <a:off x="1832866" y="2609095"/>
                <a:ext cx="709313" cy="0"/>
              </a:xfrm>
              <a:prstGeom prst="line">
                <a:avLst/>
              </a:pr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C6FD5E1-DD32-A84D-8C19-8907EA7D51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922" y="2627390"/>
                <a:ext cx="1115567" cy="0"/>
              </a:xfrm>
              <a:prstGeom prst="line">
                <a:avLst/>
              </a:pr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7DEA0244-CAF0-4441-A4DB-56619C804A7A}"/>
                </a:ext>
              </a:extLst>
            </p:cNvPr>
            <p:cNvSpPr/>
            <p:nvPr/>
          </p:nvSpPr>
          <p:spPr>
            <a:xfrm>
              <a:off x="5749871" y="1710874"/>
              <a:ext cx="542441" cy="1132948"/>
            </a:xfrm>
            <a:custGeom>
              <a:avLst/>
              <a:gdLst>
                <a:gd name="connsiteX0" fmla="*/ 0 w 542441"/>
                <a:gd name="connsiteY0" fmla="*/ 737858 h 1132948"/>
                <a:gd name="connsiteX1" fmla="*/ 15498 w 542441"/>
                <a:gd name="connsiteY1" fmla="*/ 396895 h 1132948"/>
                <a:gd name="connsiteX2" fmla="*/ 77492 w 542441"/>
                <a:gd name="connsiteY2" fmla="*/ 1047824 h 1132948"/>
                <a:gd name="connsiteX3" fmla="*/ 139485 w 542441"/>
                <a:gd name="connsiteY3" fmla="*/ 9438 h 1132948"/>
                <a:gd name="connsiteX4" fmla="*/ 247973 w 542441"/>
                <a:gd name="connsiteY4" fmla="*/ 520882 h 1132948"/>
                <a:gd name="connsiteX5" fmla="*/ 371960 w 542441"/>
                <a:gd name="connsiteY5" fmla="*/ 288407 h 1132948"/>
                <a:gd name="connsiteX6" fmla="*/ 418454 w 542441"/>
                <a:gd name="connsiteY6" fmla="*/ 598373 h 1132948"/>
                <a:gd name="connsiteX7" fmla="*/ 480448 w 542441"/>
                <a:gd name="connsiteY7" fmla="*/ 427892 h 1132948"/>
                <a:gd name="connsiteX8" fmla="*/ 480448 w 542441"/>
                <a:gd name="connsiteY8" fmla="*/ 1125316 h 1132948"/>
                <a:gd name="connsiteX9" fmla="*/ 542441 w 542441"/>
                <a:gd name="connsiteY9" fmla="*/ 737858 h 113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2441" h="1132948">
                  <a:moveTo>
                    <a:pt x="0" y="737858"/>
                  </a:moveTo>
                  <a:cubicBezTo>
                    <a:pt x="1291" y="541546"/>
                    <a:pt x="2583" y="345234"/>
                    <a:pt x="15498" y="396895"/>
                  </a:cubicBezTo>
                  <a:cubicBezTo>
                    <a:pt x="28413" y="448556"/>
                    <a:pt x="56827" y="1112400"/>
                    <a:pt x="77492" y="1047824"/>
                  </a:cubicBezTo>
                  <a:cubicBezTo>
                    <a:pt x="98157" y="983248"/>
                    <a:pt x="111071" y="97262"/>
                    <a:pt x="139485" y="9438"/>
                  </a:cubicBezTo>
                  <a:cubicBezTo>
                    <a:pt x="167899" y="-78386"/>
                    <a:pt x="209227" y="474387"/>
                    <a:pt x="247973" y="520882"/>
                  </a:cubicBezTo>
                  <a:cubicBezTo>
                    <a:pt x="286719" y="567377"/>
                    <a:pt x="343547" y="275492"/>
                    <a:pt x="371960" y="288407"/>
                  </a:cubicBezTo>
                  <a:cubicBezTo>
                    <a:pt x="400373" y="301322"/>
                    <a:pt x="400373" y="575126"/>
                    <a:pt x="418454" y="598373"/>
                  </a:cubicBezTo>
                  <a:cubicBezTo>
                    <a:pt x="436535" y="621620"/>
                    <a:pt x="470116" y="340068"/>
                    <a:pt x="480448" y="427892"/>
                  </a:cubicBezTo>
                  <a:cubicBezTo>
                    <a:pt x="490780" y="515716"/>
                    <a:pt x="470116" y="1073655"/>
                    <a:pt x="480448" y="1125316"/>
                  </a:cubicBezTo>
                  <a:cubicBezTo>
                    <a:pt x="490780" y="1176977"/>
                    <a:pt x="516610" y="957417"/>
                    <a:pt x="542441" y="737858"/>
                  </a:cubicBezTo>
                </a:path>
              </a:pathLst>
            </a:cu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DB8FC3C-A30C-594B-8F53-06185A9F9AD1}"/>
                </a:ext>
              </a:extLst>
            </p:cNvPr>
            <p:cNvSpPr/>
            <p:nvPr/>
          </p:nvSpPr>
          <p:spPr>
            <a:xfrm>
              <a:off x="7361696" y="2146650"/>
              <a:ext cx="418455" cy="534655"/>
            </a:xfrm>
            <a:custGeom>
              <a:avLst/>
              <a:gdLst>
                <a:gd name="connsiteX0" fmla="*/ 0 w 418455"/>
                <a:gd name="connsiteY0" fmla="*/ 271086 h 534655"/>
                <a:gd name="connsiteX1" fmla="*/ 77492 w 418455"/>
                <a:gd name="connsiteY1" fmla="*/ 7615 h 534655"/>
                <a:gd name="connsiteX2" fmla="*/ 216977 w 418455"/>
                <a:gd name="connsiteY2" fmla="*/ 534557 h 534655"/>
                <a:gd name="connsiteX3" fmla="*/ 325465 w 418455"/>
                <a:gd name="connsiteY3" fmla="*/ 54110 h 534655"/>
                <a:gd name="connsiteX4" fmla="*/ 418455 w 418455"/>
                <a:gd name="connsiteY4" fmla="*/ 317581 h 5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455" h="534655">
                  <a:moveTo>
                    <a:pt x="0" y="271086"/>
                  </a:moveTo>
                  <a:cubicBezTo>
                    <a:pt x="20664" y="117394"/>
                    <a:pt x="41329" y="-36297"/>
                    <a:pt x="77492" y="7615"/>
                  </a:cubicBezTo>
                  <a:cubicBezTo>
                    <a:pt x="113655" y="51527"/>
                    <a:pt x="175648" y="526808"/>
                    <a:pt x="216977" y="534557"/>
                  </a:cubicBezTo>
                  <a:cubicBezTo>
                    <a:pt x="258306" y="542306"/>
                    <a:pt x="291885" y="90273"/>
                    <a:pt x="325465" y="54110"/>
                  </a:cubicBezTo>
                  <a:cubicBezTo>
                    <a:pt x="359045" y="17947"/>
                    <a:pt x="388750" y="167764"/>
                    <a:pt x="418455" y="317581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01D17DC-3CF1-114A-B78A-47AA22F817CC}"/>
              </a:ext>
            </a:extLst>
          </p:cNvPr>
          <p:cNvCxnSpPr>
            <a:cxnSpLocks/>
          </p:cNvCxnSpPr>
          <p:nvPr/>
        </p:nvCxnSpPr>
        <p:spPr>
          <a:xfrm>
            <a:off x="3583628" y="2035708"/>
            <a:ext cx="0" cy="98113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07DEBE2-37D7-7746-9858-BCC0A2569365}"/>
              </a:ext>
            </a:extLst>
          </p:cNvPr>
          <p:cNvSpPr txBox="1"/>
          <p:nvPr/>
        </p:nvSpPr>
        <p:spPr>
          <a:xfrm>
            <a:off x="3928459" y="2281372"/>
            <a:ext cx="256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matching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3C61E2-6A7A-AD41-B5FC-FAF55AA86E23}"/>
              </a:ext>
            </a:extLst>
          </p:cNvPr>
          <p:cNvSpPr txBox="1"/>
          <p:nvPr/>
        </p:nvSpPr>
        <p:spPr>
          <a:xfrm>
            <a:off x="147222" y="4055974"/>
            <a:ext cx="233250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Correlation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19FC08-7D2B-9943-8E1E-BCFE5B764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455" y="4707127"/>
            <a:ext cx="6834909" cy="20435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09808B6-12A9-8F43-B1EF-10B1C33B68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64" t="29689" r="28914" b="25528"/>
          <a:stretch/>
        </p:blipFill>
        <p:spPr>
          <a:xfrm>
            <a:off x="1767348" y="1235108"/>
            <a:ext cx="1115568" cy="9151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78C032-0F6B-3E4B-8ED9-A364679BE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825" y="3171510"/>
            <a:ext cx="1166091" cy="75045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D74B2DD-A771-F442-93B3-9B755ACA03A8}"/>
              </a:ext>
            </a:extLst>
          </p:cNvPr>
          <p:cNvSpPr txBox="1"/>
          <p:nvPr/>
        </p:nvSpPr>
        <p:spPr>
          <a:xfrm>
            <a:off x="5677377" y="1431415"/>
            <a:ext cx="2764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Received signal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B342362-743C-0E4F-816D-8540C64FFDBD}"/>
              </a:ext>
            </a:extLst>
          </p:cNvPr>
          <p:cNvSpPr txBox="1"/>
          <p:nvPr/>
        </p:nvSpPr>
        <p:spPr>
          <a:xfrm>
            <a:off x="4411977" y="3559089"/>
            <a:ext cx="3678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 signal template</a:t>
            </a:r>
          </a:p>
        </p:txBody>
      </p:sp>
    </p:spTree>
    <p:extLst>
      <p:ext uri="{BB962C8B-B14F-4D97-AF65-F5344CB8AC3E}">
        <p14:creationId xmlns:p14="http://schemas.microsoft.com/office/powerpoint/2010/main" val="16609457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3C61E2-6A7A-AD41-B5FC-FAF55AA86E23}"/>
              </a:ext>
            </a:extLst>
          </p:cNvPr>
          <p:cNvSpPr txBox="1"/>
          <p:nvPr/>
        </p:nvSpPr>
        <p:spPr>
          <a:xfrm>
            <a:off x="255711" y="863323"/>
            <a:ext cx="233250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Correlation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AB9BE9-B30E-A546-AD7B-DCBB2F26B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676" y="1762552"/>
            <a:ext cx="6614655" cy="463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980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35772B-9D96-4047-97F8-FED05C4D27B7}"/>
              </a:ext>
            </a:extLst>
          </p:cNvPr>
          <p:cNvSpPr txBox="1"/>
          <p:nvPr/>
        </p:nvSpPr>
        <p:spPr>
          <a:xfrm>
            <a:off x="0" y="2721114"/>
            <a:ext cx="9144000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 Slide for reference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(not presented in class)</a:t>
            </a:r>
          </a:p>
        </p:txBody>
      </p:sp>
    </p:spTree>
    <p:extLst>
      <p:ext uri="{BB962C8B-B14F-4D97-AF65-F5344CB8AC3E}">
        <p14:creationId xmlns:p14="http://schemas.microsoft.com/office/powerpoint/2010/main" val="24790521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35772B-9D96-4047-97F8-FED05C4D27B7}"/>
              </a:ext>
            </a:extLst>
          </p:cNvPr>
          <p:cNvSpPr txBox="1"/>
          <p:nvPr/>
        </p:nvSpPr>
        <p:spPr>
          <a:xfrm>
            <a:off x="0" y="2721114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Finding distance using waves</a:t>
            </a:r>
          </a:p>
        </p:txBody>
      </p:sp>
    </p:spTree>
    <p:extLst>
      <p:ext uri="{BB962C8B-B14F-4D97-AF65-F5344CB8AC3E}">
        <p14:creationId xmlns:p14="http://schemas.microsoft.com/office/powerpoint/2010/main" val="37970120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15B6C2-A75C-E94F-A889-C10F4FB61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643"/>
            <a:ext cx="9144000" cy="15923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09C313-9E3C-7844-A56A-0C728B6887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20"/>
          <a:stretch/>
        </p:blipFill>
        <p:spPr>
          <a:xfrm>
            <a:off x="668782" y="2208262"/>
            <a:ext cx="7806436" cy="45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705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597B86-9FAE-C94F-AC8B-D274C3422159}"/>
              </a:ext>
            </a:extLst>
          </p:cNvPr>
          <p:cNvSpPr txBox="1"/>
          <p:nvPr/>
        </p:nvSpPr>
        <p:spPr>
          <a:xfrm>
            <a:off x="1689316" y="2474529"/>
            <a:ext cx="5796366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Finding distance using waves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(Ranging)</a:t>
            </a:r>
          </a:p>
        </p:txBody>
      </p:sp>
    </p:spTree>
    <p:extLst>
      <p:ext uri="{BB962C8B-B14F-4D97-AF65-F5344CB8AC3E}">
        <p14:creationId xmlns:p14="http://schemas.microsoft.com/office/powerpoint/2010/main" val="5383217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FCD8781-E536-264F-A7B1-63E1A1760B72}"/>
              </a:ext>
            </a:extLst>
          </p:cNvPr>
          <p:cNvSpPr/>
          <p:nvPr/>
        </p:nvSpPr>
        <p:spPr>
          <a:xfrm>
            <a:off x="511444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CA08C5-0CBA-C74A-B931-A2C83921A262}"/>
              </a:ext>
            </a:extLst>
          </p:cNvPr>
          <p:cNvSpPr txBox="1"/>
          <p:nvPr/>
        </p:nvSpPr>
        <p:spPr>
          <a:xfrm>
            <a:off x="659133" y="853719"/>
            <a:ext cx="1875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Depth/Image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DD3055E-11A2-B14B-B370-D855E3617CB3}"/>
              </a:ext>
            </a:extLst>
          </p:cNvPr>
          <p:cNvSpPr/>
          <p:nvPr/>
        </p:nvSpPr>
        <p:spPr>
          <a:xfrm>
            <a:off x="3283058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A65356-A256-BC44-B778-24A9D7797D8A}"/>
              </a:ext>
            </a:extLst>
          </p:cNvPr>
          <p:cNvSpPr txBox="1"/>
          <p:nvPr/>
        </p:nvSpPr>
        <p:spPr>
          <a:xfrm>
            <a:off x="3484535" y="853720"/>
            <a:ext cx="1673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Gesture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AD69F2-A9D9-CC45-8FFD-8588D20DA7BE}"/>
              </a:ext>
            </a:extLst>
          </p:cNvPr>
          <p:cNvSpPr/>
          <p:nvPr/>
        </p:nvSpPr>
        <p:spPr>
          <a:xfrm>
            <a:off x="6354306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822FA2-FBEB-DC42-B195-64ED21BF7EDA}"/>
              </a:ext>
            </a:extLst>
          </p:cNvPr>
          <p:cNvSpPr txBox="1"/>
          <p:nvPr/>
        </p:nvSpPr>
        <p:spPr>
          <a:xfrm>
            <a:off x="6555783" y="715551"/>
            <a:ext cx="1673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SONAR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(detection)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48A3B0-8D94-0045-9DCC-902DC77D49CE}"/>
              </a:ext>
            </a:extLst>
          </p:cNvPr>
          <p:cNvSpPr txBox="1"/>
          <p:nvPr/>
        </p:nvSpPr>
        <p:spPr>
          <a:xfrm>
            <a:off x="5622010" y="564147"/>
            <a:ext cx="8989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781842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FF45E82-A19F-BA4B-99CB-647858BF4FD8}"/>
              </a:ext>
            </a:extLst>
          </p:cNvPr>
          <p:cNvCxnSpPr>
            <a:cxnSpLocks/>
          </p:cNvCxnSpPr>
          <p:nvPr/>
        </p:nvCxnSpPr>
        <p:spPr>
          <a:xfrm>
            <a:off x="1500751" y="1546548"/>
            <a:ext cx="1617186" cy="901255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18DBEC-4957-B54F-AF3A-67A2E1AD7C4D}"/>
              </a:ext>
            </a:extLst>
          </p:cNvPr>
          <p:cNvCxnSpPr>
            <a:cxnSpLocks/>
          </p:cNvCxnSpPr>
          <p:nvPr/>
        </p:nvCxnSpPr>
        <p:spPr>
          <a:xfrm>
            <a:off x="4321443" y="1529736"/>
            <a:ext cx="0" cy="918067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FEF4644-CB38-374E-9373-AA0D552A6592}"/>
              </a:ext>
            </a:extLst>
          </p:cNvPr>
          <p:cNvCxnSpPr>
            <a:cxnSpLocks/>
          </p:cNvCxnSpPr>
          <p:nvPr/>
        </p:nvCxnSpPr>
        <p:spPr>
          <a:xfrm flipH="1">
            <a:off x="6026066" y="1546548"/>
            <a:ext cx="1196145" cy="92798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3A69EB8-A97A-AC42-90F0-2AF4E661616D}"/>
              </a:ext>
            </a:extLst>
          </p:cNvPr>
          <p:cNvSpPr txBox="1"/>
          <p:nvPr/>
        </p:nvSpPr>
        <p:spPr>
          <a:xfrm>
            <a:off x="1689316" y="2474529"/>
            <a:ext cx="5796366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Finding distance using waves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(Ranging)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DD3055E-11A2-B14B-B370-D855E3617CB3}"/>
              </a:ext>
            </a:extLst>
          </p:cNvPr>
          <p:cNvSpPr/>
          <p:nvPr/>
        </p:nvSpPr>
        <p:spPr>
          <a:xfrm>
            <a:off x="3283058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A65356-A256-BC44-B778-24A9D7797D8A}"/>
              </a:ext>
            </a:extLst>
          </p:cNvPr>
          <p:cNvSpPr txBox="1"/>
          <p:nvPr/>
        </p:nvSpPr>
        <p:spPr>
          <a:xfrm>
            <a:off x="3484535" y="853720"/>
            <a:ext cx="1673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Gesture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AD69F2-A9D9-CC45-8FFD-8588D20DA7BE}"/>
              </a:ext>
            </a:extLst>
          </p:cNvPr>
          <p:cNvSpPr/>
          <p:nvPr/>
        </p:nvSpPr>
        <p:spPr>
          <a:xfrm>
            <a:off x="6354306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822FA2-FBEB-DC42-B195-64ED21BF7EDA}"/>
              </a:ext>
            </a:extLst>
          </p:cNvPr>
          <p:cNvSpPr txBox="1"/>
          <p:nvPr/>
        </p:nvSpPr>
        <p:spPr>
          <a:xfrm>
            <a:off x="6555783" y="715551"/>
            <a:ext cx="1673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SONAR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(detection)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48A3B0-8D94-0045-9DCC-902DC77D49CE}"/>
              </a:ext>
            </a:extLst>
          </p:cNvPr>
          <p:cNvSpPr txBox="1"/>
          <p:nvPr/>
        </p:nvSpPr>
        <p:spPr>
          <a:xfrm>
            <a:off x="5622010" y="564147"/>
            <a:ext cx="8989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B7C2444-F41C-F244-AE2F-0A3C5A53E714}"/>
              </a:ext>
            </a:extLst>
          </p:cNvPr>
          <p:cNvSpPr/>
          <p:nvPr/>
        </p:nvSpPr>
        <p:spPr>
          <a:xfrm>
            <a:off x="511444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5C4568-0311-BD4C-87F4-56CB6B854EC4}"/>
              </a:ext>
            </a:extLst>
          </p:cNvPr>
          <p:cNvSpPr txBox="1"/>
          <p:nvPr/>
        </p:nvSpPr>
        <p:spPr>
          <a:xfrm>
            <a:off x="659133" y="853719"/>
            <a:ext cx="1875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Depth/Image</a:t>
            </a:r>
          </a:p>
        </p:txBody>
      </p:sp>
    </p:spTree>
    <p:extLst>
      <p:ext uri="{BB962C8B-B14F-4D97-AF65-F5344CB8AC3E}">
        <p14:creationId xmlns:p14="http://schemas.microsoft.com/office/powerpoint/2010/main" val="27813898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8CDC39C-50D7-7446-98D1-CAE0B9B0CFB5}"/>
              </a:ext>
            </a:extLst>
          </p:cNvPr>
          <p:cNvCxnSpPr>
            <a:cxnSpLocks/>
          </p:cNvCxnSpPr>
          <p:nvPr/>
        </p:nvCxnSpPr>
        <p:spPr>
          <a:xfrm>
            <a:off x="3747813" y="3059304"/>
            <a:ext cx="0" cy="111055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502F402-04D6-0F46-A5B5-6AD118E3D18D}"/>
              </a:ext>
            </a:extLst>
          </p:cNvPr>
          <p:cNvCxnSpPr>
            <a:cxnSpLocks/>
          </p:cNvCxnSpPr>
          <p:nvPr/>
        </p:nvCxnSpPr>
        <p:spPr>
          <a:xfrm flipH="1">
            <a:off x="1372890" y="2993870"/>
            <a:ext cx="1097797" cy="1170434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919D756-5E89-2A4D-8219-A9CCB75465A9}"/>
              </a:ext>
            </a:extLst>
          </p:cNvPr>
          <p:cNvCxnSpPr>
            <a:cxnSpLocks/>
          </p:cNvCxnSpPr>
          <p:nvPr/>
        </p:nvCxnSpPr>
        <p:spPr>
          <a:xfrm>
            <a:off x="5158352" y="3059304"/>
            <a:ext cx="0" cy="111055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DA57E91-6B3C-CD4C-B39C-5F1D44E14FA3}"/>
              </a:ext>
            </a:extLst>
          </p:cNvPr>
          <p:cNvCxnSpPr>
            <a:cxnSpLocks/>
          </p:cNvCxnSpPr>
          <p:nvPr/>
        </p:nvCxnSpPr>
        <p:spPr>
          <a:xfrm>
            <a:off x="6098680" y="3021286"/>
            <a:ext cx="914206" cy="1089502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FF45E82-A19F-BA4B-99CB-647858BF4FD8}"/>
              </a:ext>
            </a:extLst>
          </p:cNvPr>
          <p:cNvCxnSpPr>
            <a:cxnSpLocks/>
          </p:cNvCxnSpPr>
          <p:nvPr/>
        </p:nvCxnSpPr>
        <p:spPr>
          <a:xfrm>
            <a:off x="1500751" y="1546548"/>
            <a:ext cx="1617186" cy="901255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18DBEC-4957-B54F-AF3A-67A2E1AD7C4D}"/>
              </a:ext>
            </a:extLst>
          </p:cNvPr>
          <p:cNvCxnSpPr>
            <a:cxnSpLocks/>
          </p:cNvCxnSpPr>
          <p:nvPr/>
        </p:nvCxnSpPr>
        <p:spPr>
          <a:xfrm>
            <a:off x="4321443" y="1529736"/>
            <a:ext cx="0" cy="918067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FEF4644-CB38-374E-9373-AA0D552A6592}"/>
              </a:ext>
            </a:extLst>
          </p:cNvPr>
          <p:cNvCxnSpPr>
            <a:cxnSpLocks/>
          </p:cNvCxnSpPr>
          <p:nvPr/>
        </p:nvCxnSpPr>
        <p:spPr>
          <a:xfrm flipH="1">
            <a:off x="6026066" y="1546548"/>
            <a:ext cx="1196145" cy="92798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3A69EB8-A97A-AC42-90F0-2AF4E661616D}"/>
              </a:ext>
            </a:extLst>
          </p:cNvPr>
          <p:cNvSpPr txBox="1"/>
          <p:nvPr/>
        </p:nvSpPr>
        <p:spPr>
          <a:xfrm>
            <a:off x="1689316" y="2474529"/>
            <a:ext cx="5796366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Finding distance using waves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(Ranging)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DD3055E-11A2-B14B-B370-D855E3617CB3}"/>
              </a:ext>
            </a:extLst>
          </p:cNvPr>
          <p:cNvSpPr/>
          <p:nvPr/>
        </p:nvSpPr>
        <p:spPr>
          <a:xfrm>
            <a:off x="3283058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A65356-A256-BC44-B778-24A9D7797D8A}"/>
              </a:ext>
            </a:extLst>
          </p:cNvPr>
          <p:cNvSpPr txBox="1"/>
          <p:nvPr/>
        </p:nvSpPr>
        <p:spPr>
          <a:xfrm>
            <a:off x="3484535" y="853720"/>
            <a:ext cx="1673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Gesture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AD69F2-A9D9-CC45-8FFD-8588D20DA7BE}"/>
              </a:ext>
            </a:extLst>
          </p:cNvPr>
          <p:cNvSpPr/>
          <p:nvPr/>
        </p:nvSpPr>
        <p:spPr>
          <a:xfrm>
            <a:off x="6354306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822FA2-FBEB-DC42-B195-64ED21BF7EDA}"/>
              </a:ext>
            </a:extLst>
          </p:cNvPr>
          <p:cNvSpPr txBox="1"/>
          <p:nvPr/>
        </p:nvSpPr>
        <p:spPr>
          <a:xfrm>
            <a:off x="6555783" y="715551"/>
            <a:ext cx="1673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SONAR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(detection)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764D92-6092-074E-81DE-7E5B0BA7EF60}"/>
              </a:ext>
            </a:extLst>
          </p:cNvPr>
          <p:cNvSpPr txBox="1"/>
          <p:nvPr/>
        </p:nvSpPr>
        <p:spPr>
          <a:xfrm>
            <a:off x="144460" y="4148806"/>
            <a:ext cx="207677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45A862-986B-494A-82D9-BBA380D06A6F}"/>
              </a:ext>
            </a:extLst>
          </p:cNvPr>
          <p:cNvSpPr txBox="1"/>
          <p:nvPr/>
        </p:nvSpPr>
        <p:spPr>
          <a:xfrm>
            <a:off x="4694332" y="4164304"/>
            <a:ext cx="207677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9ACF83-60DD-3E43-9703-A61045BD7826}"/>
              </a:ext>
            </a:extLst>
          </p:cNvPr>
          <p:cNvSpPr txBox="1"/>
          <p:nvPr/>
        </p:nvSpPr>
        <p:spPr>
          <a:xfrm>
            <a:off x="6969267" y="4148806"/>
            <a:ext cx="207677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48A3B0-8D94-0045-9DCC-902DC77D49CE}"/>
              </a:ext>
            </a:extLst>
          </p:cNvPr>
          <p:cNvSpPr txBox="1"/>
          <p:nvPr/>
        </p:nvSpPr>
        <p:spPr>
          <a:xfrm>
            <a:off x="5622010" y="564147"/>
            <a:ext cx="8989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6889FAB-8707-554B-908E-D674E9991062}"/>
              </a:ext>
            </a:extLst>
          </p:cNvPr>
          <p:cNvSpPr txBox="1"/>
          <p:nvPr/>
        </p:nvSpPr>
        <p:spPr>
          <a:xfrm>
            <a:off x="2419396" y="4169557"/>
            <a:ext cx="207677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45FE69B-224E-7546-B63B-1291FE5CEE38}"/>
              </a:ext>
            </a:extLst>
          </p:cNvPr>
          <p:cNvSpPr/>
          <p:nvPr/>
        </p:nvSpPr>
        <p:spPr>
          <a:xfrm>
            <a:off x="511444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FFD261-9903-354B-9A7C-CA20CD34894F}"/>
              </a:ext>
            </a:extLst>
          </p:cNvPr>
          <p:cNvSpPr txBox="1"/>
          <p:nvPr/>
        </p:nvSpPr>
        <p:spPr>
          <a:xfrm>
            <a:off x="659133" y="853719"/>
            <a:ext cx="1875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Depth/Image</a:t>
            </a:r>
          </a:p>
        </p:txBody>
      </p:sp>
    </p:spTree>
    <p:extLst>
      <p:ext uri="{BB962C8B-B14F-4D97-AF65-F5344CB8AC3E}">
        <p14:creationId xmlns:p14="http://schemas.microsoft.com/office/powerpoint/2010/main" val="3860703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</a:t>
            </a:r>
          </a:p>
        </p:txBody>
      </p:sp>
      <p:pic>
        <p:nvPicPr>
          <p:cNvPr id="14337" name="Picture 1">
            <a:extLst>
              <a:ext uri="{FF2B5EF4-FFF2-40B4-BE49-F238E27FC236}">
                <a16:creationId xmlns:a16="http://schemas.microsoft.com/office/drawing/2014/main" id="{12AD59FA-4503-6A40-8657-AA45C5034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32" y="3641396"/>
            <a:ext cx="7684974" cy="186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3648DFE-C4B5-3242-B620-226CE7D638D5}"/>
              </a:ext>
            </a:extLst>
          </p:cNvPr>
          <p:cNvGrpSpPr/>
          <p:nvPr/>
        </p:nvGrpSpPr>
        <p:grpSpPr>
          <a:xfrm>
            <a:off x="2250686" y="4397182"/>
            <a:ext cx="4069711" cy="2233605"/>
            <a:chOff x="4241718" y="4277034"/>
            <a:chExt cx="4069711" cy="223360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6FA99D-A935-EC46-A3F5-7A191141B3C6}"/>
                </a:ext>
              </a:extLst>
            </p:cNvPr>
            <p:cNvSpPr txBox="1"/>
            <p:nvPr/>
          </p:nvSpPr>
          <p:spPr>
            <a:xfrm>
              <a:off x="5477544" y="6026506"/>
              <a:ext cx="2833885" cy="484133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Steering matrix</a:t>
              </a: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29444DD-8418-A14E-BFDE-1EF623B3FE51}"/>
                </a:ext>
              </a:extLst>
            </p:cNvPr>
            <p:cNvSpPr/>
            <p:nvPr/>
          </p:nvSpPr>
          <p:spPr>
            <a:xfrm>
              <a:off x="4241718" y="4277034"/>
              <a:ext cx="1231235" cy="2044594"/>
            </a:xfrm>
            <a:custGeom>
              <a:avLst/>
              <a:gdLst>
                <a:gd name="connsiteX0" fmla="*/ 1231235 w 1231235"/>
                <a:gd name="connsiteY0" fmla="*/ 1156448 h 1184851"/>
                <a:gd name="connsiteX1" fmla="*/ 47894 w 1231235"/>
                <a:gd name="connsiteY1" fmla="*/ 1035424 h 1184851"/>
                <a:gd name="connsiteX2" fmla="*/ 343729 w 1231235"/>
                <a:gd name="connsiteY2" fmla="*/ 0 h 1184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1235" h="1184851">
                  <a:moveTo>
                    <a:pt x="1231235" y="1156448"/>
                  </a:moveTo>
                  <a:cubicBezTo>
                    <a:pt x="713523" y="1192306"/>
                    <a:pt x="195812" y="1228165"/>
                    <a:pt x="47894" y="1035424"/>
                  </a:cubicBezTo>
                  <a:cubicBezTo>
                    <a:pt x="-100024" y="842683"/>
                    <a:pt x="121852" y="421341"/>
                    <a:pt x="343729" y="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8E57E7B-83B7-A445-BFBC-C02F19EFB9F2}"/>
              </a:ext>
            </a:extLst>
          </p:cNvPr>
          <p:cNvSpPr txBox="1"/>
          <p:nvPr/>
        </p:nvSpPr>
        <p:spPr>
          <a:xfrm>
            <a:off x="4435424" y="3932946"/>
            <a:ext cx="6008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Mx1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3F7CA67-7101-D845-9EAC-473F3245E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04" y="894386"/>
            <a:ext cx="3968920" cy="243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89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E730D5-F57E-F34E-B804-C4D2EA9951DA}"/>
              </a:ext>
            </a:extLst>
          </p:cNvPr>
          <p:cNvSpPr txBox="1"/>
          <p:nvPr/>
        </p:nvSpPr>
        <p:spPr>
          <a:xfrm>
            <a:off x="371959" y="247977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1. Distance from the speed information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293567-4AB4-0E42-A475-B45907C754B8}"/>
              </a:ext>
            </a:extLst>
          </p:cNvPr>
          <p:cNvSpPr txBox="1"/>
          <p:nvPr/>
        </p:nvSpPr>
        <p:spPr>
          <a:xfrm>
            <a:off x="387457" y="1826224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2. Distance from the amplitude information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8F0A56-71C7-E04C-8401-1233F0F24F65}"/>
              </a:ext>
            </a:extLst>
          </p:cNvPr>
          <p:cNvSpPr txBox="1"/>
          <p:nvPr/>
        </p:nvSpPr>
        <p:spPr>
          <a:xfrm>
            <a:off x="371959" y="721247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Techniques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19EEE9-1E7B-D74B-8689-2C132E19E99E}"/>
              </a:ext>
            </a:extLst>
          </p:cNvPr>
          <p:cNvSpPr txBox="1"/>
          <p:nvPr/>
        </p:nvSpPr>
        <p:spPr>
          <a:xfrm>
            <a:off x="387457" y="1154475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Signal detection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B145A-6026-9743-B9D6-EEBD56DF5522}"/>
              </a:ext>
            </a:extLst>
          </p:cNvPr>
          <p:cNvSpPr txBox="1"/>
          <p:nvPr/>
        </p:nvSpPr>
        <p:spPr>
          <a:xfrm>
            <a:off x="387457" y="2271954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Absorption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9F336A-A94D-BD47-901B-7F9ABF0244D8}"/>
              </a:ext>
            </a:extLst>
          </p:cNvPr>
          <p:cNvSpPr txBox="1"/>
          <p:nvPr/>
        </p:nvSpPr>
        <p:spPr>
          <a:xfrm>
            <a:off x="402955" y="2689684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Propagation loss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02C852-CFC8-4D4E-8858-C290DD8D4677}"/>
              </a:ext>
            </a:extLst>
          </p:cNvPr>
          <p:cNvSpPr txBox="1"/>
          <p:nvPr/>
        </p:nvSpPr>
        <p:spPr>
          <a:xfrm>
            <a:off x="402955" y="3330434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3. Distance from the frequency information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C10854-CFD4-3D40-A168-39C53BC0489B}"/>
              </a:ext>
            </a:extLst>
          </p:cNvPr>
          <p:cNvSpPr txBox="1"/>
          <p:nvPr/>
        </p:nvSpPr>
        <p:spPr>
          <a:xfrm>
            <a:off x="402955" y="3807160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Doppler effect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603885-6C41-0340-8310-EC5AF435B235}"/>
              </a:ext>
            </a:extLst>
          </p:cNvPr>
          <p:cNvSpPr txBox="1"/>
          <p:nvPr/>
        </p:nvSpPr>
        <p:spPr>
          <a:xfrm>
            <a:off x="418453" y="4240388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A case study (Doppler + Triangulation)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E23884-8BBB-A340-9358-0ED1D3619318}"/>
              </a:ext>
            </a:extLst>
          </p:cNvPr>
          <p:cNvSpPr txBox="1"/>
          <p:nvPr/>
        </p:nvSpPr>
        <p:spPr>
          <a:xfrm>
            <a:off x="402955" y="4935226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4. Distance from the phase information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644CDE-34F4-8242-A2DF-B1E6365B2A01}"/>
              </a:ext>
            </a:extLst>
          </p:cNvPr>
          <p:cNvSpPr txBox="1"/>
          <p:nvPr/>
        </p:nvSpPr>
        <p:spPr>
          <a:xfrm>
            <a:off x="402955" y="5411952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Overview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E0C3A3-A7BF-F74D-B82D-F176E5F46E75}"/>
              </a:ext>
            </a:extLst>
          </p:cNvPr>
          <p:cNvSpPr txBox="1"/>
          <p:nvPr/>
        </p:nvSpPr>
        <p:spPr>
          <a:xfrm>
            <a:off x="418453" y="5798686"/>
            <a:ext cx="832259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Impulse function, Impulse response, Convolution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286A4A-63D7-714D-9C58-146A8C4008E2}"/>
              </a:ext>
            </a:extLst>
          </p:cNvPr>
          <p:cNvSpPr txBox="1"/>
          <p:nvPr/>
        </p:nvSpPr>
        <p:spPr>
          <a:xfrm>
            <a:off x="418453" y="6210117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c. A case study</a:t>
            </a:r>
          </a:p>
        </p:txBody>
      </p:sp>
    </p:spTree>
    <p:extLst>
      <p:ext uri="{BB962C8B-B14F-4D97-AF65-F5344CB8AC3E}">
        <p14:creationId xmlns:p14="http://schemas.microsoft.com/office/powerpoint/2010/main" val="2161007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E730D5-F57E-F34E-B804-C4D2EA9951DA}"/>
              </a:ext>
            </a:extLst>
          </p:cNvPr>
          <p:cNvSpPr txBox="1"/>
          <p:nvPr/>
        </p:nvSpPr>
        <p:spPr>
          <a:xfrm>
            <a:off x="371959" y="247977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1. Distance from the speed information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293567-4AB4-0E42-A475-B45907C754B8}"/>
              </a:ext>
            </a:extLst>
          </p:cNvPr>
          <p:cNvSpPr txBox="1"/>
          <p:nvPr/>
        </p:nvSpPr>
        <p:spPr>
          <a:xfrm>
            <a:off x="387457" y="1826224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2. Distance from the amplitude information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8F0A56-71C7-E04C-8401-1233F0F24F65}"/>
              </a:ext>
            </a:extLst>
          </p:cNvPr>
          <p:cNvSpPr txBox="1"/>
          <p:nvPr/>
        </p:nvSpPr>
        <p:spPr>
          <a:xfrm>
            <a:off x="371959" y="721247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Techniques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19EEE9-1E7B-D74B-8689-2C132E19E99E}"/>
              </a:ext>
            </a:extLst>
          </p:cNvPr>
          <p:cNvSpPr txBox="1"/>
          <p:nvPr/>
        </p:nvSpPr>
        <p:spPr>
          <a:xfrm>
            <a:off x="387457" y="1154475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Signal detection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B145A-6026-9743-B9D6-EEBD56DF5522}"/>
              </a:ext>
            </a:extLst>
          </p:cNvPr>
          <p:cNvSpPr txBox="1"/>
          <p:nvPr/>
        </p:nvSpPr>
        <p:spPr>
          <a:xfrm>
            <a:off x="387457" y="2271954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Absorption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9F336A-A94D-BD47-901B-7F9ABF0244D8}"/>
              </a:ext>
            </a:extLst>
          </p:cNvPr>
          <p:cNvSpPr txBox="1"/>
          <p:nvPr/>
        </p:nvSpPr>
        <p:spPr>
          <a:xfrm>
            <a:off x="402955" y="2689684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Propagation loss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02C852-CFC8-4D4E-8858-C290DD8D4677}"/>
              </a:ext>
            </a:extLst>
          </p:cNvPr>
          <p:cNvSpPr txBox="1"/>
          <p:nvPr/>
        </p:nvSpPr>
        <p:spPr>
          <a:xfrm>
            <a:off x="402955" y="3330434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3. Distance from the frequency information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C10854-CFD4-3D40-A168-39C53BC0489B}"/>
              </a:ext>
            </a:extLst>
          </p:cNvPr>
          <p:cNvSpPr txBox="1"/>
          <p:nvPr/>
        </p:nvSpPr>
        <p:spPr>
          <a:xfrm>
            <a:off x="402955" y="3807160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Doppler effect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603885-6C41-0340-8310-EC5AF435B235}"/>
              </a:ext>
            </a:extLst>
          </p:cNvPr>
          <p:cNvSpPr txBox="1"/>
          <p:nvPr/>
        </p:nvSpPr>
        <p:spPr>
          <a:xfrm>
            <a:off x="418453" y="4240388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A case study (Doppler + Triangulation)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E23884-8BBB-A340-9358-0ED1D3619318}"/>
              </a:ext>
            </a:extLst>
          </p:cNvPr>
          <p:cNvSpPr txBox="1"/>
          <p:nvPr/>
        </p:nvSpPr>
        <p:spPr>
          <a:xfrm>
            <a:off x="402955" y="4935226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4. Distance from the phase information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644CDE-34F4-8242-A2DF-B1E6365B2A01}"/>
              </a:ext>
            </a:extLst>
          </p:cNvPr>
          <p:cNvSpPr txBox="1"/>
          <p:nvPr/>
        </p:nvSpPr>
        <p:spPr>
          <a:xfrm>
            <a:off x="402955" y="5411952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Overview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E0C3A3-A7BF-F74D-B82D-F176E5F46E75}"/>
              </a:ext>
            </a:extLst>
          </p:cNvPr>
          <p:cNvSpPr txBox="1"/>
          <p:nvPr/>
        </p:nvSpPr>
        <p:spPr>
          <a:xfrm>
            <a:off x="418453" y="5798686"/>
            <a:ext cx="832259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Impulse function, Impulse response, Convolution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286A4A-63D7-714D-9C58-146A8C4008E2}"/>
              </a:ext>
            </a:extLst>
          </p:cNvPr>
          <p:cNvSpPr txBox="1"/>
          <p:nvPr/>
        </p:nvSpPr>
        <p:spPr>
          <a:xfrm>
            <a:off x="418453" y="6210117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c. A case study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0A497B-71E1-A242-B8BC-8FDEBB797C28}"/>
              </a:ext>
            </a:extLst>
          </p:cNvPr>
          <p:cNvSpPr/>
          <p:nvPr/>
        </p:nvSpPr>
        <p:spPr>
          <a:xfrm>
            <a:off x="0" y="1677695"/>
            <a:ext cx="9144000" cy="51803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1166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E3CFE9-D992-5C42-9477-0A27C6286AB6}"/>
              </a:ext>
            </a:extLst>
          </p:cNvPr>
          <p:cNvSpPr txBox="1"/>
          <p:nvPr/>
        </p:nvSpPr>
        <p:spPr>
          <a:xfrm>
            <a:off x="268446" y="413715"/>
            <a:ext cx="647331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speed information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4040DC8-571D-414A-8893-4B56E72E6E08}"/>
              </a:ext>
            </a:extLst>
          </p:cNvPr>
          <p:cNvSpPr/>
          <p:nvPr/>
        </p:nvSpPr>
        <p:spPr>
          <a:xfrm>
            <a:off x="635430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2491787-D333-6440-AE4C-0ED4083AB963}"/>
              </a:ext>
            </a:extLst>
          </p:cNvPr>
          <p:cNvSpPr/>
          <p:nvPr/>
        </p:nvSpPr>
        <p:spPr>
          <a:xfrm>
            <a:off x="4212956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9CEF2C-F15D-1847-BDA2-02B2DE0A4680}"/>
              </a:ext>
            </a:extLst>
          </p:cNvPr>
          <p:cNvCxnSpPr>
            <a:cxnSpLocks/>
          </p:cNvCxnSpPr>
          <p:nvPr/>
        </p:nvCxnSpPr>
        <p:spPr>
          <a:xfrm flipV="1">
            <a:off x="1308831" y="1914042"/>
            <a:ext cx="2767222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965CD5-DA47-1449-8A16-287AD8AABB89}"/>
              </a:ext>
            </a:extLst>
          </p:cNvPr>
          <p:cNvSpPr txBox="1"/>
          <p:nvPr/>
        </p:nvSpPr>
        <p:spPr>
          <a:xfrm>
            <a:off x="-5121" y="2169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1B2FB5-CE70-7645-BE91-6FB053C8B22A}"/>
              </a:ext>
            </a:extLst>
          </p:cNvPr>
          <p:cNvSpPr txBox="1"/>
          <p:nvPr/>
        </p:nvSpPr>
        <p:spPr>
          <a:xfrm>
            <a:off x="3600864" y="2154265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BE292B-F74A-B749-8B02-92F0CE971873}"/>
              </a:ext>
            </a:extLst>
          </p:cNvPr>
          <p:cNvSpPr txBox="1"/>
          <p:nvPr/>
        </p:nvSpPr>
        <p:spPr>
          <a:xfrm>
            <a:off x="5632913" y="1739094"/>
            <a:ext cx="3147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A5C119-5BA0-E642-85AB-8A0343DC6809}"/>
              </a:ext>
            </a:extLst>
          </p:cNvPr>
          <p:cNvSpPr txBox="1"/>
          <p:nvPr/>
        </p:nvSpPr>
        <p:spPr>
          <a:xfrm>
            <a:off x="635430" y="1171765"/>
            <a:ext cx="4456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Dist. = (speed) X (time of travel)</a:t>
            </a:r>
          </a:p>
        </p:txBody>
      </p:sp>
    </p:spTree>
    <p:extLst>
      <p:ext uri="{BB962C8B-B14F-4D97-AF65-F5344CB8AC3E}">
        <p14:creationId xmlns:p14="http://schemas.microsoft.com/office/powerpoint/2010/main" val="31979225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4040DC8-571D-414A-8893-4B56E72E6E08}"/>
              </a:ext>
            </a:extLst>
          </p:cNvPr>
          <p:cNvSpPr/>
          <p:nvPr/>
        </p:nvSpPr>
        <p:spPr>
          <a:xfrm>
            <a:off x="635430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2491787-D333-6440-AE4C-0ED4083AB963}"/>
              </a:ext>
            </a:extLst>
          </p:cNvPr>
          <p:cNvSpPr/>
          <p:nvPr/>
        </p:nvSpPr>
        <p:spPr>
          <a:xfrm>
            <a:off x="4212956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9CEF2C-F15D-1847-BDA2-02B2DE0A4680}"/>
              </a:ext>
            </a:extLst>
          </p:cNvPr>
          <p:cNvCxnSpPr>
            <a:cxnSpLocks/>
          </p:cNvCxnSpPr>
          <p:nvPr/>
        </p:nvCxnSpPr>
        <p:spPr>
          <a:xfrm flipV="1">
            <a:off x="1308831" y="1914042"/>
            <a:ext cx="2767222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965CD5-DA47-1449-8A16-287AD8AABB89}"/>
              </a:ext>
            </a:extLst>
          </p:cNvPr>
          <p:cNvSpPr txBox="1"/>
          <p:nvPr/>
        </p:nvSpPr>
        <p:spPr>
          <a:xfrm>
            <a:off x="-5121" y="2169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1B2FB5-CE70-7645-BE91-6FB053C8B22A}"/>
              </a:ext>
            </a:extLst>
          </p:cNvPr>
          <p:cNvSpPr txBox="1"/>
          <p:nvPr/>
        </p:nvSpPr>
        <p:spPr>
          <a:xfrm>
            <a:off x="3600864" y="2154265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BE292B-F74A-B749-8B02-92F0CE971873}"/>
              </a:ext>
            </a:extLst>
          </p:cNvPr>
          <p:cNvSpPr txBox="1"/>
          <p:nvPr/>
        </p:nvSpPr>
        <p:spPr>
          <a:xfrm>
            <a:off x="5632913" y="1739094"/>
            <a:ext cx="3147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28414B6-AA21-B944-997A-68BDAC085C89}"/>
              </a:ext>
            </a:extLst>
          </p:cNvPr>
          <p:cNvSpPr/>
          <p:nvPr/>
        </p:nvSpPr>
        <p:spPr>
          <a:xfrm>
            <a:off x="600618" y="2772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D210A38-4E02-F644-93A2-88C933270420}"/>
              </a:ext>
            </a:extLst>
          </p:cNvPr>
          <p:cNvSpPr/>
          <p:nvPr/>
        </p:nvSpPr>
        <p:spPr>
          <a:xfrm>
            <a:off x="3149533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63E420-208C-2442-BAAC-53E97DAFF4E8}"/>
              </a:ext>
            </a:extLst>
          </p:cNvPr>
          <p:cNvCxnSpPr>
            <a:cxnSpLocks/>
          </p:cNvCxnSpPr>
          <p:nvPr/>
        </p:nvCxnSpPr>
        <p:spPr>
          <a:xfrm>
            <a:off x="1274019" y="3028046"/>
            <a:ext cx="1869550" cy="506717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E71D07B-694D-EF47-9C67-93509F5B530B}"/>
              </a:ext>
            </a:extLst>
          </p:cNvPr>
          <p:cNvSpPr txBox="1"/>
          <p:nvPr/>
        </p:nvSpPr>
        <p:spPr>
          <a:xfrm>
            <a:off x="-39933" y="3283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CA2367-ECBB-D147-A3ED-1462066F2553}"/>
              </a:ext>
            </a:extLst>
          </p:cNvPr>
          <p:cNvSpPr txBox="1"/>
          <p:nvPr/>
        </p:nvSpPr>
        <p:spPr>
          <a:xfrm>
            <a:off x="2537440" y="4030709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BC2BDB-4951-7A44-A89E-974F9E5E97D3}"/>
              </a:ext>
            </a:extLst>
          </p:cNvPr>
          <p:cNvSpPr txBox="1"/>
          <p:nvPr/>
        </p:nvSpPr>
        <p:spPr>
          <a:xfrm>
            <a:off x="5872143" y="3306195"/>
            <a:ext cx="314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Difference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TDoA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6C28B23-2905-4C45-B2A1-0707FFC6E560}"/>
              </a:ext>
            </a:extLst>
          </p:cNvPr>
          <p:cNvSpPr/>
          <p:nvPr/>
        </p:nvSpPr>
        <p:spPr>
          <a:xfrm>
            <a:off x="5181582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48DE24-74D4-9647-A8E8-FAE990D42869}"/>
              </a:ext>
            </a:extLst>
          </p:cNvPr>
          <p:cNvSpPr txBox="1"/>
          <p:nvPr/>
        </p:nvSpPr>
        <p:spPr>
          <a:xfrm>
            <a:off x="4569489" y="4017511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32FCD6-90F7-A443-8613-6107F963940F}"/>
              </a:ext>
            </a:extLst>
          </p:cNvPr>
          <p:cNvSpPr txBox="1"/>
          <p:nvPr/>
        </p:nvSpPr>
        <p:spPr>
          <a:xfrm>
            <a:off x="268446" y="413715"/>
            <a:ext cx="647331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speed information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B1C2F7-DB67-5841-99A4-9303CA99BBD0}"/>
              </a:ext>
            </a:extLst>
          </p:cNvPr>
          <p:cNvSpPr txBox="1"/>
          <p:nvPr/>
        </p:nvSpPr>
        <p:spPr>
          <a:xfrm>
            <a:off x="635430" y="1171765"/>
            <a:ext cx="4456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Dist. = (speed) X (time of travel)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9670665-48A9-124B-8435-47B30193CA6E}"/>
              </a:ext>
            </a:extLst>
          </p:cNvPr>
          <p:cNvCxnSpPr>
            <a:cxnSpLocks/>
          </p:cNvCxnSpPr>
          <p:nvPr/>
        </p:nvCxnSpPr>
        <p:spPr>
          <a:xfrm>
            <a:off x="1274019" y="3025897"/>
            <a:ext cx="3907563" cy="4579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4EEB102-9F04-E441-9474-6AC06546F826}"/>
              </a:ext>
            </a:extLst>
          </p:cNvPr>
          <p:cNvCxnSpPr>
            <a:cxnSpLocks/>
          </p:cNvCxnSpPr>
          <p:nvPr/>
        </p:nvCxnSpPr>
        <p:spPr>
          <a:xfrm flipV="1">
            <a:off x="3739062" y="3803757"/>
            <a:ext cx="1383611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5562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AB32FCD6-90F7-A443-8613-6107F963940F}"/>
              </a:ext>
            </a:extLst>
          </p:cNvPr>
          <p:cNvSpPr txBox="1"/>
          <p:nvPr/>
        </p:nvSpPr>
        <p:spPr>
          <a:xfrm>
            <a:off x="2257232" y="413715"/>
            <a:ext cx="2495744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TDoA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943071-EB6C-344C-80D4-9E57B8E9B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899" y="1087194"/>
            <a:ext cx="7112001" cy="535709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3D238EE-461F-2946-B658-57A8F997676D}"/>
              </a:ext>
            </a:extLst>
          </p:cNvPr>
          <p:cNvSpPr/>
          <p:nvPr/>
        </p:nvSpPr>
        <p:spPr>
          <a:xfrm>
            <a:off x="1720312" y="4029558"/>
            <a:ext cx="2851688" cy="356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99534C7-3C5C-594F-9247-8D4E202AEBA2}"/>
              </a:ext>
            </a:extLst>
          </p:cNvPr>
          <p:cNvSpPr/>
          <p:nvPr/>
        </p:nvSpPr>
        <p:spPr>
          <a:xfrm>
            <a:off x="4997587" y="4076053"/>
            <a:ext cx="2356767" cy="216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ED48BF7-B764-7B4B-8C65-FEAB33C53ABB}"/>
              </a:ext>
            </a:extLst>
          </p:cNvPr>
          <p:cNvSpPr/>
          <p:nvPr/>
        </p:nvSpPr>
        <p:spPr>
          <a:xfrm>
            <a:off x="5554213" y="2148580"/>
            <a:ext cx="306194" cy="2886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048CA8-7A19-BD40-BDBC-D259E29F1CA2}"/>
              </a:ext>
            </a:extLst>
          </p:cNvPr>
          <p:cNvSpPr/>
          <p:nvPr/>
        </p:nvSpPr>
        <p:spPr>
          <a:xfrm>
            <a:off x="3146156" y="3699296"/>
            <a:ext cx="497997" cy="376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3067CE-897A-BA4D-906B-DEFD2DD293E7}"/>
              </a:ext>
            </a:extLst>
          </p:cNvPr>
          <p:cNvSpPr/>
          <p:nvPr/>
        </p:nvSpPr>
        <p:spPr>
          <a:xfrm>
            <a:off x="5369029" y="3714337"/>
            <a:ext cx="497997" cy="376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FE8CF4A-38CD-8841-90BC-04DF47E5BCB4}"/>
              </a:ext>
            </a:extLst>
          </p:cNvPr>
          <p:cNvSpPr/>
          <p:nvPr/>
        </p:nvSpPr>
        <p:spPr>
          <a:xfrm>
            <a:off x="3256105" y="2548896"/>
            <a:ext cx="497997" cy="376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D25C1C-30EA-344B-9D1C-6662034CA9ED}"/>
              </a:ext>
            </a:extLst>
          </p:cNvPr>
          <p:cNvSpPr/>
          <p:nvPr/>
        </p:nvSpPr>
        <p:spPr>
          <a:xfrm>
            <a:off x="6189417" y="2681630"/>
            <a:ext cx="497997" cy="376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B19884C-75FB-6F4F-AB7D-691050D3AAAB}"/>
              </a:ext>
            </a:extLst>
          </p:cNvPr>
          <p:cNvSpPr txBox="1"/>
          <p:nvPr/>
        </p:nvSpPr>
        <p:spPr>
          <a:xfrm>
            <a:off x="4049465" y="2216923"/>
            <a:ext cx="405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DB3FF27-1F89-BD48-9486-59890B349A84}"/>
              </a:ext>
            </a:extLst>
          </p:cNvPr>
          <p:cNvSpPr txBox="1"/>
          <p:nvPr/>
        </p:nvSpPr>
        <p:spPr>
          <a:xfrm>
            <a:off x="5978747" y="2368026"/>
            <a:ext cx="426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1AE2032-5311-8C49-997A-12F8A6C001CB}"/>
              </a:ext>
            </a:extLst>
          </p:cNvPr>
          <p:cNvSpPr/>
          <p:nvPr/>
        </p:nvSpPr>
        <p:spPr>
          <a:xfrm>
            <a:off x="1569516" y="4813204"/>
            <a:ext cx="3373177" cy="707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6089DC-8DBD-264A-A700-3C8D449F5E11}"/>
              </a:ext>
            </a:extLst>
          </p:cNvPr>
          <p:cNvSpPr txBox="1"/>
          <p:nvPr/>
        </p:nvSpPr>
        <p:spPr>
          <a:xfrm>
            <a:off x="483516" y="4406315"/>
            <a:ext cx="4088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Find the location of the wave source when (a-b) is known.</a:t>
            </a:r>
          </a:p>
        </p:txBody>
      </p:sp>
    </p:spTree>
    <p:extLst>
      <p:ext uri="{BB962C8B-B14F-4D97-AF65-F5344CB8AC3E}">
        <p14:creationId xmlns:p14="http://schemas.microsoft.com/office/powerpoint/2010/main" val="33986070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63C831A-D60A-AE4B-A569-5CB90E55B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887" y="1342159"/>
            <a:ext cx="6292273" cy="52531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9CE4A4-F894-C541-B7F4-AA7D16354D22}"/>
              </a:ext>
            </a:extLst>
          </p:cNvPr>
          <p:cNvSpPr txBox="1"/>
          <p:nvPr/>
        </p:nvSpPr>
        <p:spPr>
          <a:xfrm>
            <a:off x="2257232" y="413715"/>
            <a:ext cx="2495744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TDoA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1677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4040DC8-571D-414A-8893-4B56E72E6E08}"/>
              </a:ext>
            </a:extLst>
          </p:cNvPr>
          <p:cNvSpPr/>
          <p:nvPr/>
        </p:nvSpPr>
        <p:spPr>
          <a:xfrm>
            <a:off x="635430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2491787-D333-6440-AE4C-0ED4083AB963}"/>
              </a:ext>
            </a:extLst>
          </p:cNvPr>
          <p:cNvSpPr/>
          <p:nvPr/>
        </p:nvSpPr>
        <p:spPr>
          <a:xfrm>
            <a:off x="4212956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9CEF2C-F15D-1847-BDA2-02B2DE0A4680}"/>
              </a:ext>
            </a:extLst>
          </p:cNvPr>
          <p:cNvCxnSpPr>
            <a:cxnSpLocks/>
          </p:cNvCxnSpPr>
          <p:nvPr/>
        </p:nvCxnSpPr>
        <p:spPr>
          <a:xfrm flipV="1">
            <a:off x="1308831" y="1914042"/>
            <a:ext cx="2767222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965CD5-DA47-1449-8A16-287AD8AABB89}"/>
              </a:ext>
            </a:extLst>
          </p:cNvPr>
          <p:cNvSpPr txBox="1"/>
          <p:nvPr/>
        </p:nvSpPr>
        <p:spPr>
          <a:xfrm>
            <a:off x="-5121" y="2169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1B2FB5-CE70-7645-BE91-6FB053C8B22A}"/>
              </a:ext>
            </a:extLst>
          </p:cNvPr>
          <p:cNvSpPr txBox="1"/>
          <p:nvPr/>
        </p:nvSpPr>
        <p:spPr>
          <a:xfrm>
            <a:off x="3600864" y="2154265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BE292B-F74A-B749-8B02-92F0CE971873}"/>
              </a:ext>
            </a:extLst>
          </p:cNvPr>
          <p:cNvSpPr txBox="1"/>
          <p:nvPr/>
        </p:nvSpPr>
        <p:spPr>
          <a:xfrm>
            <a:off x="5632913" y="1739094"/>
            <a:ext cx="3147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28414B6-AA21-B944-997A-68BDAC085C89}"/>
              </a:ext>
            </a:extLst>
          </p:cNvPr>
          <p:cNvSpPr/>
          <p:nvPr/>
        </p:nvSpPr>
        <p:spPr>
          <a:xfrm>
            <a:off x="600618" y="2772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D210A38-4E02-F644-93A2-88C933270420}"/>
              </a:ext>
            </a:extLst>
          </p:cNvPr>
          <p:cNvSpPr/>
          <p:nvPr/>
        </p:nvSpPr>
        <p:spPr>
          <a:xfrm>
            <a:off x="3149533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63E420-208C-2442-BAAC-53E97DAFF4E8}"/>
              </a:ext>
            </a:extLst>
          </p:cNvPr>
          <p:cNvCxnSpPr>
            <a:cxnSpLocks/>
          </p:cNvCxnSpPr>
          <p:nvPr/>
        </p:nvCxnSpPr>
        <p:spPr>
          <a:xfrm>
            <a:off x="1274019" y="3028046"/>
            <a:ext cx="1869550" cy="506717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E71D07B-694D-EF47-9C67-93509F5B530B}"/>
              </a:ext>
            </a:extLst>
          </p:cNvPr>
          <p:cNvSpPr txBox="1"/>
          <p:nvPr/>
        </p:nvSpPr>
        <p:spPr>
          <a:xfrm>
            <a:off x="-39933" y="3283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CA2367-ECBB-D147-A3ED-1462066F2553}"/>
              </a:ext>
            </a:extLst>
          </p:cNvPr>
          <p:cNvSpPr txBox="1"/>
          <p:nvPr/>
        </p:nvSpPr>
        <p:spPr>
          <a:xfrm>
            <a:off x="2537440" y="4030709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BC2BDB-4951-7A44-A89E-974F9E5E97D3}"/>
              </a:ext>
            </a:extLst>
          </p:cNvPr>
          <p:cNvSpPr txBox="1"/>
          <p:nvPr/>
        </p:nvSpPr>
        <p:spPr>
          <a:xfrm>
            <a:off x="5872143" y="3306195"/>
            <a:ext cx="314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Difference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TDoA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6C28B23-2905-4C45-B2A1-0707FFC6E560}"/>
              </a:ext>
            </a:extLst>
          </p:cNvPr>
          <p:cNvSpPr/>
          <p:nvPr/>
        </p:nvSpPr>
        <p:spPr>
          <a:xfrm>
            <a:off x="5181582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48DE24-74D4-9647-A8E8-FAE990D42869}"/>
              </a:ext>
            </a:extLst>
          </p:cNvPr>
          <p:cNvSpPr txBox="1"/>
          <p:nvPr/>
        </p:nvSpPr>
        <p:spPr>
          <a:xfrm>
            <a:off x="4569489" y="4017511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32FCD6-90F7-A443-8613-6107F963940F}"/>
              </a:ext>
            </a:extLst>
          </p:cNvPr>
          <p:cNvSpPr txBox="1"/>
          <p:nvPr/>
        </p:nvSpPr>
        <p:spPr>
          <a:xfrm>
            <a:off x="268446" y="413715"/>
            <a:ext cx="647331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speed information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B1C2F7-DB67-5841-99A4-9303CA99BBD0}"/>
              </a:ext>
            </a:extLst>
          </p:cNvPr>
          <p:cNvSpPr txBox="1"/>
          <p:nvPr/>
        </p:nvSpPr>
        <p:spPr>
          <a:xfrm>
            <a:off x="635430" y="1171765"/>
            <a:ext cx="4456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Dist. = (speed) X (time of travel)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9670665-48A9-124B-8435-47B30193CA6E}"/>
              </a:ext>
            </a:extLst>
          </p:cNvPr>
          <p:cNvCxnSpPr>
            <a:cxnSpLocks/>
          </p:cNvCxnSpPr>
          <p:nvPr/>
        </p:nvCxnSpPr>
        <p:spPr>
          <a:xfrm>
            <a:off x="1274019" y="3025897"/>
            <a:ext cx="3907563" cy="4579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7706E560-C630-3140-ACDB-EBC4F4A8C560}"/>
              </a:ext>
            </a:extLst>
          </p:cNvPr>
          <p:cNvSpPr/>
          <p:nvPr/>
        </p:nvSpPr>
        <p:spPr>
          <a:xfrm>
            <a:off x="635430" y="5361865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F4D687A-1BCE-C947-8FC6-7F1E7B3A6E86}"/>
              </a:ext>
            </a:extLst>
          </p:cNvPr>
          <p:cNvCxnSpPr>
            <a:cxnSpLocks/>
          </p:cNvCxnSpPr>
          <p:nvPr/>
        </p:nvCxnSpPr>
        <p:spPr>
          <a:xfrm flipV="1">
            <a:off x="1434614" y="5540098"/>
            <a:ext cx="2515656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FFA9661-ED25-F445-A95B-2C0E2697D26C}"/>
              </a:ext>
            </a:extLst>
          </p:cNvPr>
          <p:cNvSpPr txBox="1"/>
          <p:nvPr/>
        </p:nvSpPr>
        <p:spPr>
          <a:xfrm>
            <a:off x="-5121" y="5873309"/>
            <a:ext cx="1823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observer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A1174E-7E11-EE4E-ABE2-0F0E13280E46}"/>
              </a:ext>
            </a:extLst>
          </p:cNvPr>
          <p:cNvSpPr txBox="1"/>
          <p:nvPr/>
        </p:nvSpPr>
        <p:spPr>
          <a:xfrm>
            <a:off x="3383888" y="614204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Reflector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DDCC639-CD59-0040-89E1-121401F939F6}"/>
              </a:ext>
            </a:extLst>
          </p:cNvPr>
          <p:cNvSpPr/>
          <p:nvPr/>
        </p:nvSpPr>
        <p:spPr>
          <a:xfrm>
            <a:off x="4197973" y="5244778"/>
            <a:ext cx="204062" cy="838605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B0D50F6-1B3C-854D-AD7F-E45D26DD9AD4}"/>
              </a:ext>
            </a:extLst>
          </p:cNvPr>
          <p:cNvCxnSpPr>
            <a:cxnSpLocks/>
          </p:cNvCxnSpPr>
          <p:nvPr/>
        </p:nvCxnSpPr>
        <p:spPr>
          <a:xfrm flipH="1" flipV="1">
            <a:off x="1477287" y="5885769"/>
            <a:ext cx="2448001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rc 26">
            <a:extLst>
              <a:ext uri="{FF2B5EF4-FFF2-40B4-BE49-F238E27FC236}">
                <a16:creationId xmlns:a16="http://schemas.microsoft.com/office/drawing/2014/main" id="{1BD0F10D-082B-E146-B5D8-1DB8F5A0B0DE}"/>
              </a:ext>
            </a:extLst>
          </p:cNvPr>
          <p:cNvSpPr/>
          <p:nvPr/>
        </p:nvSpPr>
        <p:spPr>
          <a:xfrm rot="5002448">
            <a:off x="3705556" y="5464969"/>
            <a:ext cx="347833" cy="511425"/>
          </a:xfrm>
          <a:prstGeom prst="arc">
            <a:avLst>
              <a:gd name="adj1" fmla="val 11680588"/>
              <a:gd name="adj2" fmla="val 0"/>
            </a:avLst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1E29DB-DF1E-A946-A283-C46390121008}"/>
              </a:ext>
            </a:extLst>
          </p:cNvPr>
          <p:cNvSpPr txBox="1"/>
          <p:nvPr/>
        </p:nvSpPr>
        <p:spPr>
          <a:xfrm>
            <a:off x="5872143" y="5244778"/>
            <a:ext cx="314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Round-trip Time of Flight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RToF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856752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4040DC8-571D-414A-8893-4B56E72E6E08}"/>
              </a:ext>
            </a:extLst>
          </p:cNvPr>
          <p:cNvSpPr/>
          <p:nvPr/>
        </p:nvSpPr>
        <p:spPr>
          <a:xfrm>
            <a:off x="635430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2491787-D333-6440-AE4C-0ED4083AB963}"/>
              </a:ext>
            </a:extLst>
          </p:cNvPr>
          <p:cNvSpPr/>
          <p:nvPr/>
        </p:nvSpPr>
        <p:spPr>
          <a:xfrm>
            <a:off x="4212956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9CEF2C-F15D-1847-BDA2-02B2DE0A4680}"/>
              </a:ext>
            </a:extLst>
          </p:cNvPr>
          <p:cNvCxnSpPr>
            <a:cxnSpLocks/>
          </p:cNvCxnSpPr>
          <p:nvPr/>
        </p:nvCxnSpPr>
        <p:spPr>
          <a:xfrm flipV="1">
            <a:off x="1308831" y="1914042"/>
            <a:ext cx="2767222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965CD5-DA47-1449-8A16-287AD8AABB89}"/>
              </a:ext>
            </a:extLst>
          </p:cNvPr>
          <p:cNvSpPr txBox="1"/>
          <p:nvPr/>
        </p:nvSpPr>
        <p:spPr>
          <a:xfrm>
            <a:off x="-5121" y="2169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1B2FB5-CE70-7645-BE91-6FB053C8B22A}"/>
              </a:ext>
            </a:extLst>
          </p:cNvPr>
          <p:cNvSpPr txBox="1"/>
          <p:nvPr/>
        </p:nvSpPr>
        <p:spPr>
          <a:xfrm>
            <a:off x="3600864" y="2154265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BE292B-F74A-B749-8B02-92F0CE971873}"/>
              </a:ext>
            </a:extLst>
          </p:cNvPr>
          <p:cNvSpPr txBox="1"/>
          <p:nvPr/>
        </p:nvSpPr>
        <p:spPr>
          <a:xfrm>
            <a:off x="5632913" y="1739094"/>
            <a:ext cx="3147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28414B6-AA21-B944-997A-68BDAC085C89}"/>
              </a:ext>
            </a:extLst>
          </p:cNvPr>
          <p:cNvSpPr/>
          <p:nvPr/>
        </p:nvSpPr>
        <p:spPr>
          <a:xfrm>
            <a:off x="600618" y="2772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D210A38-4E02-F644-93A2-88C933270420}"/>
              </a:ext>
            </a:extLst>
          </p:cNvPr>
          <p:cNvSpPr/>
          <p:nvPr/>
        </p:nvSpPr>
        <p:spPr>
          <a:xfrm>
            <a:off x="3149533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63E420-208C-2442-BAAC-53E97DAFF4E8}"/>
              </a:ext>
            </a:extLst>
          </p:cNvPr>
          <p:cNvCxnSpPr>
            <a:cxnSpLocks/>
          </p:cNvCxnSpPr>
          <p:nvPr/>
        </p:nvCxnSpPr>
        <p:spPr>
          <a:xfrm>
            <a:off x="1274019" y="3028046"/>
            <a:ext cx="1869550" cy="506717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E71D07B-694D-EF47-9C67-93509F5B530B}"/>
              </a:ext>
            </a:extLst>
          </p:cNvPr>
          <p:cNvSpPr txBox="1"/>
          <p:nvPr/>
        </p:nvSpPr>
        <p:spPr>
          <a:xfrm>
            <a:off x="-39933" y="3283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CA2367-ECBB-D147-A3ED-1462066F2553}"/>
              </a:ext>
            </a:extLst>
          </p:cNvPr>
          <p:cNvSpPr txBox="1"/>
          <p:nvPr/>
        </p:nvSpPr>
        <p:spPr>
          <a:xfrm>
            <a:off x="2537440" y="4030709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BC2BDB-4951-7A44-A89E-974F9E5E97D3}"/>
              </a:ext>
            </a:extLst>
          </p:cNvPr>
          <p:cNvSpPr txBox="1"/>
          <p:nvPr/>
        </p:nvSpPr>
        <p:spPr>
          <a:xfrm>
            <a:off x="5872143" y="3306195"/>
            <a:ext cx="314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Difference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TDoA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6C28B23-2905-4C45-B2A1-0707FFC6E560}"/>
              </a:ext>
            </a:extLst>
          </p:cNvPr>
          <p:cNvSpPr/>
          <p:nvPr/>
        </p:nvSpPr>
        <p:spPr>
          <a:xfrm>
            <a:off x="5181582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48DE24-74D4-9647-A8E8-FAE990D42869}"/>
              </a:ext>
            </a:extLst>
          </p:cNvPr>
          <p:cNvSpPr txBox="1"/>
          <p:nvPr/>
        </p:nvSpPr>
        <p:spPr>
          <a:xfrm>
            <a:off x="4569489" y="4017511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32FCD6-90F7-A443-8613-6107F963940F}"/>
              </a:ext>
            </a:extLst>
          </p:cNvPr>
          <p:cNvSpPr txBox="1"/>
          <p:nvPr/>
        </p:nvSpPr>
        <p:spPr>
          <a:xfrm>
            <a:off x="268446" y="413715"/>
            <a:ext cx="647331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speed information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B1C2F7-DB67-5841-99A4-9303CA99BBD0}"/>
              </a:ext>
            </a:extLst>
          </p:cNvPr>
          <p:cNvSpPr txBox="1"/>
          <p:nvPr/>
        </p:nvSpPr>
        <p:spPr>
          <a:xfrm>
            <a:off x="635430" y="1171765"/>
            <a:ext cx="4456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Dist. = (speed) X (time of travel)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9670665-48A9-124B-8435-47B30193CA6E}"/>
              </a:ext>
            </a:extLst>
          </p:cNvPr>
          <p:cNvCxnSpPr>
            <a:cxnSpLocks/>
          </p:cNvCxnSpPr>
          <p:nvPr/>
        </p:nvCxnSpPr>
        <p:spPr>
          <a:xfrm>
            <a:off x="1274019" y="3025897"/>
            <a:ext cx="3907563" cy="4579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7706E560-C630-3140-ACDB-EBC4F4A8C560}"/>
              </a:ext>
            </a:extLst>
          </p:cNvPr>
          <p:cNvSpPr/>
          <p:nvPr/>
        </p:nvSpPr>
        <p:spPr>
          <a:xfrm>
            <a:off x="635430" y="5361865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F4D687A-1BCE-C947-8FC6-7F1E7B3A6E86}"/>
              </a:ext>
            </a:extLst>
          </p:cNvPr>
          <p:cNvCxnSpPr>
            <a:cxnSpLocks/>
          </p:cNvCxnSpPr>
          <p:nvPr/>
        </p:nvCxnSpPr>
        <p:spPr>
          <a:xfrm flipV="1">
            <a:off x="1434614" y="5540098"/>
            <a:ext cx="2515656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FFA9661-ED25-F445-A95B-2C0E2697D26C}"/>
              </a:ext>
            </a:extLst>
          </p:cNvPr>
          <p:cNvSpPr txBox="1"/>
          <p:nvPr/>
        </p:nvSpPr>
        <p:spPr>
          <a:xfrm>
            <a:off x="-5121" y="5873309"/>
            <a:ext cx="1823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observer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A1174E-7E11-EE4E-ABE2-0F0E13280E46}"/>
              </a:ext>
            </a:extLst>
          </p:cNvPr>
          <p:cNvSpPr txBox="1"/>
          <p:nvPr/>
        </p:nvSpPr>
        <p:spPr>
          <a:xfrm>
            <a:off x="3383888" y="614204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Reflector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DDCC639-CD59-0040-89E1-121401F939F6}"/>
              </a:ext>
            </a:extLst>
          </p:cNvPr>
          <p:cNvSpPr/>
          <p:nvPr/>
        </p:nvSpPr>
        <p:spPr>
          <a:xfrm>
            <a:off x="4197973" y="5244778"/>
            <a:ext cx="204062" cy="838605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B0D50F6-1B3C-854D-AD7F-E45D26DD9AD4}"/>
              </a:ext>
            </a:extLst>
          </p:cNvPr>
          <p:cNvCxnSpPr>
            <a:cxnSpLocks/>
          </p:cNvCxnSpPr>
          <p:nvPr/>
        </p:nvCxnSpPr>
        <p:spPr>
          <a:xfrm flipH="1" flipV="1">
            <a:off x="1477287" y="5885769"/>
            <a:ext cx="2448001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rc 26">
            <a:extLst>
              <a:ext uri="{FF2B5EF4-FFF2-40B4-BE49-F238E27FC236}">
                <a16:creationId xmlns:a16="http://schemas.microsoft.com/office/drawing/2014/main" id="{1BD0F10D-082B-E146-B5D8-1DB8F5A0B0DE}"/>
              </a:ext>
            </a:extLst>
          </p:cNvPr>
          <p:cNvSpPr/>
          <p:nvPr/>
        </p:nvSpPr>
        <p:spPr>
          <a:xfrm rot="5002448">
            <a:off x="3705556" y="5464969"/>
            <a:ext cx="347833" cy="511425"/>
          </a:xfrm>
          <a:prstGeom prst="arc">
            <a:avLst>
              <a:gd name="adj1" fmla="val 11680588"/>
              <a:gd name="adj2" fmla="val 0"/>
            </a:avLst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1E29DB-DF1E-A946-A283-C46390121008}"/>
              </a:ext>
            </a:extLst>
          </p:cNvPr>
          <p:cNvSpPr txBox="1"/>
          <p:nvPr/>
        </p:nvSpPr>
        <p:spPr>
          <a:xfrm>
            <a:off x="5872143" y="5244778"/>
            <a:ext cx="314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Round-trip Time of Flight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RToF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CCAD17-83FF-6448-9E8E-E72FCC5213C0}"/>
              </a:ext>
            </a:extLst>
          </p:cNvPr>
          <p:cNvSpPr txBox="1"/>
          <p:nvPr/>
        </p:nvSpPr>
        <p:spPr>
          <a:xfrm>
            <a:off x="-5121" y="2722330"/>
            <a:ext cx="9149121" cy="132343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to detect the signal at the receiver/observer?</a:t>
            </a:r>
          </a:p>
        </p:txBody>
      </p:sp>
    </p:spTree>
    <p:extLst>
      <p:ext uri="{BB962C8B-B14F-4D97-AF65-F5344CB8AC3E}">
        <p14:creationId xmlns:p14="http://schemas.microsoft.com/office/powerpoint/2010/main" val="8678202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021403-0D5F-0A49-AE54-490AB0220D49}"/>
              </a:ext>
            </a:extLst>
          </p:cNvPr>
          <p:cNvCxnSpPr>
            <a:cxnSpLocks/>
          </p:cNvCxnSpPr>
          <p:nvPr/>
        </p:nvCxnSpPr>
        <p:spPr>
          <a:xfrm>
            <a:off x="421289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0A8CA4-C70F-0240-B62D-897AFD1B6E38}"/>
              </a:ext>
            </a:extLst>
          </p:cNvPr>
          <p:cNvCxnSpPr/>
          <p:nvPr/>
        </p:nvCxnSpPr>
        <p:spPr>
          <a:xfrm flipV="1">
            <a:off x="423566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D0B0EF6-52CE-3341-809A-D6B1B26EAB7F}"/>
              </a:ext>
            </a:extLst>
          </p:cNvPr>
          <p:cNvSpPr txBox="1"/>
          <p:nvPr/>
        </p:nvSpPr>
        <p:spPr>
          <a:xfrm rot="16200000">
            <a:off x="-432322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9E1C9A-46DD-794C-BFB6-3B7043523C47}"/>
              </a:ext>
            </a:extLst>
          </p:cNvPr>
          <p:cNvSpPr txBox="1"/>
          <p:nvPr/>
        </p:nvSpPr>
        <p:spPr>
          <a:xfrm>
            <a:off x="1339310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413443" y="2025055"/>
            <a:ext cx="2034372" cy="777647"/>
            <a:chOff x="987797" y="2140633"/>
            <a:chExt cx="2034372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79815" y="2609095"/>
              <a:ext cx="1142354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32FF7D8-8DEF-064F-BB6C-FC6E94704D72}"/>
              </a:ext>
            </a:extLst>
          </p:cNvPr>
          <p:cNvSpPr txBox="1"/>
          <p:nvPr/>
        </p:nvSpPr>
        <p:spPr>
          <a:xfrm>
            <a:off x="663898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 signal</a:t>
            </a:r>
          </a:p>
        </p:txBody>
      </p:sp>
    </p:spTree>
    <p:extLst>
      <p:ext uri="{BB962C8B-B14F-4D97-AF65-F5344CB8AC3E}">
        <p14:creationId xmlns:p14="http://schemas.microsoft.com/office/powerpoint/2010/main" val="41130927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021403-0D5F-0A49-AE54-490AB0220D49}"/>
              </a:ext>
            </a:extLst>
          </p:cNvPr>
          <p:cNvCxnSpPr>
            <a:cxnSpLocks/>
          </p:cNvCxnSpPr>
          <p:nvPr/>
        </p:nvCxnSpPr>
        <p:spPr>
          <a:xfrm>
            <a:off x="421289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0A8CA4-C70F-0240-B62D-897AFD1B6E38}"/>
              </a:ext>
            </a:extLst>
          </p:cNvPr>
          <p:cNvCxnSpPr/>
          <p:nvPr/>
        </p:nvCxnSpPr>
        <p:spPr>
          <a:xfrm flipV="1">
            <a:off x="423566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D0B0EF6-52CE-3341-809A-D6B1B26EAB7F}"/>
              </a:ext>
            </a:extLst>
          </p:cNvPr>
          <p:cNvSpPr txBox="1"/>
          <p:nvPr/>
        </p:nvSpPr>
        <p:spPr>
          <a:xfrm rot="16200000">
            <a:off x="-432322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9E1C9A-46DD-794C-BFB6-3B7043523C47}"/>
              </a:ext>
            </a:extLst>
          </p:cNvPr>
          <p:cNvSpPr txBox="1"/>
          <p:nvPr/>
        </p:nvSpPr>
        <p:spPr>
          <a:xfrm>
            <a:off x="1339310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413443" y="2025055"/>
            <a:ext cx="2034372" cy="777647"/>
            <a:chOff x="987797" y="2140633"/>
            <a:chExt cx="2034372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79815" y="2609095"/>
              <a:ext cx="1142354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298D6E-4B4A-3D4C-BCD5-7BDE0A71EB5F}"/>
              </a:ext>
            </a:extLst>
          </p:cNvPr>
          <p:cNvCxnSpPr>
            <a:cxnSpLocks/>
          </p:cNvCxnSpPr>
          <p:nvPr/>
        </p:nvCxnSpPr>
        <p:spPr>
          <a:xfrm>
            <a:off x="5392568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458859B-651A-6341-BB69-E5FD70437299}"/>
              </a:ext>
            </a:extLst>
          </p:cNvPr>
          <p:cNvCxnSpPr/>
          <p:nvPr/>
        </p:nvCxnSpPr>
        <p:spPr>
          <a:xfrm flipV="1">
            <a:off x="5394845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3CB6A3E-F37A-E546-B590-B97401896090}"/>
              </a:ext>
            </a:extLst>
          </p:cNvPr>
          <p:cNvSpPr txBox="1"/>
          <p:nvPr/>
        </p:nvSpPr>
        <p:spPr>
          <a:xfrm rot="16200000">
            <a:off x="4538957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512823B-711B-5343-A8BB-8C13410C79FC}"/>
              </a:ext>
            </a:extLst>
          </p:cNvPr>
          <p:cNvSpPr txBox="1"/>
          <p:nvPr/>
        </p:nvSpPr>
        <p:spPr>
          <a:xfrm>
            <a:off x="6310589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D19C190-2D21-5F47-B18A-1A3D470241CC}"/>
              </a:ext>
            </a:extLst>
          </p:cNvPr>
          <p:cNvGrpSpPr/>
          <p:nvPr/>
        </p:nvGrpSpPr>
        <p:grpSpPr>
          <a:xfrm>
            <a:off x="5379653" y="1976718"/>
            <a:ext cx="2451257" cy="777647"/>
            <a:chOff x="90922" y="2140633"/>
            <a:chExt cx="2451257" cy="777647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3A50D0E-37AC-7B44-8EB2-35425EFE438F}"/>
                </a:ext>
              </a:extLst>
            </p:cNvPr>
            <p:cNvSpPr/>
            <p:nvPr/>
          </p:nvSpPr>
          <p:spPr>
            <a:xfrm>
              <a:off x="1207256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C7B2F01-5CAA-AE4A-8101-E82D6A35BC65}"/>
                </a:ext>
              </a:extLst>
            </p:cNvPr>
            <p:cNvCxnSpPr/>
            <p:nvPr/>
          </p:nvCxnSpPr>
          <p:spPr>
            <a:xfrm>
              <a:off x="1832866" y="2609095"/>
              <a:ext cx="709313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C6FD5E1-DD32-A84D-8C19-8907EA7D5155}"/>
                </a:ext>
              </a:extLst>
            </p:cNvPr>
            <p:cNvCxnSpPr>
              <a:cxnSpLocks/>
            </p:cNvCxnSpPr>
            <p:nvPr/>
          </p:nvCxnSpPr>
          <p:spPr>
            <a:xfrm>
              <a:off x="90922" y="2627390"/>
              <a:ext cx="1115567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32FF7D8-8DEF-064F-BB6C-FC6E94704D72}"/>
              </a:ext>
            </a:extLst>
          </p:cNvPr>
          <p:cNvSpPr txBox="1"/>
          <p:nvPr/>
        </p:nvSpPr>
        <p:spPr>
          <a:xfrm>
            <a:off x="663898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 signal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507FB71-C049-114B-BDE5-EE7ED5F55261}"/>
              </a:ext>
            </a:extLst>
          </p:cNvPr>
          <p:cNvSpPr txBox="1"/>
          <p:nvPr/>
        </p:nvSpPr>
        <p:spPr>
          <a:xfrm>
            <a:off x="5742304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Receiver signal</a:t>
            </a:r>
          </a:p>
        </p:txBody>
      </p:sp>
    </p:spTree>
    <p:extLst>
      <p:ext uri="{BB962C8B-B14F-4D97-AF65-F5344CB8AC3E}">
        <p14:creationId xmlns:p14="http://schemas.microsoft.com/office/powerpoint/2010/main" val="3148262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259DBD-C1DA-B641-BC5A-0A992B5E2560}"/>
              </a:ext>
            </a:extLst>
          </p:cNvPr>
          <p:cNvSpPr txBox="1"/>
          <p:nvPr/>
        </p:nvSpPr>
        <p:spPr>
          <a:xfrm>
            <a:off x="0" y="3042483"/>
            <a:ext cx="9144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different approach to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B4A8C8-143E-8544-9A03-D2F78E125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9440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021403-0D5F-0A49-AE54-490AB0220D49}"/>
              </a:ext>
            </a:extLst>
          </p:cNvPr>
          <p:cNvCxnSpPr>
            <a:cxnSpLocks/>
          </p:cNvCxnSpPr>
          <p:nvPr/>
        </p:nvCxnSpPr>
        <p:spPr>
          <a:xfrm>
            <a:off x="421289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0A8CA4-C70F-0240-B62D-897AFD1B6E38}"/>
              </a:ext>
            </a:extLst>
          </p:cNvPr>
          <p:cNvCxnSpPr/>
          <p:nvPr/>
        </p:nvCxnSpPr>
        <p:spPr>
          <a:xfrm flipV="1">
            <a:off x="423566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D0B0EF6-52CE-3341-809A-D6B1B26EAB7F}"/>
              </a:ext>
            </a:extLst>
          </p:cNvPr>
          <p:cNvSpPr txBox="1"/>
          <p:nvPr/>
        </p:nvSpPr>
        <p:spPr>
          <a:xfrm rot="16200000">
            <a:off x="-432322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9E1C9A-46DD-794C-BFB6-3B7043523C47}"/>
              </a:ext>
            </a:extLst>
          </p:cNvPr>
          <p:cNvSpPr txBox="1"/>
          <p:nvPr/>
        </p:nvSpPr>
        <p:spPr>
          <a:xfrm>
            <a:off x="1339310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413443" y="2025055"/>
            <a:ext cx="2034372" cy="777647"/>
            <a:chOff x="987797" y="2140633"/>
            <a:chExt cx="2034372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79815" y="2609095"/>
              <a:ext cx="1142354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298D6E-4B4A-3D4C-BCD5-7BDE0A71EB5F}"/>
              </a:ext>
            </a:extLst>
          </p:cNvPr>
          <p:cNvCxnSpPr>
            <a:cxnSpLocks/>
          </p:cNvCxnSpPr>
          <p:nvPr/>
        </p:nvCxnSpPr>
        <p:spPr>
          <a:xfrm>
            <a:off x="5392568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458859B-651A-6341-BB69-E5FD70437299}"/>
              </a:ext>
            </a:extLst>
          </p:cNvPr>
          <p:cNvCxnSpPr/>
          <p:nvPr/>
        </p:nvCxnSpPr>
        <p:spPr>
          <a:xfrm flipV="1">
            <a:off x="5394845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3CB6A3E-F37A-E546-B590-B97401896090}"/>
              </a:ext>
            </a:extLst>
          </p:cNvPr>
          <p:cNvSpPr txBox="1"/>
          <p:nvPr/>
        </p:nvSpPr>
        <p:spPr>
          <a:xfrm rot="16200000">
            <a:off x="4538957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512823B-711B-5343-A8BB-8C13410C79FC}"/>
              </a:ext>
            </a:extLst>
          </p:cNvPr>
          <p:cNvSpPr txBox="1"/>
          <p:nvPr/>
        </p:nvSpPr>
        <p:spPr>
          <a:xfrm>
            <a:off x="6310589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D19C190-2D21-5F47-B18A-1A3D470241CC}"/>
              </a:ext>
            </a:extLst>
          </p:cNvPr>
          <p:cNvGrpSpPr/>
          <p:nvPr/>
        </p:nvGrpSpPr>
        <p:grpSpPr>
          <a:xfrm>
            <a:off x="5379653" y="1976718"/>
            <a:ext cx="2451257" cy="777647"/>
            <a:chOff x="90922" y="2140633"/>
            <a:chExt cx="2451257" cy="777647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3A50D0E-37AC-7B44-8EB2-35425EFE438F}"/>
                </a:ext>
              </a:extLst>
            </p:cNvPr>
            <p:cNvSpPr/>
            <p:nvPr/>
          </p:nvSpPr>
          <p:spPr>
            <a:xfrm>
              <a:off x="1207256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C7B2F01-5CAA-AE4A-8101-E82D6A35BC65}"/>
                </a:ext>
              </a:extLst>
            </p:cNvPr>
            <p:cNvCxnSpPr/>
            <p:nvPr/>
          </p:nvCxnSpPr>
          <p:spPr>
            <a:xfrm>
              <a:off x="1832866" y="2609095"/>
              <a:ext cx="709313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C6FD5E1-DD32-A84D-8C19-8907EA7D5155}"/>
                </a:ext>
              </a:extLst>
            </p:cNvPr>
            <p:cNvCxnSpPr>
              <a:cxnSpLocks/>
            </p:cNvCxnSpPr>
            <p:nvPr/>
          </p:nvCxnSpPr>
          <p:spPr>
            <a:xfrm>
              <a:off x="90922" y="2627390"/>
              <a:ext cx="1115567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32FF7D8-8DEF-064F-BB6C-FC6E94704D72}"/>
              </a:ext>
            </a:extLst>
          </p:cNvPr>
          <p:cNvSpPr txBox="1"/>
          <p:nvPr/>
        </p:nvSpPr>
        <p:spPr>
          <a:xfrm>
            <a:off x="663898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 signal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507FB71-C049-114B-BDE5-EE7ED5F55261}"/>
              </a:ext>
            </a:extLst>
          </p:cNvPr>
          <p:cNvSpPr txBox="1"/>
          <p:nvPr/>
        </p:nvSpPr>
        <p:spPr>
          <a:xfrm>
            <a:off x="5742304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Receiver signal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011246-99B4-A541-9E3F-5CC6B5794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782" y="4706849"/>
            <a:ext cx="3035300" cy="18161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50C18AC-8432-B940-B77F-7B637A9D840C}"/>
              </a:ext>
            </a:extLst>
          </p:cNvPr>
          <p:cNvSpPr txBox="1"/>
          <p:nvPr/>
        </p:nvSpPr>
        <p:spPr>
          <a:xfrm>
            <a:off x="125065" y="5343252"/>
            <a:ext cx="4707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 of a discrete signal x(n),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619F49-3669-9B4D-9910-2F9714F8D505}"/>
              </a:ext>
            </a:extLst>
          </p:cNvPr>
          <p:cNvSpPr txBox="1"/>
          <p:nvPr/>
        </p:nvSpPr>
        <p:spPr>
          <a:xfrm>
            <a:off x="200054" y="4150975"/>
            <a:ext cx="498162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 based signal detector</a:t>
            </a:r>
          </a:p>
        </p:txBody>
      </p:sp>
    </p:spTree>
    <p:extLst>
      <p:ext uri="{BB962C8B-B14F-4D97-AF65-F5344CB8AC3E}">
        <p14:creationId xmlns:p14="http://schemas.microsoft.com/office/powerpoint/2010/main" val="512318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021403-0D5F-0A49-AE54-490AB0220D49}"/>
              </a:ext>
            </a:extLst>
          </p:cNvPr>
          <p:cNvCxnSpPr>
            <a:cxnSpLocks/>
          </p:cNvCxnSpPr>
          <p:nvPr/>
        </p:nvCxnSpPr>
        <p:spPr>
          <a:xfrm>
            <a:off x="421289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0A8CA4-C70F-0240-B62D-897AFD1B6E38}"/>
              </a:ext>
            </a:extLst>
          </p:cNvPr>
          <p:cNvCxnSpPr/>
          <p:nvPr/>
        </p:nvCxnSpPr>
        <p:spPr>
          <a:xfrm flipV="1">
            <a:off x="423566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D0B0EF6-52CE-3341-809A-D6B1B26EAB7F}"/>
              </a:ext>
            </a:extLst>
          </p:cNvPr>
          <p:cNvSpPr txBox="1"/>
          <p:nvPr/>
        </p:nvSpPr>
        <p:spPr>
          <a:xfrm rot="16200000">
            <a:off x="-432322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9E1C9A-46DD-794C-BFB6-3B7043523C47}"/>
              </a:ext>
            </a:extLst>
          </p:cNvPr>
          <p:cNvSpPr txBox="1"/>
          <p:nvPr/>
        </p:nvSpPr>
        <p:spPr>
          <a:xfrm>
            <a:off x="1339310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413443" y="2025055"/>
            <a:ext cx="2034372" cy="777647"/>
            <a:chOff x="987797" y="2140633"/>
            <a:chExt cx="2034372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79815" y="2609095"/>
              <a:ext cx="1142354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298D6E-4B4A-3D4C-BCD5-7BDE0A71EB5F}"/>
              </a:ext>
            </a:extLst>
          </p:cNvPr>
          <p:cNvCxnSpPr>
            <a:cxnSpLocks/>
          </p:cNvCxnSpPr>
          <p:nvPr/>
        </p:nvCxnSpPr>
        <p:spPr>
          <a:xfrm>
            <a:off x="5392568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458859B-651A-6341-BB69-E5FD70437299}"/>
              </a:ext>
            </a:extLst>
          </p:cNvPr>
          <p:cNvCxnSpPr/>
          <p:nvPr/>
        </p:nvCxnSpPr>
        <p:spPr>
          <a:xfrm flipV="1">
            <a:off x="5394845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3CB6A3E-F37A-E546-B590-B97401896090}"/>
              </a:ext>
            </a:extLst>
          </p:cNvPr>
          <p:cNvSpPr txBox="1"/>
          <p:nvPr/>
        </p:nvSpPr>
        <p:spPr>
          <a:xfrm rot="16200000">
            <a:off x="4538957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512823B-711B-5343-A8BB-8C13410C79FC}"/>
              </a:ext>
            </a:extLst>
          </p:cNvPr>
          <p:cNvSpPr txBox="1"/>
          <p:nvPr/>
        </p:nvSpPr>
        <p:spPr>
          <a:xfrm>
            <a:off x="6310589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D19C190-2D21-5F47-B18A-1A3D470241CC}"/>
              </a:ext>
            </a:extLst>
          </p:cNvPr>
          <p:cNvGrpSpPr/>
          <p:nvPr/>
        </p:nvGrpSpPr>
        <p:grpSpPr>
          <a:xfrm>
            <a:off x="5379653" y="1976718"/>
            <a:ext cx="2451257" cy="777647"/>
            <a:chOff x="90922" y="2140633"/>
            <a:chExt cx="2451257" cy="777647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3A50D0E-37AC-7B44-8EB2-35425EFE438F}"/>
                </a:ext>
              </a:extLst>
            </p:cNvPr>
            <p:cNvSpPr/>
            <p:nvPr/>
          </p:nvSpPr>
          <p:spPr>
            <a:xfrm>
              <a:off x="1207256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C7B2F01-5CAA-AE4A-8101-E82D6A35BC65}"/>
                </a:ext>
              </a:extLst>
            </p:cNvPr>
            <p:cNvCxnSpPr/>
            <p:nvPr/>
          </p:nvCxnSpPr>
          <p:spPr>
            <a:xfrm>
              <a:off x="1832866" y="2609095"/>
              <a:ext cx="709313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C6FD5E1-DD32-A84D-8C19-8907EA7D5155}"/>
                </a:ext>
              </a:extLst>
            </p:cNvPr>
            <p:cNvCxnSpPr>
              <a:cxnSpLocks/>
            </p:cNvCxnSpPr>
            <p:nvPr/>
          </p:nvCxnSpPr>
          <p:spPr>
            <a:xfrm>
              <a:off x="90922" y="2627390"/>
              <a:ext cx="1115567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32FF7D8-8DEF-064F-BB6C-FC6E94704D72}"/>
              </a:ext>
            </a:extLst>
          </p:cNvPr>
          <p:cNvSpPr txBox="1"/>
          <p:nvPr/>
        </p:nvSpPr>
        <p:spPr>
          <a:xfrm>
            <a:off x="663898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 signal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507FB71-C049-114B-BDE5-EE7ED5F55261}"/>
              </a:ext>
            </a:extLst>
          </p:cNvPr>
          <p:cNvSpPr txBox="1"/>
          <p:nvPr/>
        </p:nvSpPr>
        <p:spPr>
          <a:xfrm>
            <a:off x="5742304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Receiver signal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9D1CDF-1B14-D44B-BBCE-8C359EFCD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10179">
            <a:off x="3259524" y="3292402"/>
            <a:ext cx="1694286" cy="1694286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7DEA0244-CAF0-4441-A4DB-56619C804A7A}"/>
              </a:ext>
            </a:extLst>
          </p:cNvPr>
          <p:cNvSpPr/>
          <p:nvPr/>
        </p:nvSpPr>
        <p:spPr>
          <a:xfrm>
            <a:off x="5749871" y="1710874"/>
            <a:ext cx="542441" cy="1132948"/>
          </a:xfrm>
          <a:custGeom>
            <a:avLst/>
            <a:gdLst>
              <a:gd name="connsiteX0" fmla="*/ 0 w 542441"/>
              <a:gd name="connsiteY0" fmla="*/ 737858 h 1132948"/>
              <a:gd name="connsiteX1" fmla="*/ 15498 w 542441"/>
              <a:gd name="connsiteY1" fmla="*/ 396895 h 1132948"/>
              <a:gd name="connsiteX2" fmla="*/ 77492 w 542441"/>
              <a:gd name="connsiteY2" fmla="*/ 1047824 h 1132948"/>
              <a:gd name="connsiteX3" fmla="*/ 139485 w 542441"/>
              <a:gd name="connsiteY3" fmla="*/ 9438 h 1132948"/>
              <a:gd name="connsiteX4" fmla="*/ 247973 w 542441"/>
              <a:gd name="connsiteY4" fmla="*/ 520882 h 1132948"/>
              <a:gd name="connsiteX5" fmla="*/ 371960 w 542441"/>
              <a:gd name="connsiteY5" fmla="*/ 288407 h 1132948"/>
              <a:gd name="connsiteX6" fmla="*/ 418454 w 542441"/>
              <a:gd name="connsiteY6" fmla="*/ 598373 h 1132948"/>
              <a:gd name="connsiteX7" fmla="*/ 480448 w 542441"/>
              <a:gd name="connsiteY7" fmla="*/ 427892 h 1132948"/>
              <a:gd name="connsiteX8" fmla="*/ 480448 w 542441"/>
              <a:gd name="connsiteY8" fmla="*/ 1125316 h 1132948"/>
              <a:gd name="connsiteX9" fmla="*/ 542441 w 542441"/>
              <a:gd name="connsiteY9" fmla="*/ 737858 h 1132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2441" h="1132948">
                <a:moveTo>
                  <a:pt x="0" y="737858"/>
                </a:moveTo>
                <a:cubicBezTo>
                  <a:pt x="1291" y="541546"/>
                  <a:pt x="2583" y="345234"/>
                  <a:pt x="15498" y="396895"/>
                </a:cubicBezTo>
                <a:cubicBezTo>
                  <a:pt x="28413" y="448556"/>
                  <a:pt x="56827" y="1112400"/>
                  <a:pt x="77492" y="1047824"/>
                </a:cubicBezTo>
                <a:cubicBezTo>
                  <a:pt x="98157" y="983248"/>
                  <a:pt x="111071" y="97262"/>
                  <a:pt x="139485" y="9438"/>
                </a:cubicBezTo>
                <a:cubicBezTo>
                  <a:pt x="167899" y="-78386"/>
                  <a:pt x="209227" y="474387"/>
                  <a:pt x="247973" y="520882"/>
                </a:cubicBezTo>
                <a:cubicBezTo>
                  <a:pt x="286719" y="567377"/>
                  <a:pt x="343547" y="275492"/>
                  <a:pt x="371960" y="288407"/>
                </a:cubicBezTo>
                <a:cubicBezTo>
                  <a:pt x="400373" y="301322"/>
                  <a:pt x="400373" y="575126"/>
                  <a:pt x="418454" y="598373"/>
                </a:cubicBezTo>
                <a:cubicBezTo>
                  <a:pt x="436535" y="621620"/>
                  <a:pt x="470116" y="340068"/>
                  <a:pt x="480448" y="427892"/>
                </a:cubicBezTo>
                <a:cubicBezTo>
                  <a:pt x="490780" y="515716"/>
                  <a:pt x="470116" y="1073655"/>
                  <a:pt x="480448" y="1125316"/>
                </a:cubicBezTo>
                <a:cubicBezTo>
                  <a:pt x="490780" y="1176977"/>
                  <a:pt x="516610" y="957417"/>
                  <a:pt x="542441" y="73785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0B61A10-DD9D-BB41-8DD8-5193B026B141}"/>
              </a:ext>
            </a:extLst>
          </p:cNvPr>
          <p:cNvCxnSpPr>
            <a:cxnSpLocks/>
          </p:cNvCxnSpPr>
          <p:nvPr/>
        </p:nvCxnSpPr>
        <p:spPr>
          <a:xfrm flipH="1">
            <a:off x="4618496" y="2702083"/>
            <a:ext cx="1170304" cy="1152441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>
            <a:extLst>
              <a:ext uri="{FF2B5EF4-FFF2-40B4-BE49-F238E27FC236}">
                <a16:creationId xmlns:a16="http://schemas.microsoft.com/office/drawing/2014/main" id="{5DB8FC3C-A30C-594B-8F53-06185A9F9AD1}"/>
              </a:ext>
            </a:extLst>
          </p:cNvPr>
          <p:cNvSpPr/>
          <p:nvPr/>
        </p:nvSpPr>
        <p:spPr>
          <a:xfrm>
            <a:off x="7361696" y="2146650"/>
            <a:ext cx="418455" cy="534655"/>
          </a:xfrm>
          <a:custGeom>
            <a:avLst/>
            <a:gdLst>
              <a:gd name="connsiteX0" fmla="*/ 0 w 418455"/>
              <a:gd name="connsiteY0" fmla="*/ 271086 h 534655"/>
              <a:gd name="connsiteX1" fmla="*/ 77492 w 418455"/>
              <a:gd name="connsiteY1" fmla="*/ 7615 h 534655"/>
              <a:gd name="connsiteX2" fmla="*/ 216977 w 418455"/>
              <a:gd name="connsiteY2" fmla="*/ 534557 h 534655"/>
              <a:gd name="connsiteX3" fmla="*/ 325465 w 418455"/>
              <a:gd name="connsiteY3" fmla="*/ 54110 h 534655"/>
              <a:gd name="connsiteX4" fmla="*/ 418455 w 418455"/>
              <a:gd name="connsiteY4" fmla="*/ 317581 h 5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455" h="534655">
                <a:moveTo>
                  <a:pt x="0" y="271086"/>
                </a:moveTo>
                <a:cubicBezTo>
                  <a:pt x="20664" y="117394"/>
                  <a:pt x="41329" y="-36297"/>
                  <a:pt x="77492" y="7615"/>
                </a:cubicBezTo>
                <a:cubicBezTo>
                  <a:pt x="113655" y="51527"/>
                  <a:pt x="175648" y="526808"/>
                  <a:pt x="216977" y="534557"/>
                </a:cubicBezTo>
                <a:cubicBezTo>
                  <a:pt x="258306" y="542306"/>
                  <a:pt x="291885" y="90273"/>
                  <a:pt x="325465" y="54110"/>
                </a:cubicBezTo>
                <a:cubicBezTo>
                  <a:pt x="359045" y="17947"/>
                  <a:pt x="388750" y="167764"/>
                  <a:pt x="418455" y="317581"/>
                </a:cubicBezTo>
              </a:path>
            </a:pathLst>
          </a:cu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1B54F4-28AE-8F4C-85F4-022730427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24115" flipH="1">
            <a:off x="7828244" y="3560548"/>
            <a:ext cx="1303717" cy="142240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5DF1C27-DE29-1D48-A687-C6308F88567D}"/>
              </a:ext>
            </a:extLst>
          </p:cNvPr>
          <p:cNvCxnSpPr>
            <a:cxnSpLocks/>
          </p:cNvCxnSpPr>
          <p:nvPr/>
        </p:nvCxnSpPr>
        <p:spPr>
          <a:xfrm>
            <a:off x="7739368" y="2609095"/>
            <a:ext cx="396631" cy="952287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0284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3383880" y="3078276"/>
            <a:ext cx="1348970" cy="777647"/>
            <a:chOff x="987797" y="2140633"/>
            <a:chExt cx="1348970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52297" y="2609095"/>
              <a:ext cx="484470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FC2C9B5-FD0E-B04F-BDDA-902F4CC577C3}"/>
              </a:ext>
            </a:extLst>
          </p:cNvPr>
          <p:cNvGrpSpPr/>
          <p:nvPr/>
        </p:nvGrpSpPr>
        <p:grpSpPr>
          <a:xfrm>
            <a:off x="2986021" y="902760"/>
            <a:ext cx="2451257" cy="1132948"/>
            <a:chOff x="5379653" y="1710874"/>
            <a:chExt cx="2451257" cy="113294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D19C190-2D21-5F47-B18A-1A3D470241CC}"/>
                </a:ext>
              </a:extLst>
            </p:cNvPr>
            <p:cNvGrpSpPr/>
            <p:nvPr/>
          </p:nvGrpSpPr>
          <p:grpSpPr>
            <a:xfrm>
              <a:off x="5379653" y="1976718"/>
              <a:ext cx="2451257" cy="777647"/>
              <a:chOff x="90922" y="2140633"/>
              <a:chExt cx="2451257" cy="777647"/>
            </a:xfrm>
          </p:grpSpPr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3A50D0E-37AC-7B44-8EB2-35425EFE438F}"/>
                  </a:ext>
                </a:extLst>
              </p:cNvPr>
              <p:cNvSpPr/>
              <p:nvPr/>
            </p:nvSpPr>
            <p:spPr>
              <a:xfrm>
                <a:off x="1207256" y="2140633"/>
                <a:ext cx="619245" cy="777647"/>
              </a:xfrm>
              <a:custGeom>
                <a:avLst/>
                <a:gdLst>
                  <a:gd name="connsiteX0" fmla="*/ 0 w 1580606"/>
                  <a:gd name="connsiteY0" fmla="*/ 921339 h 1174207"/>
                  <a:gd name="connsiteX1" fmla="*/ 78377 w 1580606"/>
                  <a:gd name="connsiteY1" fmla="*/ 215945 h 1174207"/>
                  <a:gd name="connsiteX2" fmla="*/ 261257 w 1580606"/>
                  <a:gd name="connsiteY2" fmla="*/ 1169533 h 1174207"/>
                  <a:gd name="connsiteX3" fmla="*/ 339634 w 1580606"/>
                  <a:gd name="connsiteY3" fmla="*/ 594767 h 1174207"/>
                  <a:gd name="connsiteX4" fmla="*/ 444137 w 1580606"/>
                  <a:gd name="connsiteY4" fmla="*/ 921339 h 1174207"/>
                  <a:gd name="connsiteX5" fmla="*/ 522514 w 1580606"/>
                  <a:gd name="connsiteY5" fmla="*/ 137567 h 1174207"/>
                  <a:gd name="connsiteX6" fmla="*/ 653143 w 1580606"/>
                  <a:gd name="connsiteY6" fmla="*/ 895213 h 1174207"/>
                  <a:gd name="connsiteX7" fmla="*/ 731520 w 1580606"/>
                  <a:gd name="connsiteY7" fmla="*/ 215945 h 1174207"/>
                  <a:gd name="connsiteX8" fmla="*/ 744583 w 1580606"/>
                  <a:gd name="connsiteY8" fmla="*/ 607830 h 1174207"/>
                  <a:gd name="connsiteX9" fmla="*/ 783771 w 1580606"/>
                  <a:gd name="connsiteY9" fmla="*/ 6939 h 1174207"/>
                  <a:gd name="connsiteX10" fmla="*/ 927463 w 1580606"/>
                  <a:gd name="connsiteY10" fmla="*/ 1091156 h 1174207"/>
                  <a:gd name="connsiteX11" fmla="*/ 1005840 w 1580606"/>
                  <a:gd name="connsiteY11" fmla="*/ 438013 h 1174207"/>
                  <a:gd name="connsiteX12" fmla="*/ 1175657 w 1580606"/>
                  <a:gd name="connsiteY12" fmla="*/ 1169533 h 1174207"/>
                  <a:gd name="connsiteX13" fmla="*/ 1254034 w 1580606"/>
                  <a:gd name="connsiteY13" fmla="*/ 451076 h 1174207"/>
                  <a:gd name="connsiteX14" fmla="*/ 1423851 w 1580606"/>
                  <a:gd name="connsiteY14" fmla="*/ 1025842 h 1174207"/>
                  <a:gd name="connsiteX15" fmla="*/ 1449977 w 1580606"/>
                  <a:gd name="connsiteY15" fmla="*/ 59190 h 1174207"/>
                  <a:gd name="connsiteX16" fmla="*/ 1580606 w 1580606"/>
                  <a:gd name="connsiteY16" fmla="*/ 777647 h 1174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80606" h="1174207">
                    <a:moveTo>
                      <a:pt x="0" y="921339"/>
                    </a:moveTo>
                    <a:cubicBezTo>
                      <a:pt x="17417" y="547959"/>
                      <a:pt x="34834" y="174579"/>
                      <a:pt x="78377" y="215945"/>
                    </a:cubicBezTo>
                    <a:cubicBezTo>
                      <a:pt x="121920" y="257311"/>
                      <a:pt x="217714" y="1106396"/>
                      <a:pt x="261257" y="1169533"/>
                    </a:cubicBezTo>
                    <a:cubicBezTo>
                      <a:pt x="304800" y="1232670"/>
                      <a:pt x="309154" y="636133"/>
                      <a:pt x="339634" y="594767"/>
                    </a:cubicBezTo>
                    <a:cubicBezTo>
                      <a:pt x="370114" y="553401"/>
                      <a:pt x="413657" y="997539"/>
                      <a:pt x="444137" y="921339"/>
                    </a:cubicBezTo>
                    <a:cubicBezTo>
                      <a:pt x="474617" y="845139"/>
                      <a:pt x="487680" y="141921"/>
                      <a:pt x="522514" y="137567"/>
                    </a:cubicBezTo>
                    <a:cubicBezTo>
                      <a:pt x="557348" y="133213"/>
                      <a:pt x="618309" y="882150"/>
                      <a:pt x="653143" y="895213"/>
                    </a:cubicBezTo>
                    <a:cubicBezTo>
                      <a:pt x="687977" y="908276"/>
                      <a:pt x="716280" y="263842"/>
                      <a:pt x="731520" y="215945"/>
                    </a:cubicBezTo>
                    <a:cubicBezTo>
                      <a:pt x="746760" y="168048"/>
                      <a:pt x="735875" y="642664"/>
                      <a:pt x="744583" y="607830"/>
                    </a:cubicBezTo>
                    <a:cubicBezTo>
                      <a:pt x="753291" y="572996"/>
                      <a:pt x="753291" y="-73615"/>
                      <a:pt x="783771" y="6939"/>
                    </a:cubicBezTo>
                    <a:cubicBezTo>
                      <a:pt x="814251" y="87493"/>
                      <a:pt x="890452" y="1019310"/>
                      <a:pt x="927463" y="1091156"/>
                    </a:cubicBezTo>
                    <a:cubicBezTo>
                      <a:pt x="964475" y="1163002"/>
                      <a:pt x="964474" y="424950"/>
                      <a:pt x="1005840" y="438013"/>
                    </a:cubicBezTo>
                    <a:cubicBezTo>
                      <a:pt x="1047206" y="451076"/>
                      <a:pt x="1134291" y="1167356"/>
                      <a:pt x="1175657" y="1169533"/>
                    </a:cubicBezTo>
                    <a:cubicBezTo>
                      <a:pt x="1217023" y="1171710"/>
                      <a:pt x="1212668" y="475024"/>
                      <a:pt x="1254034" y="451076"/>
                    </a:cubicBezTo>
                    <a:cubicBezTo>
                      <a:pt x="1295400" y="427127"/>
                      <a:pt x="1391194" y="1091156"/>
                      <a:pt x="1423851" y="1025842"/>
                    </a:cubicBezTo>
                    <a:cubicBezTo>
                      <a:pt x="1456508" y="960528"/>
                      <a:pt x="1423851" y="100556"/>
                      <a:pt x="1449977" y="59190"/>
                    </a:cubicBezTo>
                    <a:cubicBezTo>
                      <a:pt x="1476103" y="17824"/>
                      <a:pt x="1528354" y="397735"/>
                      <a:pt x="1580606" y="777647"/>
                    </a:cubicBezTo>
                  </a:path>
                </a:pathLst>
              </a:cu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2C7B2F01-5CAA-AE4A-8101-E82D6A35BC65}"/>
                  </a:ext>
                </a:extLst>
              </p:cNvPr>
              <p:cNvCxnSpPr/>
              <p:nvPr/>
            </p:nvCxnSpPr>
            <p:spPr>
              <a:xfrm>
                <a:off x="1832866" y="2609095"/>
                <a:ext cx="709313" cy="0"/>
              </a:xfrm>
              <a:prstGeom prst="line">
                <a:avLst/>
              </a:pr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C6FD5E1-DD32-A84D-8C19-8907EA7D51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922" y="2627390"/>
                <a:ext cx="1115567" cy="0"/>
              </a:xfrm>
              <a:prstGeom prst="line">
                <a:avLst/>
              </a:pr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7DEA0244-CAF0-4441-A4DB-56619C804A7A}"/>
                </a:ext>
              </a:extLst>
            </p:cNvPr>
            <p:cNvSpPr/>
            <p:nvPr/>
          </p:nvSpPr>
          <p:spPr>
            <a:xfrm>
              <a:off x="5749871" y="1710874"/>
              <a:ext cx="542441" cy="1132948"/>
            </a:xfrm>
            <a:custGeom>
              <a:avLst/>
              <a:gdLst>
                <a:gd name="connsiteX0" fmla="*/ 0 w 542441"/>
                <a:gd name="connsiteY0" fmla="*/ 737858 h 1132948"/>
                <a:gd name="connsiteX1" fmla="*/ 15498 w 542441"/>
                <a:gd name="connsiteY1" fmla="*/ 396895 h 1132948"/>
                <a:gd name="connsiteX2" fmla="*/ 77492 w 542441"/>
                <a:gd name="connsiteY2" fmla="*/ 1047824 h 1132948"/>
                <a:gd name="connsiteX3" fmla="*/ 139485 w 542441"/>
                <a:gd name="connsiteY3" fmla="*/ 9438 h 1132948"/>
                <a:gd name="connsiteX4" fmla="*/ 247973 w 542441"/>
                <a:gd name="connsiteY4" fmla="*/ 520882 h 1132948"/>
                <a:gd name="connsiteX5" fmla="*/ 371960 w 542441"/>
                <a:gd name="connsiteY5" fmla="*/ 288407 h 1132948"/>
                <a:gd name="connsiteX6" fmla="*/ 418454 w 542441"/>
                <a:gd name="connsiteY6" fmla="*/ 598373 h 1132948"/>
                <a:gd name="connsiteX7" fmla="*/ 480448 w 542441"/>
                <a:gd name="connsiteY7" fmla="*/ 427892 h 1132948"/>
                <a:gd name="connsiteX8" fmla="*/ 480448 w 542441"/>
                <a:gd name="connsiteY8" fmla="*/ 1125316 h 1132948"/>
                <a:gd name="connsiteX9" fmla="*/ 542441 w 542441"/>
                <a:gd name="connsiteY9" fmla="*/ 737858 h 113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2441" h="1132948">
                  <a:moveTo>
                    <a:pt x="0" y="737858"/>
                  </a:moveTo>
                  <a:cubicBezTo>
                    <a:pt x="1291" y="541546"/>
                    <a:pt x="2583" y="345234"/>
                    <a:pt x="15498" y="396895"/>
                  </a:cubicBezTo>
                  <a:cubicBezTo>
                    <a:pt x="28413" y="448556"/>
                    <a:pt x="56827" y="1112400"/>
                    <a:pt x="77492" y="1047824"/>
                  </a:cubicBezTo>
                  <a:cubicBezTo>
                    <a:pt x="98157" y="983248"/>
                    <a:pt x="111071" y="97262"/>
                    <a:pt x="139485" y="9438"/>
                  </a:cubicBezTo>
                  <a:cubicBezTo>
                    <a:pt x="167899" y="-78386"/>
                    <a:pt x="209227" y="474387"/>
                    <a:pt x="247973" y="520882"/>
                  </a:cubicBezTo>
                  <a:cubicBezTo>
                    <a:pt x="286719" y="567377"/>
                    <a:pt x="343547" y="275492"/>
                    <a:pt x="371960" y="288407"/>
                  </a:cubicBezTo>
                  <a:cubicBezTo>
                    <a:pt x="400373" y="301322"/>
                    <a:pt x="400373" y="575126"/>
                    <a:pt x="418454" y="598373"/>
                  </a:cubicBezTo>
                  <a:cubicBezTo>
                    <a:pt x="436535" y="621620"/>
                    <a:pt x="470116" y="340068"/>
                    <a:pt x="480448" y="427892"/>
                  </a:cubicBezTo>
                  <a:cubicBezTo>
                    <a:pt x="490780" y="515716"/>
                    <a:pt x="470116" y="1073655"/>
                    <a:pt x="480448" y="1125316"/>
                  </a:cubicBezTo>
                  <a:cubicBezTo>
                    <a:pt x="490780" y="1176977"/>
                    <a:pt x="516610" y="957417"/>
                    <a:pt x="542441" y="737858"/>
                  </a:cubicBezTo>
                </a:path>
              </a:pathLst>
            </a:cu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DB8FC3C-A30C-594B-8F53-06185A9F9AD1}"/>
                </a:ext>
              </a:extLst>
            </p:cNvPr>
            <p:cNvSpPr/>
            <p:nvPr/>
          </p:nvSpPr>
          <p:spPr>
            <a:xfrm>
              <a:off x="7361696" y="2146650"/>
              <a:ext cx="418455" cy="534655"/>
            </a:xfrm>
            <a:custGeom>
              <a:avLst/>
              <a:gdLst>
                <a:gd name="connsiteX0" fmla="*/ 0 w 418455"/>
                <a:gd name="connsiteY0" fmla="*/ 271086 h 534655"/>
                <a:gd name="connsiteX1" fmla="*/ 77492 w 418455"/>
                <a:gd name="connsiteY1" fmla="*/ 7615 h 534655"/>
                <a:gd name="connsiteX2" fmla="*/ 216977 w 418455"/>
                <a:gd name="connsiteY2" fmla="*/ 534557 h 534655"/>
                <a:gd name="connsiteX3" fmla="*/ 325465 w 418455"/>
                <a:gd name="connsiteY3" fmla="*/ 54110 h 534655"/>
                <a:gd name="connsiteX4" fmla="*/ 418455 w 418455"/>
                <a:gd name="connsiteY4" fmla="*/ 317581 h 5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455" h="534655">
                  <a:moveTo>
                    <a:pt x="0" y="271086"/>
                  </a:moveTo>
                  <a:cubicBezTo>
                    <a:pt x="20664" y="117394"/>
                    <a:pt x="41329" y="-36297"/>
                    <a:pt x="77492" y="7615"/>
                  </a:cubicBezTo>
                  <a:cubicBezTo>
                    <a:pt x="113655" y="51527"/>
                    <a:pt x="175648" y="526808"/>
                    <a:pt x="216977" y="534557"/>
                  </a:cubicBezTo>
                  <a:cubicBezTo>
                    <a:pt x="258306" y="542306"/>
                    <a:pt x="291885" y="90273"/>
                    <a:pt x="325465" y="54110"/>
                  </a:cubicBezTo>
                  <a:cubicBezTo>
                    <a:pt x="359045" y="17947"/>
                    <a:pt x="388750" y="167764"/>
                    <a:pt x="418455" y="317581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01D17DC-3CF1-114A-B78A-47AA22F817CC}"/>
              </a:ext>
            </a:extLst>
          </p:cNvPr>
          <p:cNvCxnSpPr>
            <a:cxnSpLocks/>
          </p:cNvCxnSpPr>
          <p:nvPr/>
        </p:nvCxnSpPr>
        <p:spPr>
          <a:xfrm>
            <a:off x="3583628" y="2035708"/>
            <a:ext cx="0" cy="98113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FC4AFAD-3B3D-2641-BE1B-7ED91E1F806F}"/>
              </a:ext>
            </a:extLst>
          </p:cNvPr>
          <p:cNvSpPr txBox="1"/>
          <p:nvPr/>
        </p:nvSpPr>
        <p:spPr>
          <a:xfrm>
            <a:off x="5677377" y="1431415"/>
            <a:ext cx="2764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Received signal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B1F6D2-E71A-9344-8477-7D8D73CE567C}"/>
              </a:ext>
            </a:extLst>
          </p:cNvPr>
          <p:cNvSpPr txBox="1"/>
          <p:nvPr/>
        </p:nvSpPr>
        <p:spPr>
          <a:xfrm>
            <a:off x="4411977" y="3559089"/>
            <a:ext cx="3678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 signal template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7DEBE2-37D7-7746-9858-BCC0A2569365}"/>
              </a:ext>
            </a:extLst>
          </p:cNvPr>
          <p:cNvSpPr txBox="1"/>
          <p:nvPr/>
        </p:nvSpPr>
        <p:spPr>
          <a:xfrm>
            <a:off x="3928459" y="2281372"/>
            <a:ext cx="256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matching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C75C857-29CA-6340-B4F6-542A77DCF4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64" t="29689" r="28914" b="25528"/>
          <a:stretch/>
        </p:blipFill>
        <p:spPr>
          <a:xfrm>
            <a:off x="1767348" y="1235108"/>
            <a:ext cx="1115568" cy="91516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650CC1-B46F-3241-B69F-6CD841EB3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825" y="3171510"/>
            <a:ext cx="1166091" cy="75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855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3383880" y="3078276"/>
            <a:ext cx="1348970" cy="777647"/>
            <a:chOff x="987797" y="2140633"/>
            <a:chExt cx="1348970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52297" y="2609095"/>
              <a:ext cx="484470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FC2C9B5-FD0E-B04F-BDDA-902F4CC577C3}"/>
              </a:ext>
            </a:extLst>
          </p:cNvPr>
          <p:cNvGrpSpPr/>
          <p:nvPr/>
        </p:nvGrpSpPr>
        <p:grpSpPr>
          <a:xfrm>
            <a:off x="2986021" y="902760"/>
            <a:ext cx="2451257" cy="1132948"/>
            <a:chOff x="5379653" y="1710874"/>
            <a:chExt cx="2451257" cy="113294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D19C190-2D21-5F47-B18A-1A3D470241CC}"/>
                </a:ext>
              </a:extLst>
            </p:cNvPr>
            <p:cNvGrpSpPr/>
            <p:nvPr/>
          </p:nvGrpSpPr>
          <p:grpSpPr>
            <a:xfrm>
              <a:off x="5379653" y="1976718"/>
              <a:ext cx="2451257" cy="777647"/>
              <a:chOff x="90922" y="2140633"/>
              <a:chExt cx="2451257" cy="777647"/>
            </a:xfrm>
          </p:grpSpPr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3A50D0E-37AC-7B44-8EB2-35425EFE438F}"/>
                  </a:ext>
                </a:extLst>
              </p:cNvPr>
              <p:cNvSpPr/>
              <p:nvPr/>
            </p:nvSpPr>
            <p:spPr>
              <a:xfrm>
                <a:off x="1207256" y="2140633"/>
                <a:ext cx="619245" cy="777647"/>
              </a:xfrm>
              <a:custGeom>
                <a:avLst/>
                <a:gdLst>
                  <a:gd name="connsiteX0" fmla="*/ 0 w 1580606"/>
                  <a:gd name="connsiteY0" fmla="*/ 921339 h 1174207"/>
                  <a:gd name="connsiteX1" fmla="*/ 78377 w 1580606"/>
                  <a:gd name="connsiteY1" fmla="*/ 215945 h 1174207"/>
                  <a:gd name="connsiteX2" fmla="*/ 261257 w 1580606"/>
                  <a:gd name="connsiteY2" fmla="*/ 1169533 h 1174207"/>
                  <a:gd name="connsiteX3" fmla="*/ 339634 w 1580606"/>
                  <a:gd name="connsiteY3" fmla="*/ 594767 h 1174207"/>
                  <a:gd name="connsiteX4" fmla="*/ 444137 w 1580606"/>
                  <a:gd name="connsiteY4" fmla="*/ 921339 h 1174207"/>
                  <a:gd name="connsiteX5" fmla="*/ 522514 w 1580606"/>
                  <a:gd name="connsiteY5" fmla="*/ 137567 h 1174207"/>
                  <a:gd name="connsiteX6" fmla="*/ 653143 w 1580606"/>
                  <a:gd name="connsiteY6" fmla="*/ 895213 h 1174207"/>
                  <a:gd name="connsiteX7" fmla="*/ 731520 w 1580606"/>
                  <a:gd name="connsiteY7" fmla="*/ 215945 h 1174207"/>
                  <a:gd name="connsiteX8" fmla="*/ 744583 w 1580606"/>
                  <a:gd name="connsiteY8" fmla="*/ 607830 h 1174207"/>
                  <a:gd name="connsiteX9" fmla="*/ 783771 w 1580606"/>
                  <a:gd name="connsiteY9" fmla="*/ 6939 h 1174207"/>
                  <a:gd name="connsiteX10" fmla="*/ 927463 w 1580606"/>
                  <a:gd name="connsiteY10" fmla="*/ 1091156 h 1174207"/>
                  <a:gd name="connsiteX11" fmla="*/ 1005840 w 1580606"/>
                  <a:gd name="connsiteY11" fmla="*/ 438013 h 1174207"/>
                  <a:gd name="connsiteX12" fmla="*/ 1175657 w 1580606"/>
                  <a:gd name="connsiteY12" fmla="*/ 1169533 h 1174207"/>
                  <a:gd name="connsiteX13" fmla="*/ 1254034 w 1580606"/>
                  <a:gd name="connsiteY13" fmla="*/ 451076 h 1174207"/>
                  <a:gd name="connsiteX14" fmla="*/ 1423851 w 1580606"/>
                  <a:gd name="connsiteY14" fmla="*/ 1025842 h 1174207"/>
                  <a:gd name="connsiteX15" fmla="*/ 1449977 w 1580606"/>
                  <a:gd name="connsiteY15" fmla="*/ 59190 h 1174207"/>
                  <a:gd name="connsiteX16" fmla="*/ 1580606 w 1580606"/>
                  <a:gd name="connsiteY16" fmla="*/ 777647 h 1174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80606" h="1174207">
                    <a:moveTo>
                      <a:pt x="0" y="921339"/>
                    </a:moveTo>
                    <a:cubicBezTo>
                      <a:pt x="17417" y="547959"/>
                      <a:pt x="34834" y="174579"/>
                      <a:pt x="78377" y="215945"/>
                    </a:cubicBezTo>
                    <a:cubicBezTo>
                      <a:pt x="121920" y="257311"/>
                      <a:pt x="217714" y="1106396"/>
                      <a:pt x="261257" y="1169533"/>
                    </a:cubicBezTo>
                    <a:cubicBezTo>
                      <a:pt x="304800" y="1232670"/>
                      <a:pt x="309154" y="636133"/>
                      <a:pt x="339634" y="594767"/>
                    </a:cubicBezTo>
                    <a:cubicBezTo>
                      <a:pt x="370114" y="553401"/>
                      <a:pt x="413657" y="997539"/>
                      <a:pt x="444137" y="921339"/>
                    </a:cubicBezTo>
                    <a:cubicBezTo>
                      <a:pt x="474617" y="845139"/>
                      <a:pt x="487680" y="141921"/>
                      <a:pt x="522514" y="137567"/>
                    </a:cubicBezTo>
                    <a:cubicBezTo>
                      <a:pt x="557348" y="133213"/>
                      <a:pt x="618309" y="882150"/>
                      <a:pt x="653143" y="895213"/>
                    </a:cubicBezTo>
                    <a:cubicBezTo>
                      <a:pt x="687977" y="908276"/>
                      <a:pt x="716280" y="263842"/>
                      <a:pt x="731520" y="215945"/>
                    </a:cubicBezTo>
                    <a:cubicBezTo>
                      <a:pt x="746760" y="168048"/>
                      <a:pt x="735875" y="642664"/>
                      <a:pt x="744583" y="607830"/>
                    </a:cubicBezTo>
                    <a:cubicBezTo>
                      <a:pt x="753291" y="572996"/>
                      <a:pt x="753291" y="-73615"/>
                      <a:pt x="783771" y="6939"/>
                    </a:cubicBezTo>
                    <a:cubicBezTo>
                      <a:pt x="814251" y="87493"/>
                      <a:pt x="890452" y="1019310"/>
                      <a:pt x="927463" y="1091156"/>
                    </a:cubicBezTo>
                    <a:cubicBezTo>
                      <a:pt x="964475" y="1163002"/>
                      <a:pt x="964474" y="424950"/>
                      <a:pt x="1005840" y="438013"/>
                    </a:cubicBezTo>
                    <a:cubicBezTo>
                      <a:pt x="1047206" y="451076"/>
                      <a:pt x="1134291" y="1167356"/>
                      <a:pt x="1175657" y="1169533"/>
                    </a:cubicBezTo>
                    <a:cubicBezTo>
                      <a:pt x="1217023" y="1171710"/>
                      <a:pt x="1212668" y="475024"/>
                      <a:pt x="1254034" y="451076"/>
                    </a:cubicBezTo>
                    <a:cubicBezTo>
                      <a:pt x="1295400" y="427127"/>
                      <a:pt x="1391194" y="1091156"/>
                      <a:pt x="1423851" y="1025842"/>
                    </a:cubicBezTo>
                    <a:cubicBezTo>
                      <a:pt x="1456508" y="960528"/>
                      <a:pt x="1423851" y="100556"/>
                      <a:pt x="1449977" y="59190"/>
                    </a:cubicBezTo>
                    <a:cubicBezTo>
                      <a:pt x="1476103" y="17824"/>
                      <a:pt x="1528354" y="397735"/>
                      <a:pt x="1580606" y="777647"/>
                    </a:cubicBezTo>
                  </a:path>
                </a:pathLst>
              </a:cu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2C7B2F01-5CAA-AE4A-8101-E82D6A35BC65}"/>
                  </a:ext>
                </a:extLst>
              </p:cNvPr>
              <p:cNvCxnSpPr/>
              <p:nvPr/>
            </p:nvCxnSpPr>
            <p:spPr>
              <a:xfrm>
                <a:off x="1832866" y="2609095"/>
                <a:ext cx="709313" cy="0"/>
              </a:xfrm>
              <a:prstGeom prst="line">
                <a:avLst/>
              </a:pr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C6FD5E1-DD32-A84D-8C19-8907EA7D51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922" y="2627390"/>
                <a:ext cx="1115567" cy="0"/>
              </a:xfrm>
              <a:prstGeom prst="line">
                <a:avLst/>
              </a:pr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7DEA0244-CAF0-4441-A4DB-56619C804A7A}"/>
                </a:ext>
              </a:extLst>
            </p:cNvPr>
            <p:cNvSpPr/>
            <p:nvPr/>
          </p:nvSpPr>
          <p:spPr>
            <a:xfrm>
              <a:off x="5749871" y="1710874"/>
              <a:ext cx="542441" cy="1132948"/>
            </a:xfrm>
            <a:custGeom>
              <a:avLst/>
              <a:gdLst>
                <a:gd name="connsiteX0" fmla="*/ 0 w 542441"/>
                <a:gd name="connsiteY0" fmla="*/ 737858 h 1132948"/>
                <a:gd name="connsiteX1" fmla="*/ 15498 w 542441"/>
                <a:gd name="connsiteY1" fmla="*/ 396895 h 1132948"/>
                <a:gd name="connsiteX2" fmla="*/ 77492 w 542441"/>
                <a:gd name="connsiteY2" fmla="*/ 1047824 h 1132948"/>
                <a:gd name="connsiteX3" fmla="*/ 139485 w 542441"/>
                <a:gd name="connsiteY3" fmla="*/ 9438 h 1132948"/>
                <a:gd name="connsiteX4" fmla="*/ 247973 w 542441"/>
                <a:gd name="connsiteY4" fmla="*/ 520882 h 1132948"/>
                <a:gd name="connsiteX5" fmla="*/ 371960 w 542441"/>
                <a:gd name="connsiteY5" fmla="*/ 288407 h 1132948"/>
                <a:gd name="connsiteX6" fmla="*/ 418454 w 542441"/>
                <a:gd name="connsiteY6" fmla="*/ 598373 h 1132948"/>
                <a:gd name="connsiteX7" fmla="*/ 480448 w 542441"/>
                <a:gd name="connsiteY7" fmla="*/ 427892 h 1132948"/>
                <a:gd name="connsiteX8" fmla="*/ 480448 w 542441"/>
                <a:gd name="connsiteY8" fmla="*/ 1125316 h 1132948"/>
                <a:gd name="connsiteX9" fmla="*/ 542441 w 542441"/>
                <a:gd name="connsiteY9" fmla="*/ 737858 h 113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2441" h="1132948">
                  <a:moveTo>
                    <a:pt x="0" y="737858"/>
                  </a:moveTo>
                  <a:cubicBezTo>
                    <a:pt x="1291" y="541546"/>
                    <a:pt x="2583" y="345234"/>
                    <a:pt x="15498" y="396895"/>
                  </a:cubicBezTo>
                  <a:cubicBezTo>
                    <a:pt x="28413" y="448556"/>
                    <a:pt x="56827" y="1112400"/>
                    <a:pt x="77492" y="1047824"/>
                  </a:cubicBezTo>
                  <a:cubicBezTo>
                    <a:pt x="98157" y="983248"/>
                    <a:pt x="111071" y="97262"/>
                    <a:pt x="139485" y="9438"/>
                  </a:cubicBezTo>
                  <a:cubicBezTo>
                    <a:pt x="167899" y="-78386"/>
                    <a:pt x="209227" y="474387"/>
                    <a:pt x="247973" y="520882"/>
                  </a:cubicBezTo>
                  <a:cubicBezTo>
                    <a:pt x="286719" y="567377"/>
                    <a:pt x="343547" y="275492"/>
                    <a:pt x="371960" y="288407"/>
                  </a:cubicBezTo>
                  <a:cubicBezTo>
                    <a:pt x="400373" y="301322"/>
                    <a:pt x="400373" y="575126"/>
                    <a:pt x="418454" y="598373"/>
                  </a:cubicBezTo>
                  <a:cubicBezTo>
                    <a:pt x="436535" y="621620"/>
                    <a:pt x="470116" y="340068"/>
                    <a:pt x="480448" y="427892"/>
                  </a:cubicBezTo>
                  <a:cubicBezTo>
                    <a:pt x="490780" y="515716"/>
                    <a:pt x="470116" y="1073655"/>
                    <a:pt x="480448" y="1125316"/>
                  </a:cubicBezTo>
                  <a:cubicBezTo>
                    <a:pt x="490780" y="1176977"/>
                    <a:pt x="516610" y="957417"/>
                    <a:pt x="542441" y="737858"/>
                  </a:cubicBezTo>
                </a:path>
              </a:pathLst>
            </a:cu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DB8FC3C-A30C-594B-8F53-06185A9F9AD1}"/>
                </a:ext>
              </a:extLst>
            </p:cNvPr>
            <p:cNvSpPr/>
            <p:nvPr/>
          </p:nvSpPr>
          <p:spPr>
            <a:xfrm>
              <a:off x="7361696" y="2146650"/>
              <a:ext cx="418455" cy="534655"/>
            </a:xfrm>
            <a:custGeom>
              <a:avLst/>
              <a:gdLst>
                <a:gd name="connsiteX0" fmla="*/ 0 w 418455"/>
                <a:gd name="connsiteY0" fmla="*/ 271086 h 534655"/>
                <a:gd name="connsiteX1" fmla="*/ 77492 w 418455"/>
                <a:gd name="connsiteY1" fmla="*/ 7615 h 534655"/>
                <a:gd name="connsiteX2" fmla="*/ 216977 w 418455"/>
                <a:gd name="connsiteY2" fmla="*/ 534557 h 534655"/>
                <a:gd name="connsiteX3" fmla="*/ 325465 w 418455"/>
                <a:gd name="connsiteY3" fmla="*/ 54110 h 534655"/>
                <a:gd name="connsiteX4" fmla="*/ 418455 w 418455"/>
                <a:gd name="connsiteY4" fmla="*/ 317581 h 5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455" h="534655">
                  <a:moveTo>
                    <a:pt x="0" y="271086"/>
                  </a:moveTo>
                  <a:cubicBezTo>
                    <a:pt x="20664" y="117394"/>
                    <a:pt x="41329" y="-36297"/>
                    <a:pt x="77492" y="7615"/>
                  </a:cubicBezTo>
                  <a:cubicBezTo>
                    <a:pt x="113655" y="51527"/>
                    <a:pt x="175648" y="526808"/>
                    <a:pt x="216977" y="534557"/>
                  </a:cubicBezTo>
                  <a:cubicBezTo>
                    <a:pt x="258306" y="542306"/>
                    <a:pt x="291885" y="90273"/>
                    <a:pt x="325465" y="54110"/>
                  </a:cubicBezTo>
                  <a:cubicBezTo>
                    <a:pt x="359045" y="17947"/>
                    <a:pt x="388750" y="167764"/>
                    <a:pt x="418455" y="317581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01D17DC-3CF1-114A-B78A-47AA22F817CC}"/>
              </a:ext>
            </a:extLst>
          </p:cNvPr>
          <p:cNvCxnSpPr>
            <a:cxnSpLocks/>
          </p:cNvCxnSpPr>
          <p:nvPr/>
        </p:nvCxnSpPr>
        <p:spPr>
          <a:xfrm>
            <a:off x="3583628" y="2035708"/>
            <a:ext cx="0" cy="98113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07DEBE2-37D7-7746-9858-BCC0A2569365}"/>
              </a:ext>
            </a:extLst>
          </p:cNvPr>
          <p:cNvSpPr txBox="1"/>
          <p:nvPr/>
        </p:nvSpPr>
        <p:spPr>
          <a:xfrm>
            <a:off x="3928459" y="2281372"/>
            <a:ext cx="256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matching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3C61E2-6A7A-AD41-B5FC-FAF55AA86E23}"/>
              </a:ext>
            </a:extLst>
          </p:cNvPr>
          <p:cNvSpPr txBox="1"/>
          <p:nvPr/>
        </p:nvSpPr>
        <p:spPr>
          <a:xfrm>
            <a:off x="147222" y="4055974"/>
            <a:ext cx="233250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Correlation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19FC08-7D2B-9943-8E1E-BCFE5B764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455" y="4707127"/>
            <a:ext cx="6834909" cy="20435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09808B6-12A9-8F43-B1EF-10B1C33B68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64" t="29689" r="28914" b="25528"/>
          <a:stretch/>
        </p:blipFill>
        <p:spPr>
          <a:xfrm>
            <a:off x="1767348" y="1235108"/>
            <a:ext cx="1115568" cy="9151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78C032-0F6B-3E4B-8ED9-A364679BE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825" y="3171510"/>
            <a:ext cx="1166091" cy="75045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D74B2DD-A771-F442-93B3-9B755ACA03A8}"/>
              </a:ext>
            </a:extLst>
          </p:cNvPr>
          <p:cNvSpPr txBox="1"/>
          <p:nvPr/>
        </p:nvSpPr>
        <p:spPr>
          <a:xfrm>
            <a:off x="5677377" y="1431415"/>
            <a:ext cx="2764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Received signal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B342362-743C-0E4F-816D-8540C64FFDBD}"/>
              </a:ext>
            </a:extLst>
          </p:cNvPr>
          <p:cNvSpPr txBox="1"/>
          <p:nvPr/>
        </p:nvSpPr>
        <p:spPr>
          <a:xfrm>
            <a:off x="4411977" y="3559089"/>
            <a:ext cx="3678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 signal template</a:t>
            </a:r>
          </a:p>
        </p:txBody>
      </p:sp>
    </p:spTree>
    <p:extLst>
      <p:ext uri="{BB962C8B-B14F-4D97-AF65-F5344CB8AC3E}">
        <p14:creationId xmlns:p14="http://schemas.microsoft.com/office/powerpoint/2010/main" val="29790574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3C61E2-6A7A-AD41-B5FC-FAF55AA86E23}"/>
              </a:ext>
            </a:extLst>
          </p:cNvPr>
          <p:cNvSpPr txBox="1"/>
          <p:nvPr/>
        </p:nvSpPr>
        <p:spPr>
          <a:xfrm>
            <a:off x="255711" y="863323"/>
            <a:ext cx="233250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Correlation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AB9BE9-B30E-A546-AD7B-DCBB2F26B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676" y="1762552"/>
            <a:ext cx="6614655" cy="463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5477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4040DC8-571D-414A-8893-4B56E72E6E08}"/>
              </a:ext>
            </a:extLst>
          </p:cNvPr>
          <p:cNvSpPr/>
          <p:nvPr/>
        </p:nvSpPr>
        <p:spPr>
          <a:xfrm>
            <a:off x="635430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2491787-D333-6440-AE4C-0ED4083AB963}"/>
              </a:ext>
            </a:extLst>
          </p:cNvPr>
          <p:cNvSpPr/>
          <p:nvPr/>
        </p:nvSpPr>
        <p:spPr>
          <a:xfrm>
            <a:off x="4212956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9CEF2C-F15D-1847-BDA2-02B2DE0A4680}"/>
              </a:ext>
            </a:extLst>
          </p:cNvPr>
          <p:cNvCxnSpPr>
            <a:cxnSpLocks/>
          </p:cNvCxnSpPr>
          <p:nvPr/>
        </p:nvCxnSpPr>
        <p:spPr>
          <a:xfrm flipV="1">
            <a:off x="1308831" y="1914042"/>
            <a:ext cx="2767222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965CD5-DA47-1449-8A16-287AD8AABB89}"/>
              </a:ext>
            </a:extLst>
          </p:cNvPr>
          <p:cNvSpPr txBox="1"/>
          <p:nvPr/>
        </p:nvSpPr>
        <p:spPr>
          <a:xfrm>
            <a:off x="-5121" y="2169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1B2FB5-CE70-7645-BE91-6FB053C8B22A}"/>
              </a:ext>
            </a:extLst>
          </p:cNvPr>
          <p:cNvSpPr txBox="1"/>
          <p:nvPr/>
        </p:nvSpPr>
        <p:spPr>
          <a:xfrm>
            <a:off x="3600864" y="2154265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BE292B-F74A-B749-8B02-92F0CE971873}"/>
              </a:ext>
            </a:extLst>
          </p:cNvPr>
          <p:cNvSpPr txBox="1"/>
          <p:nvPr/>
        </p:nvSpPr>
        <p:spPr>
          <a:xfrm>
            <a:off x="5632913" y="1739094"/>
            <a:ext cx="3147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28414B6-AA21-B944-997A-68BDAC085C89}"/>
              </a:ext>
            </a:extLst>
          </p:cNvPr>
          <p:cNvSpPr/>
          <p:nvPr/>
        </p:nvSpPr>
        <p:spPr>
          <a:xfrm>
            <a:off x="635430" y="3250528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D210A38-4E02-F644-93A2-88C933270420}"/>
              </a:ext>
            </a:extLst>
          </p:cNvPr>
          <p:cNvSpPr/>
          <p:nvPr/>
        </p:nvSpPr>
        <p:spPr>
          <a:xfrm>
            <a:off x="3149533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63E420-208C-2442-BAAC-53E97DAFF4E8}"/>
              </a:ext>
            </a:extLst>
          </p:cNvPr>
          <p:cNvCxnSpPr>
            <a:cxnSpLocks/>
          </p:cNvCxnSpPr>
          <p:nvPr/>
        </p:nvCxnSpPr>
        <p:spPr>
          <a:xfrm flipV="1">
            <a:off x="1308831" y="3506253"/>
            <a:ext cx="1963027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E71D07B-694D-EF47-9C67-93509F5B530B}"/>
              </a:ext>
            </a:extLst>
          </p:cNvPr>
          <p:cNvSpPr txBox="1"/>
          <p:nvPr/>
        </p:nvSpPr>
        <p:spPr>
          <a:xfrm>
            <a:off x="-5121" y="3761972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CA2367-ECBB-D147-A3ED-1462066F2553}"/>
              </a:ext>
            </a:extLst>
          </p:cNvPr>
          <p:cNvSpPr txBox="1"/>
          <p:nvPr/>
        </p:nvSpPr>
        <p:spPr>
          <a:xfrm>
            <a:off x="2537440" y="4030709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BC2BDB-4951-7A44-A89E-974F9E5E97D3}"/>
              </a:ext>
            </a:extLst>
          </p:cNvPr>
          <p:cNvSpPr txBox="1"/>
          <p:nvPr/>
        </p:nvSpPr>
        <p:spPr>
          <a:xfrm>
            <a:off x="5872143" y="3306195"/>
            <a:ext cx="314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Difference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TDoA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6C28B23-2905-4C45-B2A1-0707FFC6E560}"/>
              </a:ext>
            </a:extLst>
          </p:cNvPr>
          <p:cNvSpPr/>
          <p:nvPr/>
        </p:nvSpPr>
        <p:spPr>
          <a:xfrm>
            <a:off x="5181582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48DE24-74D4-9647-A8E8-FAE990D42869}"/>
              </a:ext>
            </a:extLst>
          </p:cNvPr>
          <p:cNvSpPr txBox="1"/>
          <p:nvPr/>
        </p:nvSpPr>
        <p:spPr>
          <a:xfrm>
            <a:off x="4569489" y="4017511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observer2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227CEE5-5C09-A246-8AAA-3EEF764D3DFA}"/>
              </a:ext>
            </a:extLst>
          </p:cNvPr>
          <p:cNvCxnSpPr>
            <a:cxnSpLocks/>
          </p:cNvCxnSpPr>
          <p:nvPr/>
        </p:nvCxnSpPr>
        <p:spPr>
          <a:xfrm flipV="1">
            <a:off x="3691973" y="3503767"/>
            <a:ext cx="1489609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54F7535D-AAC7-8E44-BC9E-80487C603BF7}"/>
              </a:ext>
            </a:extLst>
          </p:cNvPr>
          <p:cNvSpPr/>
          <p:nvPr/>
        </p:nvSpPr>
        <p:spPr>
          <a:xfrm>
            <a:off x="635430" y="5361865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4E74EA6-1F6D-AE4B-8B6D-4D5FBC442D87}"/>
              </a:ext>
            </a:extLst>
          </p:cNvPr>
          <p:cNvCxnSpPr>
            <a:cxnSpLocks/>
          </p:cNvCxnSpPr>
          <p:nvPr/>
        </p:nvCxnSpPr>
        <p:spPr>
          <a:xfrm flipV="1">
            <a:off x="1434614" y="5540098"/>
            <a:ext cx="2515656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775926E-E47C-6E45-8E75-8206EA1F6A9D}"/>
              </a:ext>
            </a:extLst>
          </p:cNvPr>
          <p:cNvSpPr txBox="1"/>
          <p:nvPr/>
        </p:nvSpPr>
        <p:spPr>
          <a:xfrm>
            <a:off x="-5121" y="5873309"/>
            <a:ext cx="1823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observer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8C5144-C333-8D44-A713-3BF72AF80631}"/>
              </a:ext>
            </a:extLst>
          </p:cNvPr>
          <p:cNvSpPr txBox="1"/>
          <p:nvPr/>
        </p:nvSpPr>
        <p:spPr>
          <a:xfrm>
            <a:off x="3383888" y="614204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Reflector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1E978DD-97E1-FD4A-9489-BC6E47832FCC}"/>
              </a:ext>
            </a:extLst>
          </p:cNvPr>
          <p:cNvSpPr/>
          <p:nvPr/>
        </p:nvSpPr>
        <p:spPr>
          <a:xfrm>
            <a:off x="4197973" y="5244778"/>
            <a:ext cx="204062" cy="838605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116B09F-B759-414B-AFF2-5794F85E976E}"/>
              </a:ext>
            </a:extLst>
          </p:cNvPr>
          <p:cNvCxnSpPr>
            <a:cxnSpLocks/>
          </p:cNvCxnSpPr>
          <p:nvPr/>
        </p:nvCxnSpPr>
        <p:spPr>
          <a:xfrm flipH="1" flipV="1">
            <a:off x="1477287" y="5885769"/>
            <a:ext cx="2448001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rc 30">
            <a:extLst>
              <a:ext uri="{FF2B5EF4-FFF2-40B4-BE49-F238E27FC236}">
                <a16:creationId xmlns:a16="http://schemas.microsoft.com/office/drawing/2014/main" id="{518D62D3-24AE-B24F-864D-A5229D79FA09}"/>
              </a:ext>
            </a:extLst>
          </p:cNvPr>
          <p:cNvSpPr/>
          <p:nvPr/>
        </p:nvSpPr>
        <p:spPr>
          <a:xfrm rot="5002448">
            <a:off x="3705556" y="5464969"/>
            <a:ext cx="347833" cy="511425"/>
          </a:xfrm>
          <a:prstGeom prst="arc">
            <a:avLst>
              <a:gd name="adj1" fmla="val 11680588"/>
              <a:gd name="adj2" fmla="val 0"/>
            </a:avLst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96B820B-AF29-DD4E-BD92-F58AE1DEA83B}"/>
              </a:ext>
            </a:extLst>
          </p:cNvPr>
          <p:cNvSpPr txBox="1"/>
          <p:nvPr/>
        </p:nvSpPr>
        <p:spPr>
          <a:xfrm>
            <a:off x="5872143" y="5244778"/>
            <a:ext cx="314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Round-trip Time of Flight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RToF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5A138F-2FDD-E546-BF87-B07F1322CD4B}"/>
              </a:ext>
            </a:extLst>
          </p:cNvPr>
          <p:cNvSpPr txBox="1"/>
          <p:nvPr/>
        </p:nvSpPr>
        <p:spPr>
          <a:xfrm>
            <a:off x="268446" y="413715"/>
            <a:ext cx="647331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speed information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631625-7FC9-EB4D-A06C-D0AD49DA6D16}"/>
              </a:ext>
            </a:extLst>
          </p:cNvPr>
          <p:cNvSpPr txBox="1"/>
          <p:nvPr/>
        </p:nvSpPr>
        <p:spPr>
          <a:xfrm>
            <a:off x="635430" y="1171765"/>
            <a:ext cx="4456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Dist. = (speed) X (time of travel)</a:t>
            </a:r>
          </a:p>
        </p:txBody>
      </p:sp>
    </p:spTree>
    <p:extLst>
      <p:ext uri="{BB962C8B-B14F-4D97-AF65-F5344CB8AC3E}">
        <p14:creationId xmlns:p14="http://schemas.microsoft.com/office/powerpoint/2010/main" val="40388070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E730D5-F57E-F34E-B804-C4D2EA9951DA}"/>
              </a:ext>
            </a:extLst>
          </p:cNvPr>
          <p:cNvSpPr txBox="1"/>
          <p:nvPr/>
        </p:nvSpPr>
        <p:spPr>
          <a:xfrm>
            <a:off x="371959" y="247977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1. Distance from the speed information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293567-4AB4-0E42-A475-B45907C754B8}"/>
              </a:ext>
            </a:extLst>
          </p:cNvPr>
          <p:cNvSpPr txBox="1"/>
          <p:nvPr/>
        </p:nvSpPr>
        <p:spPr>
          <a:xfrm>
            <a:off x="387457" y="1826224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2. Distance from the amplitude information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8F0A56-71C7-E04C-8401-1233F0F24F65}"/>
              </a:ext>
            </a:extLst>
          </p:cNvPr>
          <p:cNvSpPr txBox="1"/>
          <p:nvPr/>
        </p:nvSpPr>
        <p:spPr>
          <a:xfrm>
            <a:off x="371959" y="721247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Techniques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19EEE9-1E7B-D74B-8689-2C132E19E99E}"/>
              </a:ext>
            </a:extLst>
          </p:cNvPr>
          <p:cNvSpPr txBox="1"/>
          <p:nvPr/>
        </p:nvSpPr>
        <p:spPr>
          <a:xfrm>
            <a:off x="387457" y="1154475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Signal detection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B145A-6026-9743-B9D6-EEBD56DF5522}"/>
              </a:ext>
            </a:extLst>
          </p:cNvPr>
          <p:cNvSpPr txBox="1"/>
          <p:nvPr/>
        </p:nvSpPr>
        <p:spPr>
          <a:xfrm>
            <a:off x="387457" y="2271954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Absorption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9F336A-A94D-BD47-901B-7F9ABF0244D8}"/>
              </a:ext>
            </a:extLst>
          </p:cNvPr>
          <p:cNvSpPr txBox="1"/>
          <p:nvPr/>
        </p:nvSpPr>
        <p:spPr>
          <a:xfrm>
            <a:off x="402955" y="2689684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Propagation loss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02C852-CFC8-4D4E-8858-C290DD8D4677}"/>
              </a:ext>
            </a:extLst>
          </p:cNvPr>
          <p:cNvSpPr txBox="1"/>
          <p:nvPr/>
        </p:nvSpPr>
        <p:spPr>
          <a:xfrm>
            <a:off x="402955" y="3330434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3. Distance from the frequency information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C10854-CFD4-3D40-A168-39C53BC0489B}"/>
              </a:ext>
            </a:extLst>
          </p:cNvPr>
          <p:cNvSpPr txBox="1"/>
          <p:nvPr/>
        </p:nvSpPr>
        <p:spPr>
          <a:xfrm>
            <a:off x="402955" y="3807160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Doppler effect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603885-6C41-0340-8310-EC5AF435B235}"/>
              </a:ext>
            </a:extLst>
          </p:cNvPr>
          <p:cNvSpPr txBox="1"/>
          <p:nvPr/>
        </p:nvSpPr>
        <p:spPr>
          <a:xfrm>
            <a:off x="418453" y="4240388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A case study (Doppler + Triangulation)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E23884-8BBB-A340-9358-0ED1D3619318}"/>
              </a:ext>
            </a:extLst>
          </p:cNvPr>
          <p:cNvSpPr txBox="1"/>
          <p:nvPr/>
        </p:nvSpPr>
        <p:spPr>
          <a:xfrm>
            <a:off x="402955" y="4935226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4. Distance from the phase information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644CDE-34F4-8242-A2DF-B1E6365B2A01}"/>
              </a:ext>
            </a:extLst>
          </p:cNvPr>
          <p:cNvSpPr txBox="1"/>
          <p:nvPr/>
        </p:nvSpPr>
        <p:spPr>
          <a:xfrm>
            <a:off x="402955" y="5411952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Overview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E0C3A3-A7BF-F74D-B82D-F176E5F46E75}"/>
              </a:ext>
            </a:extLst>
          </p:cNvPr>
          <p:cNvSpPr txBox="1"/>
          <p:nvPr/>
        </p:nvSpPr>
        <p:spPr>
          <a:xfrm>
            <a:off x="418453" y="5798686"/>
            <a:ext cx="832259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Impulse function, Impulse response, Convolution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286A4A-63D7-714D-9C58-146A8C4008E2}"/>
              </a:ext>
            </a:extLst>
          </p:cNvPr>
          <p:cNvSpPr txBox="1"/>
          <p:nvPr/>
        </p:nvSpPr>
        <p:spPr>
          <a:xfrm>
            <a:off x="418453" y="6210117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c. A case study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3B236B-94A0-A541-AC10-7C91BD9EB0FD}"/>
              </a:ext>
            </a:extLst>
          </p:cNvPr>
          <p:cNvSpPr/>
          <p:nvPr/>
        </p:nvSpPr>
        <p:spPr>
          <a:xfrm>
            <a:off x="0" y="3212026"/>
            <a:ext cx="9144000" cy="51803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529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6B0E65-A5A1-4F42-8D26-E7A5E3F7FC0F}"/>
              </a:ext>
            </a:extLst>
          </p:cNvPr>
          <p:cNvSpPr txBox="1"/>
          <p:nvPr/>
        </p:nvSpPr>
        <p:spPr>
          <a:xfrm>
            <a:off x="268446" y="413715"/>
            <a:ext cx="737221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amplitude information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EC9900-DA38-7D4F-BF41-C7135CCEFE7B}"/>
              </a:ext>
            </a:extLst>
          </p:cNvPr>
          <p:cNvGrpSpPr/>
          <p:nvPr/>
        </p:nvGrpSpPr>
        <p:grpSpPr>
          <a:xfrm>
            <a:off x="97965" y="1536206"/>
            <a:ext cx="3718190" cy="1350521"/>
            <a:chOff x="268446" y="2094145"/>
            <a:chExt cx="3718190" cy="135052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71F02F9-957A-D342-8EE9-3AB533925395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3D1C049-884D-3941-9CA1-BB09767352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66CB7C4-46ED-694C-8CA0-CF43F45C1266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41DC64A-4476-CE4C-AE30-97CDD3E19E6E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95AFEB5-8AAF-F349-B0DA-D3C979E1E380}"/>
                </a:ext>
              </a:extLst>
            </p:cNvPr>
            <p:cNvGrpSpPr/>
            <p:nvPr/>
          </p:nvGrpSpPr>
          <p:grpSpPr>
            <a:xfrm>
              <a:off x="710715" y="2254039"/>
              <a:ext cx="2481391" cy="1181114"/>
              <a:chOff x="899346" y="1290862"/>
              <a:chExt cx="2481391" cy="887388"/>
            </a:xfrm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5B24158A-E4B7-BB4D-8FC9-0E011B6BDDDB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3D8BE5AE-FFA1-1149-859A-283063595EF5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7FF5350-9A05-4549-B5C9-D76F07A0A290}"/>
                </a:ext>
              </a:extLst>
            </p:cNvPr>
            <p:cNvSpPr txBox="1"/>
            <p:nvPr/>
          </p:nvSpPr>
          <p:spPr>
            <a:xfrm>
              <a:off x="2721882" y="2504432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19AE09E-D0DF-114A-99E3-B19E1E6828F3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65CF0C9-F16C-2849-8DEC-D41B7D500558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88721EC-2AA7-0D43-9917-C5070F47698A}"/>
                  </a:ext>
                </a:extLst>
              </p:cNvPr>
              <p:cNvSpPr txBox="1"/>
              <p:nvPr/>
            </p:nvSpPr>
            <p:spPr>
              <a:xfrm>
                <a:off x="1045388" y="2990278"/>
                <a:ext cx="1887824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88721EC-2AA7-0D43-9917-C5070F476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388" y="2990278"/>
                <a:ext cx="1887824" cy="369332"/>
              </a:xfrm>
              <a:prstGeom prst="rect">
                <a:avLst/>
              </a:prstGeom>
              <a:blipFill>
                <a:blip r:embed="rId2"/>
                <a:stretch>
                  <a:fillRect l="-1325" t="-3125" r="-3311" b="-31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42020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6B0E65-A5A1-4F42-8D26-E7A5E3F7FC0F}"/>
              </a:ext>
            </a:extLst>
          </p:cNvPr>
          <p:cNvSpPr txBox="1"/>
          <p:nvPr/>
        </p:nvSpPr>
        <p:spPr>
          <a:xfrm>
            <a:off x="268446" y="413715"/>
            <a:ext cx="737221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amplitude information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EC9900-DA38-7D4F-BF41-C7135CCEFE7B}"/>
              </a:ext>
            </a:extLst>
          </p:cNvPr>
          <p:cNvGrpSpPr/>
          <p:nvPr/>
        </p:nvGrpSpPr>
        <p:grpSpPr>
          <a:xfrm>
            <a:off x="97965" y="1536206"/>
            <a:ext cx="3718190" cy="1350521"/>
            <a:chOff x="268446" y="2094145"/>
            <a:chExt cx="3718190" cy="135052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71F02F9-957A-D342-8EE9-3AB533925395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3D1C049-884D-3941-9CA1-BB09767352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66CB7C4-46ED-694C-8CA0-CF43F45C1266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41DC64A-4476-CE4C-AE30-97CDD3E19E6E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95AFEB5-8AAF-F349-B0DA-D3C979E1E380}"/>
                </a:ext>
              </a:extLst>
            </p:cNvPr>
            <p:cNvGrpSpPr/>
            <p:nvPr/>
          </p:nvGrpSpPr>
          <p:grpSpPr>
            <a:xfrm>
              <a:off x="710715" y="2254039"/>
              <a:ext cx="2481391" cy="1181114"/>
              <a:chOff x="899346" y="1290862"/>
              <a:chExt cx="2481391" cy="887388"/>
            </a:xfrm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5B24158A-E4B7-BB4D-8FC9-0E011B6BDDDB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3D8BE5AE-FFA1-1149-859A-283063595EF5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7FF5350-9A05-4549-B5C9-D76F07A0A290}"/>
                </a:ext>
              </a:extLst>
            </p:cNvPr>
            <p:cNvSpPr txBox="1"/>
            <p:nvPr/>
          </p:nvSpPr>
          <p:spPr>
            <a:xfrm>
              <a:off x="2721882" y="2504432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19AE09E-D0DF-114A-99E3-B19E1E6828F3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65CF0C9-F16C-2849-8DEC-D41B7D500558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EEB7709-5014-6D42-8519-AB2567CA4E5D}"/>
              </a:ext>
            </a:extLst>
          </p:cNvPr>
          <p:cNvGrpSpPr/>
          <p:nvPr/>
        </p:nvGrpSpPr>
        <p:grpSpPr>
          <a:xfrm>
            <a:off x="5389285" y="1564878"/>
            <a:ext cx="3718190" cy="1350521"/>
            <a:chOff x="268446" y="2094145"/>
            <a:chExt cx="3718190" cy="1350521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E56E3C4-616C-344A-A65D-5B0E5F60A70F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6D9E57A-9C2D-7D4C-A2AE-259440F60F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106188D-3ADE-5C4C-AB97-3DB3FDFECB90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9235499-984C-6E43-82C6-71A514377AB7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7C68A21-96CE-2B42-9032-482EDEF1F070}"/>
                </a:ext>
              </a:extLst>
            </p:cNvPr>
            <p:cNvGrpSpPr/>
            <p:nvPr/>
          </p:nvGrpSpPr>
          <p:grpSpPr>
            <a:xfrm>
              <a:off x="710715" y="2588510"/>
              <a:ext cx="2481391" cy="512162"/>
              <a:chOff x="899346" y="1542159"/>
              <a:chExt cx="2481391" cy="384795"/>
            </a:xfrm>
          </p:grpSpPr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4A9F7C5-25A9-2240-8779-A664CA510B1A}"/>
                  </a:ext>
                </a:extLst>
              </p:cNvPr>
              <p:cNvSpPr/>
              <p:nvPr/>
            </p:nvSpPr>
            <p:spPr>
              <a:xfrm>
                <a:off x="899346" y="1542159"/>
                <a:ext cx="1241634" cy="370112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AD985EFF-4904-B84B-AA08-457EBE5F8FE8}"/>
                  </a:ext>
                </a:extLst>
              </p:cNvPr>
              <p:cNvSpPr/>
              <p:nvPr/>
            </p:nvSpPr>
            <p:spPr>
              <a:xfrm>
                <a:off x="2139103" y="1556842"/>
                <a:ext cx="1241634" cy="370112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B92781-F44A-AD4A-B5AA-89AFF120BC7F}"/>
                </a:ext>
              </a:extLst>
            </p:cNvPr>
            <p:cNvSpPr txBox="1"/>
            <p:nvPr/>
          </p:nvSpPr>
          <p:spPr>
            <a:xfrm>
              <a:off x="2721882" y="2504432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079D201-B6D1-424E-8E5E-62224F06A744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B3EBA73-8A61-1848-8C26-FE736C540315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28C7919-5BC2-8644-BFCB-7388A0188125}"/>
              </a:ext>
            </a:extLst>
          </p:cNvPr>
          <p:cNvCxnSpPr>
            <a:cxnSpLocks/>
          </p:cNvCxnSpPr>
          <p:nvPr/>
        </p:nvCxnSpPr>
        <p:spPr>
          <a:xfrm flipH="1">
            <a:off x="3816155" y="2040725"/>
            <a:ext cx="1262396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4C0589F7-5D45-804F-A03B-9889F6544929}"/>
              </a:ext>
            </a:extLst>
          </p:cNvPr>
          <p:cNvSpPr txBox="1"/>
          <p:nvPr/>
        </p:nvSpPr>
        <p:spPr>
          <a:xfrm>
            <a:off x="3704023" y="167523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Dist. = 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88721EC-2AA7-0D43-9917-C5070F47698A}"/>
                  </a:ext>
                </a:extLst>
              </p:cNvPr>
              <p:cNvSpPr txBox="1"/>
              <p:nvPr/>
            </p:nvSpPr>
            <p:spPr>
              <a:xfrm>
                <a:off x="1045388" y="2990278"/>
                <a:ext cx="1887824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88721EC-2AA7-0D43-9917-C5070F476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388" y="2990278"/>
                <a:ext cx="1887824" cy="369332"/>
              </a:xfrm>
              <a:prstGeom prst="rect">
                <a:avLst/>
              </a:prstGeom>
              <a:blipFill>
                <a:blip r:embed="rId2"/>
                <a:stretch>
                  <a:fillRect l="-1325" t="-3125" r="-3311" b="-31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32820EA-E4CF-0B42-B624-F5169D81D481}"/>
                  </a:ext>
                </a:extLst>
              </p:cNvPr>
              <p:cNvSpPr txBox="1"/>
              <p:nvPr/>
            </p:nvSpPr>
            <p:spPr>
              <a:xfrm>
                <a:off x="6358266" y="2925201"/>
                <a:ext cx="1935915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O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32820EA-E4CF-0B42-B624-F5169D81D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8266" y="2925201"/>
                <a:ext cx="1935915" cy="369332"/>
              </a:xfrm>
              <a:prstGeom prst="rect">
                <a:avLst/>
              </a:prstGeom>
              <a:blipFill>
                <a:blip r:embed="rId3"/>
                <a:stretch>
                  <a:fillRect l="-1299" t="-3226" r="-2597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445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6B0E65-A5A1-4F42-8D26-E7A5E3F7FC0F}"/>
              </a:ext>
            </a:extLst>
          </p:cNvPr>
          <p:cNvSpPr txBox="1"/>
          <p:nvPr/>
        </p:nvSpPr>
        <p:spPr>
          <a:xfrm>
            <a:off x="268446" y="413715"/>
            <a:ext cx="737221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amplitude information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EC9900-DA38-7D4F-BF41-C7135CCEFE7B}"/>
              </a:ext>
            </a:extLst>
          </p:cNvPr>
          <p:cNvGrpSpPr/>
          <p:nvPr/>
        </p:nvGrpSpPr>
        <p:grpSpPr>
          <a:xfrm>
            <a:off x="97965" y="1536206"/>
            <a:ext cx="3718190" cy="1350521"/>
            <a:chOff x="268446" y="2094145"/>
            <a:chExt cx="3718190" cy="135052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71F02F9-957A-D342-8EE9-3AB533925395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3D1C049-884D-3941-9CA1-BB09767352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66CB7C4-46ED-694C-8CA0-CF43F45C1266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41DC64A-4476-CE4C-AE30-97CDD3E19E6E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95AFEB5-8AAF-F349-B0DA-D3C979E1E380}"/>
                </a:ext>
              </a:extLst>
            </p:cNvPr>
            <p:cNvGrpSpPr/>
            <p:nvPr/>
          </p:nvGrpSpPr>
          <p:grpSpPr>
            <a:xfrm>
              <a:off x="710715" y="2254039"/>
              <a:ext cx="2481391" cy="1181114"/>
              <a:chOff x="899346" y="1290862"/>
              <a:chExt cx="2481391" cy="887388"/>
            </a:xfrm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5B24158A-E4B7-BB4D-8FC9-0E011B6BDDDB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3D8BE5AE-FFA1-1149-859A-283063595EF5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7FF5350-9A05-4549-B5C9-D76F07A0A290}"/>
                </a:ext>
              </a:extLst>
            </p:cNvPr>
            <p:cNvSpPr txBox="1"/>
            <p:nvPr/>
          </p:nvSpPr>
          <p:spPr>
            <a:xfrm>
              <a:off x="2721882" y="2504432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19AE09E-D0DF-114A-99E3-B19E1E6828F3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65CF0C9-F16C-2849-8DEC-D41B7D500558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EEB7709-5014-6D42-8519-AB2567CA4E5D}"/>
              </a:ext>
            </a:extLst>
          </p:cNvPr>
          <p:cNvGrpSpPr/>
          <p:nvPr/>
        </p:nvGrpSpPr>
        <p:grpSpPr>
          <a:xfrm>
            <a:off x="5389285" y="1564878"/>
            <a:ext cx="3718190" cy="1350521"/>
            <a:chOff x="268446" y="2094145"/>
            <a:chExt cx="3718190" cy="1350521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E56E3C4-616C-344A-A65D-5B0E5F60A70F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6D9E57A-9C2D-7D4C-A2AE-259440F60F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106188D-3ADE-5C4C-AB97-3DB3FDFECB90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9235499-984C-6E43-82C6-71A514377AB7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7C68A21-96CE-2B42-9032-482EDEF1F070}"/>
                </a:ext>
              </a:extLst>
            </p:cNvPr>
            <p:cNvGrpSpPr/>
            <p:nvPr/>
          </p:nvGrpSpPr>
          <p:grpSpPr>
            <a:xfrm>
              <a:off x="710715" y="2588510"/>
              <a:ext cx="2481391" cy="512162"/>
              <a:chOff x="899346" y="1542159"/>
              <a:chExt cx="2481391" cy="384795"/>
            </a:xfrm>
          </p:grpSpPr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4A9F7C5-25A9-2240-8779-A664CA510B1A}"/>
                  </a:ext>
                </a:extLst>
              </p:cNvPr>
              <p:cNvSpPr/>
              <p:nvPr/>
            </p:nvSpPr>
            <p:spPr>
              <a:xfrm>
                <a:off x="899346" y="1542159"/>
                <a:ext cx="1241634" cy="370112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AD985EFF-4904-B84B-AA08-457EBE5F8FE8}"/>
                  </a:ext>
                </a:extLst>
              </p:cNvPr>
              <p:cNvSpPr/>
              <p:nvPr/>
            </p:nvSpPr>
            <p:spPr>
              <a:xfrm>
                <a:off x="2139103" y="1556842"/>
                <a:ext cx="1241634" cy="370112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B92781-F44A-AD4A-B5AA-89AFF120BC7F}"/>
                </a:ext>
              </a:extLst>
            </p:cNvPr>
            <p:cNvSpPr txBox="1"/>
            <p:nvPr/>
          </p:nvSpPr>
          <p:spPr>
            <a:xfrm>
              <a:off x="2721882" y="2504432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079D201-B6D1-424E-8E5E-62224F06A744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B3EBA73-8A61-1848-8C26-FE736C540315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28C7919-5BC2-8644-BFCB-7388A0188125}"/>
              </a:ext>
            </a:extLst>
          </p:cNvPr>
          <p:cNvCxnSpPr>
            <a:cxnSpLocks/>
          </p:cNvCxnSpPr>
          <p:nvPr/>
        </p:nvCxnSpPr>
        <p:spPr>
          <a:xfrm flipH="1">
            <a:off x="3816155" y="2040725"/>
            <a:ext cx="1262396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4C0589F7-5D45-804F-A03B-9889F6544929}"/>
              </a:ext>
            </a:extLst>
          </p:cNvPr>
          <p:cNvSpPr txBox="1"/>
          <p:nvPr/>
        </p:nvSpPr>
        <p:spPr>
          <a:xfrm>
            <a:off x="3704023" y="167523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Dist. = d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2506DC68-DE59-F54D-82EE-91282BF59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374" y="3467100"/>
            <a:ext cx="3395277" cy="3374824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52848F9A-79E7-6146-9C53-85F4D036E58D}"/>
              </a:ext>
            </a:extLst>
          </p:cNvPr>
          <p:cNvSpPr txBox="1"/>
          <p:nvPr/>
        </p:nvSpPr>
        <p:spPr>
          <a:xfrm>
            <a:off x="597779" y="4197369"/>
            <a:ext cx="3606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Attenuation due to atmospheric absorption and diffraction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88721EC-2AA7-0D43-9917-C5070F47698A}"/>
                  </a:ext>
                </a:extLst>
              </p:cNvPr>
              <p:cNvSpPr txBox="1"/>
              <p:nvPr/>
            </p:nvSpPr>
            <p:spPr>
              <a:xfrm>
                <a:off x="1045388" y="2990278"/>
                <a:ext cx="1887824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88721EC-2AA7-0D43-9917-C5070F476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388" y="2990278"/>
                <a:ext cx="1887824" cy="369332"/>
              </a:xfrm>
              <a:prstGeom prst="rect">
                <a:avLst/>
              </a:prstGeom>
              <a:blipFill>
                <a:blip r:embed="rId3"/>
                <a:stretch>
                  <a:fillRect l="-1325" t="-3125" r="-3311" b="-31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32820EA-E4CF-0B42-B624-F5169D81D481}"/>
                  </a:ext>
                </a:extLst>
              </p:cNvPr>
              <p:cNvSpPr txBox="1"/>
              <p:nvPr/>
            </p:nvSpPr>
            <p:spPr>
              <a:xfrm>
                <a:off x="6358266" y="2925201"/>
                <a:ext cx="1935915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O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32820EA-E4CF-0B42-B624-F5169D81D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8266" y="2925201"/>
                <a:ext cx="1935915" cy="369332"/>
              </a:xfrm>
              <a:prstGeom prst="rect">
                <a:avLst/>
              </a:prstGeom>
              <a:blipFill>
                <a:blip r:embed="rId4"/>
                <a:stretch>
                  <a:fillRect l="-1299" t="-3226" r="-2597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5626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EF5D9-C7F2-964E-AF75-AF8FF1FF6EB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observation on the spatial samples</a:t>
            </a: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296275F7-83F4-DF4D-819E-4129D57D4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529" y="3213100"/>
            <a:ext cx="4445000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>
            <a:extLst>
              <a:ext uri="{FF2B5EF4-FFF2-40B4-BE49-F238E27FC236}">
                <a16:creationId xmlns:a16="http://schemas.microsoft.com/office/drawing/2014/main" id="{2D1D3342-2D7B-4F41-9081-7E68D290D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055" y="3274142"/>
            <a:ext cx="7277100" cy="77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>
            <a:extLst>
              <a:ext uri="{FF2B5EF4-FFF2-40B4-BE49-F238E27FC236}">
                <a16:creationId xmlns:a16="http://schemas.microsoft.com/office/drawing/2014/main" id="{EE474E70-5EA4-5849-9840-7352AA996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055" y="1823884"/>
            <a:ext cx="72771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>
            <a:extLst>
              <a:ext uri="{FF2B5EF4-FFF2-40B4-BE49-F238E27FC236}">
                <a16:creationId xmlns:a16="http://schemas.microsoft.com/office/drawing/2014/main" id="{65E36D0E-11E3-3E45-BC46-0B15C4A3D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055" y="1696884"/>
            <a:ext cx="7277100" cy="26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>
            <a:extLst>
              <a:ext uri="{FF2B5EF4-FFF2-40B4-BE49-F238E27FC236}">
                <a16:creationId xmlns:a16="http://schemas.microsoft.com/office/drawing/2014/main" id="{9CDE5335-4488-9E4F-BF03-5BA08E1E5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609" y="1620684"/>
            <a:ext cx="727710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80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6B0E65-A5A1-4F42-8D26-E7A5E3F7FC0F}"/>
              </a:ext>
            </a:extLst>
          </p:cNvPr>
          <p:cNvSpPr txBox="1"/>
          <p:nvPr/>
        </p:nvSpPr>
        <p:spPr>
          <a:xfrm>
            <a:off x="268446" y="413715"/>
            <a:ext cx="737221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amplitude information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EC9900-DA38-7D4F-BF41-C7135CCEFE7B}"/>
              </a:ext>
            </a:extLst>
          </p:cNvPr>
          <p:cNvGrpSpPr/>
          <p:nvPr/>
        </p:nvGrpSpPr>
        <p:grpSpPr>
          <a:xfrm>
            <a:off x="97965" y="1536206"/>
            <a:ext cx="3718190" cy="1350521"/>
            <a:chOff x="268446" y="2094145"/>
            <a:chExt cx="3718190" cy="135052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71F02F9-957A-D342-8EE9-3AB533925395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3D1C049-884D-3941-9CA1-BB09767352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66CB7C4-46ED-694C-8CA0-CF43F45C1266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41DC64A-4476-CE4C-AE30-97CDD3E19E6E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95AFEB5-8AAF-F349-B0DA-D3C979E1E380}"/>
                </a:ext>
              </a:extLst>
            </p:cNvPr>
            <p:cNvGrpSpPr/>
            <p:nvPr/>
          </p:nvGrpSpPr>
          <p:grpSpPr>
            <a:xfrm>
              <a:off x="710715" y="2254039"/>
              <a:ext cx="2481391" cy="1181114"/>
              <a:chOff x="899346" y="1290862"/>
              <a:chExt cx="2481391" cy="887388"/>
            </a:xfrm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5B24158A-E4B7-BB4D-8FC9-0E011B6BDDDB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3D8BE5AE-FFA1-1149-859A-283063595EF5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7FF5350-9A05-4549-B5C9-D76F07A0A290}"/>
                </a:ext>
              </a:extLst>
            </p:cNvPr>
            <p:cNvSpPr txBox="1"/>
            <p:nvPr/>
          </p:nvSpPr>
          <p:spPr>
            <a:xfrm>
              <a:off x="2721882" y="2504432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19AE09E-D0DF-114A-99E3-B19E1E6828F3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65CF0C9-F16C-2849-8DEC-D41B7D500558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EEB7709-5014-6D42-8519-AB2567CA4E5D}"/>
              </a:ext>
            </a:extLst>
          </p:cNvPr>
          <p:cNvGrpSpPr/>
          <p:nvPr/>
        </p:nvGrpSpPr>
        <p:grpSpPr>
          <a:xfrm>
            <a:off x="5389285" y="1564878"/>
            <a:ext cx="3718190" cy="1350521"/>
            <a:chOff x="268446" y="2094145"/>
            <a:chExt cx="3718190" cy="1350521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E56E3C4-616C-344A-A65D-5B0E5F60A70F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6D9E57A-9C2D-7D4C-A2AE-259440F60F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106188D-3ADE-5C4C-AB97-3DB3FDFECB90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9235499-984C-6E43-82C6-71A514377AB7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7C68A21-96CE-2B42-9032-482EDEF1F070}"/>
                </a:ext>
              </a:extLst>
            </p:cNvPr>
            <p:cNvGrpSpPr/>
            <p:nvPr/>
          </p:nvGrpSpPr>
          <p:grpSpPr>
            <a:xfrm>
              <a:off x="710715" y="2588510"/>
              <a:ext cx="2481391" cy="512162"/>
              <a:chOff x="899346" y="1542159"/>
              <a:chExt cx="2481391" cy="384795"/>
            </a:xfrm>
          </p:grpSpPr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4A9F7C5-25A9-2240-8779-A664CA510B1A}"/>
                  </a:ext>
                </a:extLst>
              </p:cNvPr>
              <p:cNvSpPr/>
              <p:nvPr/>
            </p:nvSpPr>
            <p:spPr>
              <a:xfrm>
                <a:off x="899346" y="1542159"/>
                <a:ext cx="1241634" cy="370112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AD985EFF-4904-B84B-AA08-457EBE5F8FE8}"/>
                  </a:ext>
                </a:extLst>
              </p:cNvPr>
              <p:cNvSpPr/>
              <p:nvPr/>
            </p:nvSpPr>
            <p:spPr>
              <a:xfrm>
                <a:off x="2139103" y="1556842"/>
                <a:ext cx="1241634" cy="370112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B92781-F44A-AD4A-B5AA-89AFF120BC7F}"/>
                </a:ext>
              </a:extLst>
            </p:cNvPr>
            <p:cNvSpPr txBox="1"/>
            <p:nvPr/>
          </p:nvSpPr>
          <p:spPr>
            <a:xfrm>
              <a:off x="2721882" y="2504432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079D201-B6D1-424E-8E5E-62224F06A744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B3EBA73-8A61-1848-8C26-FE736C540315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28C7919-5BC2-8644-BFCB-7388A0188125}"/>
              </a:ext>
            </a:extLst>
          </p:cNvPr>
          <p:cNvCxnSpPr>
            <a:cxnSpLocks/>
          </p:cNvCxnSpPr>
          <p:nvPr/>
        </p:nvCxnSpPr>
        <p:spPr>
          <a:xfrm flipH="1">
            <a:off x="3816155" y="2040725"/>
            <a:ext cx="1262396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4C0589F7-5D45-804F-A03B-9889F6544929}"/>
              </a:ext>
            </a:extLst>
          </p:cNvPr>
          <p:cNvSpPr txBox="1"/>
          <p:nvPr/>
        </p:nvSpPr>
        <p:spPr>
          <a:xfrm>
            <a:off x="3704023" y="167523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Dist. = 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30D63C7-1AB8-914F-8941-4ECEFFA52473}"/>
                  </a:ext>
                </a:extLst>
              </p:cNvPr>
              <p:cNvSpPr txBox="1"/>
              <p:nvPr/>
            </p:nvSpPr>
            <p:spPr>
              <a:xfrm>
                <a:off x="1045388" y="2990278"/>
                <a:ext cx="1887824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30D63C7-1AB8-914F-8941-4ECEFFA52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388" y="2990278"/>
                <a:ext cx="1887824" cy="369332"/>
              </a:xfrm>
              <a:prstGeom prst="rect">
                <a:avLst/>
              </a:prstGeom>
              <a:blipFill>
                <a:blip r:embed="rId2"/>
                <a:stretch>
                  <a:fillRect l="-1325" t="-3125" r="-3311" b="-31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21051A0-BDB0-4947-ADD4-EAE4CA1A0C65}"/>
                  </a:ext>
                </a:extLst>
              </p:cNvPr>
              <p:cNvSpPr txBox="1"/>
              <p:nvPr/>
            </p:nvSpPr>
            <p:spPr>
              <a:xfrm>
                <a:off x="6358266" y="2925201"/>
                <a:ext cx="1935915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O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21051A0-BDB0-4947-ADD4-EAE4CA1A0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8266" y="2925201"/>
                <a:ext cx="1935915" cy="369332"/>
              </a:xfrm>
              <a:prstGeom prst="rect">
                <a:avLst/>
              </a:prstGeom>
              <a:blipFill>
                <a:blip r:embed="rId3"/>
                <a:stretch>
                  <a:fillRect l="-1299" t="-3226" r="-2597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9DD88F1-8852-214F-A277-7829D2244229}"/>
                  </a:ext>
                </a:extLst>
              </p:cNvPr>
              <p:cNvSpPr txBox="1"/>
              <p:nvPr/>
            </p:nvSpPr>
            <p:spPr>
              <a:xfrm>
                <a:off x="3658426" y="4326732"/>
                <a:ext cx="2485552" cy="5012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m:rPr>
                          <m:sty m:val="p"/>
                        </m:rPr>
                        <a:rPr kumimoji="0" lang="en-US" sz="3200" b="0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O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𝐴𝑆</m:t>
                      </m:r>
                      <m:r>
                        <a:rPr kumimoji="0" lang="en-US" sz="3200" b="0" i="1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𝛼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9DD88F1-8852-214F-A277-7829D22442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8426" y="4326732"/>
                <a:ext cx="2485552" cy="501291"/>
              </a:xfrm>
              <a:prstGeom prst="rect">
                <a:avLst/>
              </a:prstGeom>
              <a:blipFill>
                <a:blip r:embed="rId4"/>
                <a:stretch>
                  <a:fillRect l="-3571" t="-5000" r="-510" b="-5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B37A146D-A5E9-0346-8F65-F1192D90B125}"/>
              </a:ext>
            </a:extLst>
          </p:cNvPr>
          <p:cNvSpPr txBox="1"/>
          <p:nvPr/>
        </p:nvSpPr>
        <p:spPr>
          <a:xfrm>
            <a:off x="3562349" y="5166786"/>
            <a:ext cx="5780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  = attenuation coefficient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Depends on frequency and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 ( temperature, humidity etc.)</a:t>
            </a:r>
          </a:p>
        </p:txBody>
      </p:sp>
    </p:spTree>
    <p:extLst>
      <p:ext uri="{BB962C8B-B14F-4D97-AF65-F5344CB8AC3E}">
        <p14:creationId xmlns:p14="http://schemas.microsoft.com/office/powerpoint/2010/main" val="21465720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6B0E65-A5A1-4F42-8D26-E7A5E3F7FC0F}"/>
              </a:ext>
            </a:extLst>
          </p:cNvPr>
          <p:cNvSpPr txBox="1"/>
          <p:nvPr/>
        </p:nvSpPr>
        <p:spPr>
          <a:xfrm>
            <a:off x="268446" y="413715"/>
            <a:ext cx="737221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amplitude information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1F1D97-7D4D-5D48-93D0-D2AEBA14A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FC295B-486F-9F4F-B0DD-737B62A9D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05" y="2130681"/>
            <a:ext cx="8479790" cy="445643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AEA5C53C-3477-6F4A-B88B-BF5737B832AE}"/>
              </a:ext>
            </a:extLst>
          </p:cNvPr>
          <p:cNvSpPr/>
          <p:nvPr/>
        </p:nvSpPr>
        <p:spPr>
          <a:xfrm>
            <a:off x="1929597" y="2247253"/>
            <a:ext cx="6842444" cy="4293031"/>
          </a:xfrm>
          <a:custGeom>
            <a:avLst/>
            <a:gdLst>
              <a:gd name="connsiteX0" fmla="*/ 1697006 w 6842444"/>
              <a:gd name="connsiteY0" fmla="*/ 2123268 h 4293031"/>
              <a:gd name="connsiteX1" fmla="*/ 1697006 w 6842444"/>
              <a:gd name="connsiteY1" fmla="*/ 2123268 h 4293031"/>
              <a:gd name="connsiteX2" fmla="*/ 1464532 w 6842444"/>
              <a:gd name="connsiteY2" fmla="*/ 2340244 h 4293031"/>
              <a:gd name="connsiteX3" fmla="*/ 1418037 w 6842444"/>
              <a:gd name="connsiteY3" fmla="*/ 2371241 h 4293031"/>
              <a:gd name="connsiteX4" fmla="*/ 1402539 w 6842444"/>
              <a:gd name="connsiteY4" fmla="*/ 2417736 h 4293031"/>
              <a:gd name="connsiteX5" fmla="*/ 1371542 w 6842444"/>
              <a:gd name="connsiteY5" fmla="*/ 2464231 h 4293031"/>
              <a:gd name="connsiteX6" fmla="*/ 1325047 w 6842444"/>
              <a:gd name="connsiteY6" fmla="*/ 2557221 h 4293031"/>
              <a:gd name="connsiteX7" fmla="*/ 1247556 w 6842444"/>
              <a:gd name="connsiteY7" fmla="*/ 2696705 h 4293031"/>
              <a:gd name="connsiteX8" fmla="*/ 1154566 w 6842444"/>
              <a:gd name="connsiteY8" fmla="*/ 2774197 h 4293031"/>
              <a:gd name="connsiteX9" fmla="*/ 1108071 w 6842444"/>
              <a:gd name="connsiteY9" fmla="*/ 2805193 h 4293031"/>
              <a:gd name="connsiteX10" fmla="*/ 1030579 w 6842444"/>
              <a:gd name="connsiteY10" fmla="*/ 2882685 h 4293031"/>
              <a:gd name="connsiteX11" fmla="*/ 984084 w 6842444"/>
              <a:gd name="connsiteY11" fmla="*/ 2944678 h 4293031"/>
              <a:gd name="connsiteX12" fmla="*/ 922091 w 6842444"/>
              <a:gd name="connsiteY12" fmla="*/ 3037668 h 4293031"/>
              <a:gd name="connsiteX13" fmla="*/ 844600 w 6842444"/>
              <a:gd name="connsiteY13" fmla="*/ 3130658 h 4293031"/>
              <a:gd name="connsiteX14" fmla="*/ 798105 w 6842444"/>
              <a:gd name="connsiteY14" fmla="*/ 3146156 h 4293031"/>
              <a:gd name="connsiteX15" fmla="*/ 736111 w 6842444"/>
              <a:gd name="connsiteY15" fmla="*/ 3192651 h 4293031"/>
              <a:gd name="connsiteX16" fmla="*/ 689617 w 6842444"/>
              <a:gd name="connsiteY16" fmla="*/ 3208149 h 4293031"/>
              <a:gd name="connsiteX17" fmla="*/ 627623 w 6842444"/>
              <a:gd name="connsiteY17" fmla="*/ 3239146 h 4293031"/>
              <a:gd name="connsiteX18" fmla="*/ 581128 w 6842444"/>
              <a:gd name="connsiteY18" fmla="*/ 3254644 h 4293031"/>
              <a:gd name="connsiteX19" fmla="*/ 519135 w 6842444"/>
              <a:gd name="connsiteY19" fmla="*/ 3285641 h 4293031"/>
              <a:gd name="connsiteX20" fmla="*/ 379650 w 6842444"/>
              <a:gd name="connsiteY20" fmla="*/ 3332136 h 4293031"/>
              <a:gd name="connsiteX21" fmla="*/ 333156 w 6842444"/>
              <a:gd name="connsiteY21" fmla="*/ 3347634 h 4293031"/>
              <a:gd name="connsiteX22" fmla="*/ 255664 w 6842444"/>
              <a:gd name="connsiteY22" fmla="*/ 3425126 h 4293031"/>
              <a:gd name="connsiteX23" fmla="*/ 224667 w 6842444"/>
              <a:gd name="connsiteY23" fmla="*/ 3471621 h 4293031"/>
              <a:gd name="connsiteX24" fmla="*/ 85183 w 6842444"/>
              <a:gd name="connsiteY24" fmla="*/ 3595607 h 4293031"/>
              <a:gd name="connsiteX25" fmla="*/ 23189 w 6842444"/>
              <a:gd name="connsiteY25" fmla="*/ 3688597 h 4293031"/>
              <a:gd name="connsiteX26" fmla="*/ 23189 w 6842444"/>
              <a:gd name="connsiteY26" fmla="*/ 3952068 h 4293031"/>
              <a:gd name="connsiteX27" fmla="*/ 38688 w 6842444"/>
              <a:gd name="connsiteY27" fmla="*/ 3998563 h 4293031"/>
              <a:gd name="connsiteX28" fmla="*/ 85183 w 6842444"/>
              <a:gd name="connsiteY28" fmla="*/ 4029560 h 4293031"/>
              <a:gd name="connsiteX29" fmla="*/ 147176 w 6842444"/>
              <a:gd name="connsiteY29" fmla="*/ 4122549 h 4293031"/>
              <a:gd name="connsiteX30" fmla="*/ 240166 w 6842444"/>
              <a:gd name="connsiteY30" fmla="*/ 4153546 h 4293031"/>
              <a:gd name="connsiteX31" fmla="*/ 302159 w 6842444"/>
              <a:gd name="connsiteY31" fmla="*/ 4184543 h 4293031"/>
              <a:gd name="connsiteX32" fmla="*/ 364152 w 6842444"/>
              <a:gd name="connsiteY32" fmla="*/ 4200041 h 4293031"/>
              <a:gd name="connsiteX33" fmla="*/ 410647 w 6842444"/>
              <a:gd name="connsiteY33" fmla="*/ 4215539 h 4293031"/>
              <a:gd name="connsiteX34" fmla="*/ 643122 w 6842444"/>
              <a:gd name="connsiteY34" fmla="*/ 4246536 h 4293031"/>
              <a:gd name="connsiteX35" fmla="*/ 720613 w 6842444"/>
              <a:gd name="connsiteY35" fmla="*/ 4262034 h 4293031"/>
              <a:gd name="connsiteX36" fmla="*/ 875596 w 6842444"/>
              <a:gd name="connsiteY36" fmla="*/ 4277532 h 4293031"/>
              <a:gd name="connsiteX37" fmla="*/ 984084 w 6842444"/>
              <a:gd name="connsiteY37" fmla="*/ 4293031 h 4293031"/>
              <a:gd name="connsiteX38" fmla="*/ 1294050 w 6842444"/>
              <a:gd name="connsiteY38" fmla="*/ 4277532 h 4293031"/>
              <a:gd name="connsiteX39" fmla="*/ 1340545 w 6842444"/>
              <a:gd name="connsiteY39" fmla="*/ 4262034 h 4293031"/>
              <a:gd name="connsiteX40" fmla="*/ 1402539 w 6842444"/>
              <a:gd name="connsiteY40" fmla="*/ 4246536 h 4293031"/>
              <a:gd name="connsiteX41" fmla="*/ 1759000 w 6842444"/>
              <a:gd name="connsiteY41" fmla="*/ 4231038 h 4293031"/>
              <a:gd name="connsiteX42" fmla="*/ 2580410 w 6842444"/>
              <a:gd name="connsiteY42" fmla="*/ 4231038 h 4293031"/>
              <a:gd name="connsiteX43" fmla="*/ 3200342 w 6842444"/>
              <a:gd name="connsiteY43" fmla="*/ 4246536 h 4293031"/>
              <a:gd name="connsiteX44" fmla="*/ 3851271 w 6842444"/>
              <a:gd name="connsiteY44" fmla="*/ 4231038 h 4293031"/>
              <a:gd name="connsiteX45" fmla="*/ 3944261 w 6842444"/>
              <a:gd name="connsiteY45" fmla="*/ 4200041 h 4293031"/>
              <a:gd name="connsiteX46" fmla="*/ 4254227 w 6842444"/>
              <a:gd name="connsiteY46" fmla="*/ 4215539 h 4293031"/>
              <a:gd name="connsiteX47" fmla="*/ 4331718 w 6842444"/>
              <a:gd name="connsiteY47" fmla="*/ 4231038 h 4293031"/>
              <a:gd name="connsiteX48" fmla="*/ 4455705 w 6842444"/>
              <a:gd name="connsiteY48" fmla="*/ 4262034 h 4293031"/>
              <a:gd name="connsiteX49" fmla="*/ 4641684 w 6842444"/>
              <a:gd name="connsiteY49" fmla="*/ 4231038 h 4293031"/>
              <a:gd name="connsiteX50" fmla="*/ 4765671 w 6842444"/>
              <a:gd name="connsiteY50" fmla="*/ 4200041 h 4293031"/>
              <a:gd name="connsiteX51" fmla="*/ 4827664 w 6842444"/>
              <a:gd name="connsiteY51" fmla="*/ 4184543 h 4293031"/>
              <a:gd name="connsiteX52" fmla="*/ 5587081 w 6842444"/>
              <a:gd name="connsiteY52" fmla="*/ 4200041 h 4293031"/>
              <a:gd name="connsiteX53" fmla="*/ 5664572 w 6842444"/>
              <a:gd name="connsiteY53" fmla="*/ 4215539 h 4293031"/>
              <a:gd name="connsiteX54" fmla="*/ 5788559 w 6842444"/>
              <a:gd name="connsiteY54" fmla="*/ 4262034 h 4293031"/>
              <a:gd name="connsiteX55" fmla="*/ 5835054 w 6842444"/>
              <a:gd name="connsiteY55" fmla="*/ 4277532 h 4293031"/>
              <a:gd name="connsiteX56" fmla="*/ 6036532 w 6842444"/>
              <a:gd name="connsiteY56" fmla="*/ 4293031 h 4293031"/>
              <a:gd name="connsiteX57" fmla="*/ 6377495 w 6842444"/>
              <a:gd name="connsiteY57" fmla="*/ 4277532 h 4293031"/>
              <a:gd name="connsiteX58" fmla="*/ 6423989 w 6842444"/>
              <a:gd name="connsiteY58" fmla="*/ 4262034 h 4293031"/>
              <a:gd name="connsiteX59" fmla="*/ 6749454 w 6842444"/>
              <a:gd name="connsiteY59" fmla="*/ 4231038 h 4293031"/>
              <a:gd name="connsiteX60" fmla="*/ 6811447 w 6842444"/>
              <a:gd name="connsiteY60" fmla="*/ 3859078 h 4293031"/>
              <a:gd name="connsiteX61" fmla="*/ 6826945 w 6842444"/>
              <a:gd name="connsiteY61" fmla="*/ 3750590 h 4293031"/>
              <a:gd name="connsiteX62" fmla="*/ 6811447 w 6842444"/>
              <a:gd name="connsiteY62" fmla="*/ 3223648 h 4293031"/>
              <a:gd name="connsiteX63" fmla="*/ 6795949 w 6842444"/>
              <a:gd name="connsiteY63" fmla="*/ 3161654 h 4293031"/>
              <a:gd name="connsiteX64" fmla="*/ 6764952 w 6842444"/>
              <a:gd name="connsiteY64" fmla="*/ 3068665 h 4293031"/>
              <a:gd name="connsiteX65" fmla="*/ 6795949 w 6842444"/>
              <a:gd name="connsiteY65" fmla="*/ 2278251 h 4293031"/>
              <a:gd name="connsiteX66" fmla="*/ 6811447 w 6842444"/>
              <a:gd name="connsiteY66" fmla="*/ 1658319 h 4293031"/>
              <a:gd name="connsiteX67" fmla="*/ 6826945 w 6842444"/>
              <a:gd name="connsiteY67" fmla="*/ 1565329 h 4293031"/>
              <a:gd name="connsiteX68" fmla="*/ 6842444 w 6842444"/>
              <a:gd name="connsiteY68" fmla="*/ 1456841 h 4293031"/>
              <a:gd name="connsiteX69" fmla="*/ 6811447 w 6842444"/>
              <a:gd name="connsiteY69" fmla="*/ 991892 h 4293031"/>
              <a:gd name="connsiteX70" fmla="*/ 6795949 w 6842444"/>
              <a:gd name="connsiteY70" fmla="*/ 604434 h 4293031"/>
              <a:gd name="connsiteX71" fmla="*/ 6764952 w 6842444"/>
              <a:gd name="connsiteY71" fmla="*/ 511444 h 4293031"/>
              <a:gd name="connsiteX72" fmla="*/ 6671962 w 6842444"/>
              <a:gd name="connsiteY72" fmla="*/ 371960 h 4293031"/>
              <a:gd name="connsiteX73" fmla="*/ 6640966 w 6842444"/>
              <a:gd name="connsiteY73" fmla="*/ 325465 h 4293031"/>
              <a:gd name="connsiteX74" fmla="*/ 6625467 w 6842444"/>
              <a:gd name="connsiteY74" fmla="*/ 278970 h 4293031"/>
              <a:gd name="connsiteX75" fmla="*/ 6578972 w 6842444"/>
              <a:gd name="connsiteY75" fmla="*/ 232475 h 4293031"/>
              <a:gd name="connsiteX76" fmla="*/ 6485983 w 6842444"/>
              <a:gd name="connsiteY76" fmla="*/ 170482 h 4293031"/>
              <a:gd name="connsiteX77" fmla="*/ 6439488 w 6842444"/>
              <a:gd name="connsiteY77" fmla="*/ 108488 h 4293031"/>
              <a:gd name="connsiteX78" fmla="*/ 6377495 w 6842444"/>
              <a:gd name="connsiteY78" fmla="*/ 77492 h 4293031"/>
              <a:gd name="connsiteX79" fmla="*/ 6238010 w 6842444"/>
              <a:gd name="connsiteY79" fmla="*/ 0 h 4293031"/>
              <a:gd name="connsiteX80" fmla="*/ 6021034 w 6842444"/>
              <a:gd name="connsiteY80" fmla="*/ 15499 h 4293031"/>
              <a:gd name="connsiteX81" fmla="*/ 5959040 w 6842444"/>
              <a:gd name="connsiteY81" fmla="*/ 30997 h 4293031"/>
              <a:gd name="connsiteX82" fmla="*/ 5866050 w 6842444"/>
              <a:gd name="connsiteY82" fmla="*/ 61993 h 4293031"/>
              <a:gd name="connsiteX83" fmla="*/ 5757562 w 6842444"/>
              <a:gd name="connsiteY83" fmla="*/ 108488 h 4293031"/>
              <a:gd name="connsiteX84" fmla="*/ 5664572 w 6842444"/>
              <a:gd name="connsiteY84" fmla="*/ 154983 h 4293031"/>
              <a:gd name="connsiteX85" fmla="*/ 5602579 w 6842444"/>
              <a:gd name="connsiteY85" fmla="*/ 185980 h 4293031"/>
              <a:gd name="connsiteX86" fmla="*/ 5494091 w 6842444"/>
              <a:gd name="connsiteY86" fmla="*/ 216977 h 4293031"/>
              <a:gd name="connsiteX87" fmla="*/ 5385603 w 6842444"/>
              <a:gd name="connsiteY87" fmla="*/ 263471 h 4293031"/>
              <a:gd name="connsiteX88" fmla="*/ 5292613 w 6842444"/>
              <a:gd name="connsiteY88" fmla="*/ 294468 h 4293031"/>
              <a:gd name="connsiteX89" fmla="*/ 5153128 w 6842444"/>
              <a:gd name="connsiteY89" fmla="*/ 356461 h 4293031"/>
              <a:gd name="connsiteX90" fmla="*/ 5106634 w 6842444"/>
              <a:gd name="connsiteY90" fmla="*/ 371960 h 4293031"/>
              <a:gd name="connsiteX91" fmla="*/ 5060139 w 6842444"/>
              <a:gd name="connsiteY91" fmla="*/ 387458 h 4293031"/>
              <a:gd name="connsiteX92" fmla="*/ 5013644 w 6842444"/>
              <a:gd name="connsiteY92" fmla="*/ 418454 h 4293031"/>
              <a:gd name="connsiteX93" fmla="*/ 4796667 w 6842444"/>
              <a:gd name="connsiteY93" fmla="*/ 449451 h 4293031"/>
              <a:gd name="connsiteX94" fmla="*/ 4734674 w 6842444"/>
              <a:gd name="connsiteY94" fmla="*/ 464949 h 4293031"/>
              <a:gd name="connsiteX95" fmla="*/ 4672681 w 6842444"/>
              <a:gd name="connsiteY95" fmla="*/ 495946 h 4293031"/>
              <a:gd name="connsiteX96" fmla="*/ 4579691 w 6842444"/>
              <a:gd name="connsiteY96" fmla="*/ 526943 h 4293031"/>
              <a:gd name="connsiteX97" fmla="*/ 4471203 w 6842444"/>
              <a:gd name="connsiteY97" fmla="*/ 557939 h 4293031"/>
              <a:gd name="connsiteX98" fmla="*/ 4316220 w 6842444"/>
              <a:gd name="connsiteY98" fmla="*/ 650929 h 4293031"/>
              <a:gd name="connsiteX99" fmla="*/ 4207732 w 6842444"/>
              <a:gd name="connsiteY99" fmla="*/ 697424 h 4293031"/>
              <a:gd name="connsiteX100" fmla="*/ 4114742 w 6842444"/>
              <a:gd name="connsiteY100" fmla="*/ 759417 h 4293031"/>
              <a:gd name="connsiteX101" fmla="*/ 4021752 w 6842444"/>
              <a:gd name="connsiteY101" fmla="*/ 836909 h 4293031"/>
              <a:gd name="connsiteX102" fmla="*/ 3975257 w 6842444"/>
              <a:gd name="connsiteY102" fmla="*/ 867905 h 4293031"/>
              <a:gd name="connsiteX103" fmla="*/ 3882267 w 6842444"/>
              <a:gd name="connsiteY103" fmla="*/ 960895 h 4293031"/>
              <a:gd name="connsiteX104" fmla="*/ 3820274 w 6842444"/>
              <a:gd name="connsiteY104" fmla="*/ 1007390 h 4293031"/>
              <a:gd name="connsiteX105" fmla="*/ 3727284 w 6842444"/>
              <a:gd name="connsiteY105" fmla="*/ 1069383 h 4293031"/>
              <a:gd name="connsiteX106" fmla="*/ 3634295 w 6842444"/>
              <a:gd name="connsiteY106" fmla="*/ 1146875 h 4293031"/>
              <a:gd name="connsiteX107" fmla="*/ 3541305 w 6842444"/>
              <a:gd name="connsiteY107" fmla="*/ 1177871 h 4293031"/>
              <a:gd name="connsiteX108" fmla="*/ 3432817 w 6842444"/>
              <a:gd name="connsiteY108" fmla="*/ 1224366 h 4293031"/>
              <a:gd name="connsiteX109" fmla="*/ 3386322 w 6842444"/>
              <a:gd name="connsiteY109" fmla="*/ 1255363 h 4293031"/>
              <a:gd name="connsiteX110" fmla="*/ 3324328 w 6842444"/>
              <a:gd name="connsiteY110" fmla="*/ 1270861 h 4293031"/>
              <a:gd name="connsiteX111" fmla="*/ 3184844 w 6842444"/>
              <a:gd name="connsiteY111" fmla="*/ 1317356 h 4293031"/>
              <a:gd name="connsiteX112" fmla="*/ 3091854 w 6842444"/>
              <a:gd name="connsiteY112" fmla="*/ 1348353 h 4293031"/>
              <a:gd name="connsiteX113" fmla="*/ 3029861 w 6842444"/>
              <a:gd name="connsiteY113" fmla="*/ 1379349 h 4293031"/>
              <a:gd name="connsiteX114" fmla="*/ 2936871 w 6842444"/>
              <a:gd name="connsiteY114" fmla="*/ 1410346 h 4293031"/>
              <a:gd name="connsiteX115" fmla="*/ 2797386 w 6842444"/>
              <a:gd name="connsiteY115" fmla="*/ 1487838 h 4293031"/>
              <a:gd name="connsiteX116" fmla="*/ 2750891 w 6842444"/>
              <a:gd name="connsiteY116" fmla="*/ 1518834 h 4293031"/>
              <a:gd name="connsiteX117" fmla="*/ 2657901 w 6842444"/>
              <a:gd name="connsiteY117" fmla="*/ 1549831 h 4293031"/>
              <a:gd name="connsiteX118" fmla="*/ 2611406 w 6842444"/>
              <a:gd name="connsiteY118" fmla="*/ 1565329 h 4293031"/>
              <a:gd name="connsiteX119" fmla="*/ 2394430 w 6842444"/>
              <a:gd name="connsiteY119" fmla="*/ 1689315 h 4293031"/>
              <a:gd name="connsiteX120" fmla="*/ 2285942 w 6842444"/>
              <a:gd name="connsiteY120" fmla="*/ 1735810 h 4293031"/>
              <a:gd name="connsiteX121" fmla="*/ 2146457 w 6842444"/>
              <a:gd name="connsiteY121" fmla="*/ 1813302 h 4293031"/>
              <a:gd name="connsiteX122" fmla="*/ 1991474 w 6842444"/>
              <a:gd name="connsiteY122" fmla="*/ 1921790 h 4293031"/>
              <a:gd name="connsiteX123" fmla="*/ 1944979 w 6842444"/>
              <a:gd name="connsiteY123" fmla="*/ 1937288 h 4293031"/>
              <a:gd name="connsiteX124" fmla="*/ 1851989 w 6842444"/>
              <a:gd name="connsiteY124" fmla="*/ 1999282 h 4293031"/>
              <a:gd name="connsiteX125" fmla="*/ 1789996 w 6842444"/>
              <a:gd name="connsiteY125" fmla="*/ 2092271 h 4293031"/>
              <a:gd name="connsiteX126" fmla="*/ 1697006 w 6842444"/>
              <a:gd name="connsiteY126" fmla="*/ 2123268 h 4293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6842444" h="4293031">
                <a:moveTo>
                  <a:pt x="1697006" y="2123268"/>
                </a:moveTo>
                <a:lnTo>
                  <a:pt x="1697006" y="2123268"/>
                </a:lnTo>
                <a:cubicBezTo>
                  <a:pt x="1619515" y="2195593"/>
                  <a:pt x="1543757" y="2269822"/>
                  <a:pt x="1464532" y="2340244"/>
                </a:cubicBezTo>
                <a:cubicBezTo>
                  <a:pt x="1450610" y="2352619"/>
                  <a:pt x="1429673" y="2356696"/>
                  <a:pt x="1418037" y="2371241"/>
                </a:cubicBezTo>
                <a:cubicBezTo>
                  <a:pt x="1407832" y="2383998"/>
                  <a:pt x="1409845" y="2403124"/>
                  <a:pt x="1402539" y="2417736"/>
                </a:cubicBezTo>
                <a:cubicBezTo>
                  <a:pt x="1394209" y="2434396"/>
                  <a:pt x="1381874" y="2448733"/>
                  <a:pt x="1371542" y="2464231"/>
                </a:cubicBezTo>
                <a:cubicBezTo>
                  <a:pt x="1332589" y="2581094"/>
                  <a:pt x="1385134" y="2437049"/>
                  <a:pt x="1325047" y="2557221"/>
                </a:cubicBezTo>
                <a:cubicBezTo>
                  <a:pt x="1296783" y="2613747"/>
                  <a:pt x="1320857" y="2647837"/>
                  <a:pt x="1247556" y="2696705"/>
                </a:cubicBezTo>
                <a:cubicBezTo>
                  <a:pt x="1132111" y="2773669"/>
                  <a:pt x="1273906" y="2674748"/>
                  <a:pt x="1154566" y="2774197"/>
                </a:cubicBezTo>
                <a:cubicBezTo>
                  <a:pt x="1140257" y="2786121"/>
                  <a:pt x="1123569" y="2794861"/>
                  <a:pt x="1108071" y="2805193"/>
                </a:cubicBezTo>
                <a:cubicBezTo>
                  <a:pt x="1025412" y="2929180"/>
                  <a:pt x="1133902" y="2779362"/>
                  <a:pt x="1030579" y="2882685"/>
                </a:cubicBezTo>
                <a:cubicBezTo>
                  <a:pt x="1012314" y="2900950"/>
                  <a:pt x="998897" y="2923517"/>
                  <a:pt x="984084" y="2944678"/>
                </a:cubicBezTo>
                <a:cubicBezTo>
                  <a:pt x="962721" y="2975197"/>
                  <a:pt x="942755" y="3006671"/>
                  <a:pt x="922091" y="3037668"/>
                </a:cubicBezTo>
                <a:cubicBezTo>
                  <a:pt x="899219" y="3071977"/>
                  <a:pt x="880401" y="3106791"/>
                  <a:pt x="844600" y="3130658"/>
                </a:cubicBezTo>
                <a:cubicBezTo>
                  <a:pt x="831007" y="3139720"/>
                  <a:pt x="813603" y="3140990"/>
                  <a:pt x="798105" y="3146156"/>
                </a:cubicBezTo>
                <a:cubicBezTo>
                  <a:pt x="777440" y="3161654"/>
                  <a:pt x="758538" y="3179835"/>
                  <a:pt x="736111" y="3192651"/>
                </a:cubicBezTo>
                <a:cubicBezTo>
                  <a:pt x="721927" y="3200756"/>
                  <a:pt x="704632" y="3201714"/>
                  <a:pt x="689617" y="3208149"/>
                </a:cubicBezTo>
                <a:cubicBezTo>
                  <a:pt x="668381" y="3217250"/>
                  <a:pt x="648859" y="3230045"/>
                  <a:pt x="627623" y="3239146"/>
                </a:cubicBezTo>
                <a:cubicBezTo>
                  <a:pt x="612607" y="3245581"/>
                  <a:pt x="596144" y="3248209"/>
                  <a:pt x="581128" y="3254644"/>
                </a:cubicBezTo>
                <a:cubicBezTo>
                  <a:pt x="559893" y="3263745"/>
                  <a:pt x="540586" y="3277060"/>
                  <a:pt x="519135" y="3285641"/>
                </a:cubicBezTo>
                <a:cubicBezTo>
                  <a:pt x="519115" y="3285649"/>
                  <a:pt x="402908" y="3324383"/>
                  <a:pt x="379650" y="3332136"/>
                </a:cubicBezTo>
                <a:lnTo>
                  <a:pt x="333156" y="3347634"/>
                </a:lnTo>
                <a:cubicBezTo>
                  <a:pt x="250497" y="3471621"/>
                  <a:pt x="358987" y="3321803"/>
                  <a:pt x="255664" y="3425126"/>
                </a:cubicBezTo>
                <a:cubicBezTo>
                  <a:pt x="242493" y="3438297"/>
                  <a:pt x="237838" y="3458450"/>
                  <a:pt x="224667" y="3471621"/>
                </a:cubicBezTo>
                <a:cubicBezTo>
                  <a:pt x="131492" y="3564795"/>
                  <a:pt x="215362" y="3400341"/>
                  <a:pt x="85183" y="3595607"/>
                </a:cubicBezTo>
                <a:lnTo>
                  <a:pt x="23189" y="3688597"/>
                </a:lnTo>
                <a:cubicBezTo>
                  <a:pt x="-13443" y="3798494"/>
                  <a:pt x="-1442" y="3742705"/>
                  <a:pt x="23189" y="3952068"/>
                </a:cubicBezTo>
                <a:cubicBezTo>
                  <a:pt x="25098" y="3968293"/>
                  <a:pt x="28482" y="3985806"/>
                  <a:pt x="38688" y="3998563"/>
                </a:cubicBezTo>
                <a:cubicBezTo>
                  <a:pt x="50324" y="4013108"/>
                  <a:pt x="69685" y="4019228"/>
                  <a:pt x="85183" y="4029560"/>
                </a:cubicBezTo>
                <a:cubicBezTo>
                  <a:pt x="105847" y="4060556"/>
                  <a:pt x="111835" y="4110768"/>
                  <a:pt x="147176" y="4122549"/>
                </a:cubicBezTo>
                <a:cubicBezTo>
                  <a:pt x="178173" y="4132881"/>
                  <a:pt x="210942" y="4138934"/>
                  <a:pt x="240166" y="4153546"/>
                </a:cubicBezTo>
                <a:cubicBezTo>
                  <a:pt x="260830" y="4163878"/>
                  <a:pt x="280527" y="4176431"/>
                  <a:pt x="302159" y="4184543"/>
                </a:cubicBezTo>
                <a:cubicBezTo>
                  <a:pt x="322103" y="4192022"/>
                  <a:pt x="343671" y="4194189"/>
                  <a:pt x="364152" y="4200041"/>
                </a:cubicBezTo>
                <a:cubicBezTo>
                  <a:pt x="379860" y="4204529"/>
                  <a:pt x="394798" y="4211577"/>
                  <a:pt x="410647" y="4215539"/>
                </a:cubicBezTo>
                <a:cubicBezTo>
                  <a:pt x="496255" y="4236941"/>
                  <a:pt x="546273" y="4236851"/>
                  <a:pt x="643122" y="4246536"/>
                </a:cubicBezTo>
                <a:cubicBezTo>
                  <a:pt x="668952" y="4251702"/>
                  <a:pt x="694502" y="4258553"/>
                  <a:pt x="720613" y="4262034"/>
                </a:cubicBezTo>
                <a:cubicBezTo>
                  <a:pt x="772076" y="4268896"/>
                  <a:pt x="824033" y="4271466"/>
                  <a:pt x="875596" y="4277532"/>
                </a:cubicBezTo>
                <a:cubicBezTo>
                  <a:pt x="911876" y="4281800"/>
                  <a:pt x="947921" y="4287865"/>
                  <a:pt x="984084" y="4293031"/>
                </a:cubicBezTo>
                <a:cubicBezTo>
                  <a:pt x="1087406" y="4287865"/>
                  <a:pt x="1190988" y="4286494"/>
                  <a:pt x="1294050" y="4277532"/>
                </a:cubicBezTo>
                <a:cubicBezTo>
                  <a:pt x="1310325" y="4276117"/>
                  <a:pt x="1324837" y="4266522"/>
                  <a:pt x="1340545" y="4262034"/>
                </a:cubicBezTo>
                <a:cubicBezTo>
                  <a:pt x="1361026" y="4256182"/>
                  <a:pt x="1381297" y="4248109"/>
                  <a:pt x="1402539" y="4246536"/>
                </a:cubicBezTo>
                <a:cubicBezTo>
                  <a:pt x="1521147" y="4237750"/>
                  <a:pt x="1640180" y="4236204"/>
                  <a:pt x="1759000" y="4231038"/>
                </a:cubicBezTo>
                <a:cubicBezTo>
                  <a:pt x="2386860" y="4265919"/>
                  <a:pt x="1618028" y="4231038"/>
                  <a:pt x="2580410" y="4231038"/>
                </a:cubicBezTo>
                <a:cubicBezTo>
                  <a:pt x="2787119" y="4231038"/>
                  <a:pt x="2993698" y="4241370"/>
                  <a:pt x="3200342" y="4246536"/>
                </a:cubicBezTo>
                <a:cubicBezTo>
                  <a:pt x="3417318" y="4241370"/>
                  <a:pt x="3634656" y="4244576"/>
                  <a:pt x="3851271" y="4231038"/>
                </a:cubicBezTo>
                <a:cubicBezTo>
                  <a:pt x="3883881" y="4229000"/>
                  <a:pt x="3944261" y="4200041"/>
                  <a:pt x="3944261" y="4200041"/>
                </a:cubicBezTo>
                <a:cubicBezTo>
                  <a:pt x="4047583" y="4205207"/>
                  <a:pt x="4151105" y="4207289"/>
                  <a:pt x="4254227" y="4215539"/>
                </a:cubicBezTo>
                <a:cubicBezTo>
                  <a:pt x="4280485" y="4217640"/>
                  <a:pt x="4306051" y="4225115"/>
                  <a:pt x="4331718" y="4231038"/>
                </a:cubicBezTo>
                <a:cubicBezTo>
                  <a:pt x="4373228" y="4240617"/>
                  <a:pt x="4455705" y="4262034"/>
                  <a:pt x="4455705" y="4262034"/>
                </a:cubicBezTo>
                <a:cubicBezTo>
                  <a:pt x="4708999" y="4233891"/>
                  <a:pt x="4516734" y="4265115"/>
                  <a:pt x="4641684" y="4231038"/>
                </a:cubicBezTo>
                <a:cubicBezTo>
                  <a:pt x="4682784" y="4219829"/>
                  <a:pt x="4724342" y="4210373"/>
                  <a:pt x="4765671" y="4200041"/>
                </a:cubicBezTo>
                <a:lnTo>
                  <a:pt x="4827664" y="4184543"/>
                </a:lnTo>
                <a:lnTo>
                  <a:pt x="5587081" y="4200041"/>
                </a:lnTo>
                <a:cubicBezTo>
                  <a:pt x="5613405" y="4201016"/>
                  <a:pt x="5639017" y="4209150"/>
                  <a:pt x="5664572" y="4215539"/>
                </a:cubicBezTo>
                <a:cubicBezTo>
                  <a:pt x="5699740" y="4224331"/>
                  <a:pt x="5760133" y="4251374"/>
                  <a:pt x="5788559" y="4262034"/>
                </a:cubicBezTo>
                <a:cubicBezTo>
                  <a:pt x="5803856" y="4267770"/>
                  <a:pt x="5818844" y="4275506"/>
                  <a:pt x="5835054" y="4277532"/>
                </a:cubicBezTo>
                <a:cubicBezTo>
                  <a:pt x="5901892" y="4285887"/>
                  <a:pt x="5969373" y="4287865"/>
                  <a:pt x="6036532" y="4293031"/>
                </a:cubicBezTo>
                <a:cubicBezTo>
                  <a:pt x="6150186" y="4287865"/>
                  <a:pt x="6264086" y="4286605"/>
                  <a:pt x="6377495" y="4277532"/>
                </a:cubicBezTo>
                <a:cubicBezTo>
                  <a:pt x="6393779" y="4276229"/>
                  <a:pt x="6407875" y="4264720"/>
                  <a:pt x="6423989" y="4262034"/>
                </a:cubicBezTo>
                <a:cubicBezTo>
                  <a:pt x="6491093" y="4250850"/>
                  <a:pt x="6695322" y="4235549"/>
                  <a:pt x="6749454" y="4231038"/>
                </a:cubicBezTo>
                <a:cubicBezTo>
                  <a:pt x="6909992" y="4177523"/>
                  <a:pt x="6786399" y="4234807"/>
                  <a:pt x="6811447" y="3859078"/>
                </a:cubicBezTo>
                <a:cubicBezTo>
                  <a:pt x="6813877" y="3822629"/>
                  <a:pt x="6821779" y="3786753"/>
                  <a:pt x="6826945" y="3750590"/>
                </a:cubicBezTo>
                <a:cubicBezTo>
                  <a:pt x="6821779" y="3574943"/>
                  <a:pt x="6820683" y="3399128"/>
                  <a:pt x="6811447" y="3223648"/>
                </a:cubicBezTo>
                <a:cubicBezTo>
                  <a:pt x="6810327" y="3202377"/>
                  <a:pt x="6802070" y="3182056"/>
                  <a:pt x="6795949" y="3161654"/>
                </a:cubicBezTo>
                <a:cubicBezTo>
                  <a:pt x="6786560" y="3130359"/>
                  <a:pt x="6764952" y="3068665"/>
                  <a:pt x="6764952" y="3068665"/>
                </a:cubicBezTo>
                <a:cubicBezTo>
                  <a:pt x="6775284" y="2805194"/>
                  <a:pt x="6789359" y="2541842"/>
                  <a:pt x="6795949" y="2278251"/>
                </a:cubicBezTo>
                <a:cubicBezTo>
                  <a:pt x="6801115" y="2071607"/>
                  <a:pt x="6802468" y="1864832"/>
                  <a:pt x="6811447" y="1658319"/>
                </a:cubicBezTo>
                <a:cubicBezTo>
                  <a:pt x="6812812" y="1626924"/>
                  <a:pt x="6822167" y="1596388"/>
                  <a:pt x="6826945" y="1565329"/>
                </a:cubicBezTo>
                <a:cubicBezTo>
                  <a:pt x="6832500" y="1529224"/>
                  <a:pt x="6837278" y="1493004"/>
                  <a:pt x="6842444" y="1456841"/>
                </a:cubicBezTo>
                <a:cubicBezTo>
                  <a:pt x="6833178" y="1327118"/>
                  <a:pt x="6817609" y="1118221"/>
                  <a:pt x="6811447" y="991892"/>
                </a:cubicBezTo>
                <a:cubicBezTo>
                  <a:pt x="6805149" y="862790"/>
                  <a:pt x="6808399" y="733089"/>
                  <a:pt x="6795949" y="604434"/>
                </a:cubicBezTo>
                <a:cubicBezTo>
                  <a:pt x="6792802" y="571913"/>
                  <a:pt x="6783076" y="538630"/>
                  <a:pt x="6764952" y="511444"/>
                </a:cubicBezTo>
                <a:lnTo>
                  <a:pt x="6671962" y="371960"/>
                </a:lnTo>
                <a:cubicBezTo>
                  <a:pt x="6661630" y="356462"/>
                  <a:pt x="6646856" y="343136"/>
                  <a:pt x="6640966" y="325465"/>
                </a:cubicBezTo>
                <a:cubicBezTo>
                  <a:pt x="6635800" y="309967"/>
                  <a:pt x="6634529" y="292563"/>
                  <a:pt x="6625467" y="278970"/>
                </a:cubicBezTo>
                <a:cubicBezTo>
                  <a:pt x="6613309" y="260733"/>
                  <a:pt x="6596273" y="245931"/>
                  <a:pt x="6578972" y="232475"/>
                </a:cubicBezTo>
                <a:cubicBezTo>
                  <a:pt x="6549566" y="209604"/>
                  <a:pt x="6485983" y="170482"/>
                  <a:pt x="6485983" y="170482"/>
                </a:cubicBezTo>
                <a:cubicBezTo>
                  <a:pt x="6470485" y="149817"/>
                  <a:pt x="6459100" y="125298"/>
                  <a:pt x="6439488" y="108488"/>
                </a:cubicBezTo>
                <a:cubicBezTo>
                  <a:pt x="6421947" y="93453"/>
                  <a:pt x="6397306" y="89379"/>
                  <a:pt x="6377495" y="77492"/>
                </a:cubicBezTo>
                <a:cubicBezTo>
                  <a:pt x="6244264" y="-2446"/>
                  <a:pt x="6331533" y="31176"/>
                  <a:pt x="6238010" y="0"/>
                </a:cubicBezTo>
                <a:cubicBezTo>
                  <a:pt x="6165685" y="5166"/>
                  <a:pt x="6093100" y="7492"/>
                  <a:pt x="6021034" y="15499"/>
                </a:cubicBezTo>
                <a:cubicBezTo>
                  <a:pt x="5999864" y="17851"/>
                  <a:pt x="5979442" y="24876"/>
                  <a:pt x="5959040" y="30997"/>
                </a:cubicBezTo>
                <a:cubicBezTo>
                  <a:pt x="5927745" y="40385"/>
                  <a:pt x="5895274" y="47381"/>
                  <a:pt x="5866050" y="61993"/>
                </a:cubicBezTo>
                <a:cubicBezTo>
                  <a:pt x="5789445" y="100296"/>
                  <a:pt x="5825975" y="85684"/>
                  <a:pt x="5757562" y="108488"/>
                </a:cubicBezTo>
                <a:cubicBezTo>
                  <a:pt x="5668208" y="168058"/>
                  <a:pt x="5754406" y="116483"/>
                  <a:pt x="5664572" y="154983"/>
                </a:cubicBezTo>
                <a:cubicBezTo>
                  <a:pt x="5643337" y="164084"/>
                  <a:pt x="5623814" y="176879"/>
                  <a:pt x="5602579" y="185980"/>
                </a:cubicBezTo>
                <a:cubicBezTo>
                  <a:pt x="5571457" y="199318"/>
                  <a:pt x="5525542" y="209114"/>
                  <a:pt x="5494091" y="216977"/>
                </a:cubicBezTo>
                <a:cubicBezTo>
                  <a:pt x="5420324" y="266154"/>
                  <a:pt x="5476586" y="236176"/>
                  <a:pt x="5385603" y="263471"/>
                </a:cubicBezTo>
                <a:cubicBezTo>
                  <a:pt x="5354308" y="272860"/>
                  <a:pt x="5292613" y="294468"/>
                  <a:pt x="5292613" y="294468"/>
                </a:cubicBezTo>
                <a:cubicBezTo>
                  <a:pt x="5218930" y="343590"/>
                  <a:pt x="5263792" y="319573"/>
                  <a:pt x="5153128" y="356461"/>
                </a:cubicBezTo>
                <a:lnTo>
                  <a:pt x="5106634" y="371960"/>
                </a:lnTo>
                <a:cubicBezTo>
                  <a:pt x="5091136" y="377126"/>
                  <a:pt x="5073732" y="378396"/>
                  <a:pt x="5060139" y="387458"/>
                </a:cubicBezTo>
                <a:cubicBezTo>
                  <a:pt x="5044641" y="397790"/>
                  <a:pt x="5031775" y="414188"/>
                  <a:pt x="5013644" y="418454"/>
                </a:cubicBezTo>
                <a:cubicBezTo>
                  <a:pt x="4942526" y="435188"/>
                  <a:pt x="4867546" y="431732"/>
                  <a:pt x="4796667" y="449451"/>
                </a:cubicBezTo>
                <a:lnTo>
                  <a:pt x="4734674" y="464949"/>
                </a:lnTo>
                <a:cubicBezTo>
                  <a:pt x="4714010" y="475281"/>
                  <a:pt x="4694132" y="487365"/>
                  <a:pt x="4672681" y="495946"/>
                </a:cubicBezTo>
                <a:cubicBezTo>
                  <a:pt x="4642345" y="508081"/>
                  <a:pt x="4610688" y="516611"/>
                  <a:pt x="4579691" y="526943"/>
                </a:cubicBezTo>
                <a:cubicBezTo>
                  <a:pt x="4512994" y="549175"/>
                  <a:pt x="4549037" y="538481"/>
                  <a:pt x="4471203" y="557939"/>
                </a:cubicBezTo>
                <a:cubicBezTo>
                  <a:pt x="4405101" y="602006"/>
                  <a:pt x="4382936" y="622336"/>
                  <a:pt x="4316220" y="650929"/>
                </a:cubicBezTo>
                <a:cubicBezTo>
                  <a:pt x="4265626" y="672612"/>
                  <a:pt x="4259137" y="660706"/>
                  <a:pt x="4207732" y="697424"/>
                </a:cubicBezTo>
                <a:cubicBezTo>
                  <a:pt x="4106152" y="769981"/>
                  <a:pt x="4214478" y="726173"/>
                  <a:pt x="4114742" y="759417"/>
                </a:cubicBezTo>
                <a:cubicBezTo>
                  <a:pt x="3999297" y="836381"/>
                  <a:pt x="4141092" y="737460"/>
                  <a:pt x="4021752" y="836909"/>
                </a:cubicBezTo>
                <a:cubicBezTo>
                  <a:pt x="4007443" y="848833"/>
                  <a:pt x="3989179" y="855530"/>
                  <a:pt x="3975257" y="867905"/>
                </a:cubicBezTo>
                <a:cubicBezTo>
                  <a:pt x="3942494" y="897028"/>
                  <a:pt x="3917336" y="934593"/>
                  <a:pt x="3882267" y="960895"/>
                </a:cubicBezTo>
                <a:cubicBezTo>
                  <a:pt x="3861603" y="976393"/>
                  <a:pt x="3839886" y="990580"/>
                  <a:pt x="3820274" y="1007390"/>
                </a:cubicBezTo>
                <a:cubicBezTo>
                  <a:pt x="3746397" y="1070713"/>
                  <a:pt x="3806371" y="1043021"/>
                  <a:pt x="3727284" y="1069383"/>
                </a:cubicBezTo>
                <a:cubicBezTo>
                  <a:pt x="3698089" y="1098578"/>
                  <a:pt x="3673131" y="1129615"/>
                  <a:pt x="3634295" y="1146875"/>
                </a:cubicBezTo>
                <a:cubicBezTo>
                  <a:pt x="3604438" y="1160145"/>
                  <a:pt x="3570529" y="1163259"/>
                  <a:pt x="3541305" y="1177871"/>
                </a:cubicBezTo>
                <a:cubicBezTo>
                  <a:pt x="3464699" y="1216174"/>
                  <a:pt x="3501229" y="1201562"/>
                  <a:pt x="3432817" y="1224366"/>
                </a:cubicBezTo>
                <a:cubicBezTo>
                  <a:pt x="3417319" y="1234698"/>
                  <a:pt x="3403443" y="1248026"/>
                  <a:pt x="3386322" y="1255363"/>
                </a:cubicBezTo>
                <a:cubicBezTo>
                  <a:pt x="3366744" y="1263754"/>
                  <a:pt x="3344687" y="1264597"/>
                  <a:pt x="3324328" y="1270861"/>
                </a:cubicBezTo>
                <a:cubicBezTo>
                  <a:pt x="3277486" y="1285274"/>
                  <a:pt x="3231339" y="1301858"/>
                  <a:pt x="3184844" y="1317356"/>
                </a:cubicBezTo>
                <a:lnTo>
                  <a:pt x="3091854" y="1348353"/>
                </a:lnTo>
                <a:cubicBezTo>
                  <a:pt x="3071190" y="1358685"/>
                  <a:pt x="3051312" y="1370769"/>
                  <a:pt x="3029861" y="1379349"/>
                </a:cubicBezTo>
                <a:cubicBezTo>
                  <a:pt x="2999525" y="1391484"/>
                  <a:pt x="2936871" y="1410346"/>
                  <a:pt x="2936871" y="1410346"/>
                </a:cubicBezTo>
                <a:cubicBezTo>
                  <a:pt x="2790952" y="1556265"/>
                  <a:pt x="3024941" y="1336138"/>
                  <a:pt x="2797386" y="1487838"/>
                </a:cubicBezTo>
                <a:cubicBezTo>
                  <a:pt x="2781888" y="1498170"/>
                  <a:pt x="2767912" y="1511269"/>
                  <a:pt x="2750891" y="1518834"/>
                </a:cubicBezTo>
                <a:cubicBezTo>
                  <a:pt x="2721034" y="1532104"/>
                  <a:pt x="2688898" y="1539499"/>
                  <a:pt x="2657901" y="1549831"/>
                </a:cubicBezTo>
                <a:lnTo>
                  <a:pt x="2611406" y="1565329"/>
                </a:lnTo>
                <a:cubicBezTo>
                  <a:pt x="2479967" y="1652955"/>
                  <a:pt x="2551741" y="1610660"/>
                  <a:pt x="2394430" y="1689315"/>
                </a:cubicBezTo>
                <a:cubicBezTo>
                  <a:pt x="2317821" y="1727619"/>
                  <a:pt x="2354358" y="1713005"/>
                  <a:pt x="2285942" y="1735810"/>
                </a:cubicBezTo>
                <a:cubicBezTo>
                  <a:pt x="2179359" y="1806866"/>
                  <a:pt x="2228294" y="1786024"/>
                  <a:pt x="2146457" y="1813302"/>
                </a:cubicBezTo>
                <a:cubicBezTo>
                  <a:pt x="2118164" y="1834522"/>
                  <a:pt x="2014372" y="1914158"/>
                  <a:pt x="1991474" y="1921790"/>
                </a:cubicBezTo>
                <a:lnTo>
                  <a:pt x="1944979" y="1937288"/>
                </a:lnTo>
                <a:cubicBezTo>
                  <a:pt x="1913982" y="1957953"/>
                  <a:pt x="1872654" y="1968285"/>
                  <a:pt x="1851989" y="1999282"/>
                </a:cubicBezTo>
                <a:cubicBezTo>
                  <a:pt x="1831325" y="2030278"/>
                  <a:pt x="1820992" y="2071607"/>
                  <a:pt x="1789996" y="2092271"/>
                </a:cubicBezTo>
                <a:cubicBezTo>
                  <a:pt x="1737422" y="2127321"/>
                  <a:pt x="1712504" y="2118102"/>
                  <a:pt x="1697006" y="2123268"/>
                </a:cubicBezTo>
                <a:close/>
              </a:path>
            </a:pathLst>
          </a:custGeom>
          <a:solidFill>
            <a:srgbClr val="FFE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53E46F-4B3F-D741-BA49-F26BB84BD336}"/>
              </a:ext>
            </a:extLst>
          </p:cNvPr>
          <p:cNvSpPr txBox="1"/>
          <p:nvPr/>
        </p:nvSpPr>
        <p:spPr>
          <a:xfrm>
            <a:off x="332105" y="1311805"/>
            <a:ext cx="3029931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Propagation loss</a:t>
            </a:r>
          </a:p>
        </p:txBody>
      </p:sp>
    </p:spTree>
    <p:extLst>
      <p:ext uri="{BB962C8B-B14F-4D97-AF65-F5344CB8AC3E}">
        <p14:creationId xmlns:p14="http://schemas.microsoft.com/office/powerpoint/2010/main" val="15128906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6B0E65-A5A1-4F42-8D26-E7A5E3F7FC0F}"/>
              </a:ext>
            </a:extLst>
          </p:cNvPr>
          <p:cNvSpPr txBox="1"/>
          <p:nvPr/>
        </p:nvSpPr>
        <p:spPr>
          <a:xfrm>
            <a:off x="268446" y="413715"/>
            <a:ext cx="737221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amplitude information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1F1D97-7D4D-5D48-93D0-D2AEBA14A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FC295B-486F-9F4F-B0DD-737B62A9D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05" y="2130681"/>
            <a:ext cx="8479790" cy="44564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D578F9-196E-FD42-8D80-2839BDC199C0}"/>
              </a:ext>
            </a:extLst>
          </p:cNvPr>
          <p:cNvSpPr txBox="1"/>
          <p:nvPr/>
        </p:nvSpPr>
        <p:spPr>
          <a:xfrm>
            <a:off x="332105" y="1311805"/>
            <a:ext cx="3029931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Propagation loss</a:t>
            </a:r>
          </a:p>
        </p:txBody>
      </p:sp>
    </p:spTree>
    <p:extLst>
      <p:ext uri="{BB962C8B-B14F-4D97-AF65-F5344CB8AC3E}">
        <p14:creationId xmlns:p14="http://schemas.microsoft.com/office/powerpoint/2010/main" val="14301202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E730D5-F57E-F34E-B804-C4D2EA9951DA}"/>
              </a:ext>
            </a:extLst>
          </p:cNvPr>
          <p:cNvSpPr txBox="1"/>
          <p:nvPr/>
        </p:nvSpPr>
        <p:spPr>
          <a:xfrm>
            <a:off x="371959" y="247977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1. Distance from the speed information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293567-4AB4-0E42-A475-B45907C754B8}"/>
              </a:ext>
            </a:extLst>
          </p:cNvPr>
          <p:cNvSpPr txBox="1"/>
          <p:nvPr/>
        </p:nvSpPr>
        <p:spPr>
          <a:xfrm>
            <a:off x="387457" y="1826224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2. Distance from the amplitude information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8F0A56-71C7-E04C-8401-1233F0F24F65}"/>
              </a:ext>
            </a:extLst>
          </p:cNvPr>
          <p:cNvSpPr txBox="1"/>
          <p:nvPr/>
        </p:nvSpPr>
        <p:spPr>
          <a:xfrm>
            <a:off x="371959" y="721247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Techniques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19EEE9-1E7B-D74B-8689-2C132E19E99E}"/>
              </a:ext>
            </a:extLst>
          </p:cNvPr>
          <p:cNvSpPr txBox="1"/>
          <p:nvPr/>
        </p:nvSpPr>
        <p:spPr>
          <a:xfrm>
            <a:off x="387457" y="1154475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Signal detection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B145A-6026-9743-B9D6-EEBD56DF5522}"/>
              </a:ext>
            </a:extLst>
          </p:cNvPr>
          <p:cNvSpPr txBox="1"/>
          <p:nvPr/>
        </p:nvSpPr>
        <p:spPr>
          <a:xfrm>
            <a:off x="387457" y="2271954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Absorption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9F336A-A94D-BD47-901B-7F9ABF0244D8}"/>
              </a:ext>
            </a:extLst>
          </p:cNvPr>
          <p:cNvSpPr txBox="1"/>
          <p:nvPr/>
        </p:nvSpPr>
        <p:spPr>
          <a:xfrm>
            <a:off x="402955" y="2689684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Propagation loss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02C852-CFC8-4D4E-8858-C290DD8D4677}"/>
              </a:ext>
            </a:extLst>
          </p:cNvPr>
          <p:cNvSpPr txBox="1"/>
          <p:nvPr/>
        </p:nvSpPr>
        <p:spPr>
          <a:xfrm>
            <a:off x="402955" y="3330434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3. Distance from the frequency information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C10854-CFD4-3D40-A168-39C53BC0489B}"/>
              </a:ext>
            </a:extLst>
          </p:cNvPr>
          <p:cNvSpPr txBox="1"/>
          <p:nvPr/>
        </p:nvSpPr>
        <p:spPr>
          <a:xfrm>
            <a:off x="402955" y="3807160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Doppler effect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603885-6C41-0340-8310-EC5AF435B235}"/>
              </a:ext>
            </a:extLst>
          </p:cNvPr>
          <p:cNvSpPr txBox="1"/>
          <p:nvPr/>
        </p:nvSpPr>
        <p:spPr>
          <a:xfrm>
            <a:off x="418453" y="4240388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A case study (Doppler + Triangulation)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E23884-8BBB-A340-9358-0ED1D3619318}"/>
              </a:ext>
            </a:extLst>
          </p:cNvPr>
          <p:cNvSpPr txBox="1"/>
          <p:nvPr/>
        </p:nvSpPr>
        <p:spPr>
          <a:xfrm>
            <a:off x="402955" y="4935226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4. Distance from the phase information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644CDE-34F4-8242-A2DF-B1E6365B2A01}"/>
              </a:ext>
            </a:extLst>
          </p:cNvPr>
          <p:cNvSpPr txBox="1"/>
          <p:nvPr/>
        </p:nvSpPr>
        <p:spPr>
          <a:xfrm>
            <a:off x="402955" y="5411952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Overview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E0C3A3-A7BF-F74D-B82D-F176E5F46E75}"/>
              </a:ext>
            </a:extLst>
          </p:cNvPr>
          <p:cNvSpPr txBox="1"/>
          <p:nvPr/>
        </p:nvSpPr>
        <p:spPr>
          <a:xfrm>
            <a:off x="418453" y="5798686"/>
            <a:ext cx="832259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Impulse function, Impulse response, Convolution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286A4A-63D7-714D-9C58-146A8C4008E2}"/>
              </a:ext>
            </a:extLst>
          </p:cNvPr>
          <p:cNvSpPr txBox="1"/>
          <p:nvPr/>
        </p:nvSpPr>
        <p:spPr>
          <a:xfrm>
            <a:off x="418453" y="6210117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c. A case study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BBF202-1C08-294A-8986-7E01A58C6F6E}"/>
              </a:ext>
            </a:extLst>
          </p:cNvPr>
          <p:cNvSpPr/>
          <p:nvPr/>
        </p:nvSpPr>
        <p:spPr>
          <a:xfrm>
            <a:off x="0" y="4779832"/>
            <a:ext cx="9144000" cy="241665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2973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6B0E65-A5A1-4F42-8D26-E7A5E3F7FC0F}"/>
              </a:ext>
            </a:extLst>
          </p:cNvPr>
          <p:cNvSpPr txBox="1"/>
          <p:nvPr/>
        </p:nvSpPr>
        <p:spPr>
          <a:xfrm>
            <a:off x="268446" y="413715"/>
            <a:ext cx="737221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frequency information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37A146D-A5E9-0346-8F65-F1192D90B125}"/>
              </a:ext>
            </a:extLst>
          </p:cNvPr>
          <p:cNvSpPr txBox="1"/>
          <p:nvPr/>
        </p:nvSpPr>
        <p:spPr>
          <a:xfrm>
            <a:off x="1472368" y="2285081"/>
            <a:ext cx="66487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Motion of the sound source and/or the observer changes the frequency of the observed signal.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change depends on the velocity of the source/observer.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phenomena is known as Doppler effect or Doppler shift.</a:t>
            </a:r>
          </a:p>
        </p:txBody>
      </p:sp>
    </p:spTree>
    <p:extLst>
      <p:ext uri="{BB962C8B-B14F-4D97-AF65-F5344CB8AC3E}">
        <p14:creationId xmlns:p14="http://schemas.microsoft.com/office/powerpoint/2010/main" val="401461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613A7D-DF28-E94C-8B80-E542960A1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444" y="1792721"/>
            <a:ext cx="6545112" cy="327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686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5CA5ED-5FAB-0F40-97B2-72613D929A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85" t="2969" r="2000" b="1678"/>
          <a:stretch>
            <a:fillRect/>
          </a:stretch>
        </p:blipFill>
        <p:spPr>
          <a:xfrm>
            <a:off x="3056513" y="1924919"/>
            <a:ext cx="3050276" cy="3022980"/>
          </a:xfrm>
          <a:custGeom>
            <a:avLst/>
            <a:gdLst>
              <a:gd name="connsiteX0" fmla="*/ 1525138 w 3050276"/>
              <a:gd name="connsiteY0" fmla="*/ 0 h 3022980"/>
              <a:gd name="connsiteX1" fmla="*/ 3050276 w 3050276"/>
              <a:gd name="connsiteY1" fmla="*/ 1511490 h 3022980"/>
              <a:gd name="connsiteX2" fmla="*/ 1525138 w 3050276"/>
              <a:gd name="connsiteY2" fmla="*/ 3022980 h 3022980"/>
              <a:gd name="connsiteX3" fmla="*/ 0 w 3050276"/>
              <a:gd name="connsiteY3" fmla="*/ 1511490 h 3022980"/>
              <a:gd name="connsiteX4" fmla="*/ 1525138 w 3050276"/>
              <a:gd name="connsiteY4" fmla="*/ 0 h 302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0276" h="3022980">
                <a:moveTo>
                  <a:pt x="1525138" y="0"/>
                </a:moveTo>
                <a:cubicBezTo>
                  <a:pt x="2367448" y="0"/>
                  <a:pt x="3050276" y="676717"/>
                  <a:pt x="3050276" y="1511490"/>
                </a:cubicBezTo>
                <a:cubicBezTo>
                  <a:pt x="3050276" y="2346263"/>
                  <a:pt x="2367448" y="3022980"/>
                  <a:pt x="1525138" y="3022980"/>
                </a:cubicBezTo>
                <a:cubicBezTo>
                  <a:pt x="682828" y="3022980"/>
                  <a:pt x="0" y="2346263"/>
                  <a:pt x="0" y="1511490"/>
                </a:cubicBezTo>
                <a:cubicBezTo>
                  <a:pt x="0" y="676717"/>
                  <a:pt x="682828" y="0"/>
                  <a:pt x="152513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29310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330336" y="3172097"/>
            <a:ext cx="509451" cy="509451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0CAB9F7-1A8D-A444-AA7B-1E0ACEB441A5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BC6AB62-366E-4940-B325-A3A3AA1CA26E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7661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4145E6-83E2-4D4A-AE69-0BAA34C2360A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Stationary source</a:t>
            </a:r>
          </a:p>
        </p:txBody>
      </p:sp>
    </p:spTree>
    <p:extLst>
      <p:ext uri="{BB962C8B-B14F-4D97-AF65-F5344CB8AC3E}">
        <p14:creationId xmlns:p14="http://schemas.microsoft.com/office/powerpoint/2010/main" val="15575104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330336" y="3172097"/>
            <a:ext cx="509451" cy="509451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7D06C9B-797F-ED4C-94A2-7D6C4F937152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2A86A7-EE52-384E-82A1-20DAB9412BB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Stationary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ADA8E2-370D-204F-98FC-0C37193A8812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t1</a:t>
            </a:r>
          </a:p>
        </p:txBody>
      </p:sp>
    </p:spTree>
    <p:extLst>
      <p:ext uri="{BB962C8B-B14F-4D97-AF65-F5344CB8AC3E}">
        <p14:creationId xmlns:p14="http://schemas.microsoft.com/office/powerpoint/2010/main" val="3088348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4F781B-6A91-4A47-95C2-648C6E3CA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43436"/>
            <a:ext cx="4247029" cy="122594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9C818CB-F511-F346-944B-2A86FEC5D39E}"/>
              </a:ext>
            </a:extLst>
          </p:cNvPr>
          <p:cNvGrpSpPr/>
          <p:nvPr/>
        </p:nvGrpSpPr>
        <p:grpSpPr>
          <a:xfrm>
            <a:off x="190500" y="1586007"/>
            <a:ext cx="3816723" cy="2053630"/>
            <a:chOff x="190500" y="1586007"/>
            <a:chExt cx="3816723" cy="20536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07E4A51-C342-4447-9A38-72699F2BC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523" y="1586007"/>
              <a:ext cx="3695700" cy="11303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079E004-4CF0-1946-82D4-6FC51DF058B9}"/>
                </a:ext>
              </a:extLst>
            </p:cNvPr>
            <p:cNvSpPr txBox="1"/>
            <p:nvPr/>
          </p:nvSpPr>
          <p:spPr>
            <a:xfrm>
              <a:off x="190500" y="2716307"/>
              <a:ext cx="341555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Arbitrary signals can be represented as a combination of sinusoids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EF92610-F54C-3D4F-9508-FA7A5F18FDB0}"/>
              </a:ext>
            </a:extLst>
          </p:cNvPr>
          <p:cNvGrpSpPr/>
          <p:nvPr/>
        </p:nvGrpSpPr>
        <p:grpSpPr>
          <a:xfrm>
            <a:off x="4572000" y="245007"/>
            <a:ext cx="4381500" cy="2471300"/>
            <a:chOff x="4572000" y="245007"/>
            <a:chExt cx="4381500" cy="247130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4366375-0B3A-924D-92AA-126298590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53199" y="245007"/>
              <a:ext cx="2700301" cy="2471300"/>
            </a:xfrm>
            <a:prstGeom prst="rect">
              <a:avLst/>
            </a:prstGeom>
          </p:spPr>
        </p:pic>
        <p:sp>
          <p:nvSpPr>
            <p:cNvPr id="47" name="Notched Right Arrow 46">
              <a:extLst>
                <a:ext uri="{FF2B5EF4-FFF2-40B4-BE49-F238E27FC236}">
                  <a16:creationId xmlns:a16="http://schemas.microsoft.com/office/drawing/2014/main" id="{FC2FEFB9-D8C3-6D4A-812D-9459942E310C}"/>
                </a:ext>
              </a:extLst>
            </p:cNvPr>
            <p:cNvSpPr/>
            <p:nvPr/>
          </p:nvSpPr>
          <p:spPr>
            <a:xfrm>
              <a:off x="4572000" y="1203506"/>
              <a:ext cx="1385047" cy="765002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A7CAD11-8666-3A44-A59F-D4B806A4A3F4}"/>
                </a:ext>
              </a:extLst>
            </p:cNvPr>
            <p:cNvSpPr txBox="1"/>
            <p:nvPr/>
          </p:nvSpPr>
          <p:spPr>
            <a:xfrm>
              <a:off x="4875816" y="132065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FFT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2740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BEE871D-8855-424F-B119-B72EE82CFEEA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546713-9FB6-1C4F-8230-498903783246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Stationary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D7D67B-AB9C-4048-86EB-AAE9F034015A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t2</a:t>
            </a:r>
          </a:p>
        </p:txBody>
      </p:sp>
    </p:spTree>
    <p:extLst>
      <p:ext uri="{BB962C8B-B14F-4D97-AF65-F5344CB8AC3E}">
        <p14:creationId xmlns:p14="http://schemas.microsoft.com/office/powerpoint/2010/main" val="207867848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330336" y="3172097"/>
            <a:ext cx="509451" cy="509451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BEE871D-8855-424F-B119-B72EE82CFEEA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007DC0-B966-EF48-9101-1F429A4A30D8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Stationary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BF4B15-1C79-DD42-A928-837A74F657E7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t2</a:t>
            </a:r>
          </a:p>
        </p:txBody>
      </p:sp>
    </p:spTree>
    <p:extLst>
      <p:ext uri="{BB962C8B-B14F-4D97-AF65-F5344CB8AC3E}">
        <p14:creationId xmlns:p14="http://schemas.microsoft.com/office/powerpoint/2010/main" val="29366437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A8E22A-EB8D-1340-9696-877BA7BCFC1C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Stationary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FBFAD0-4B64-6740-ADAC-F1EC79ABE7E7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t3</a:t>
            </a:r>
          </a:p>
        </p:txBody>
      </p:sp>
    </p:spTree>
    <p:extLst>
      <p:ext uri="{BB962C8B-B14F-4D97-AF65-F5344CB8AC3E}">
        <p14:creationId xmlns:p14="http://schemas.microsoft.com/office/powerpoint/2010/main" val="115335132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330336" y="3172097"/>
            <a:ext cx="509451" cy="509451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FBBA9-5562-2E48-94D8-26B9D33C7F5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Stationary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5ECDC3-0C51-4445-B2DF-38DAF37697CF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t3</a:t>
            </a:r>
          </a:p>
        </p:txBody>
      </p:sp>
    </p:spTree>
    <p:extLst>
      <p:ext uri="{BB962C8B-B14F-4D97-AF65-F5344CB8AC3E}">
        <p14:creationId xmlns:p14="http://schemas.microsoft.com/office/powerpoint/2010/main" val="10562160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330336" y="3172097"/>
            <a:ext cx="509451" cy="509451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FBBA9-5562-2E48-94D8-26B9D33C7F5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Stationary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5ECDC3-0C51-4445-B2DF-38DAF37697CF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t3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8B8C81-5915-FA46-A45C-09D992A94FD8}"/>
              </a:ext>
            </a:extLst>
          </p:cNvPr>
          <p:cNvCxnSpPr>
            <a:cxnSpLocks/>
          </p:cNvCxnSpPr>
          <p:nvPr/>
        </p:nvCxnSpPr>
        <p:spPr>
          <a:xfrm flipH="1">
            <a:off x="5339399" y="3429000"/>
            <a:ext cx="543437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0AA3891-21F4-C447-9668-A3DEDADD7369}"/>
              </a:ext>
            </a:extLst>
          </p:cNvPr>
          <p:cNvSpPr txBox="1"/>
          <p:nvPr/>
        </p:nvSpPr>
        <p:spPr>
          <a:xfrm>
            <a:off x="6096725" y="4233290"/>
            <a:ext cx="3086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Wavelength =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meters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403C59CE-9F46-D948-A55A-E54144154CE2}"/>
              </a:ext>
            </a:extLst>
          </p:cNvPr>
          <p:cNvSpPr/>
          <p:nvPr/>
        </p:nvSpPr>
        <p:spPr>
          <a:xfrm rot="5750195">
            <a:off x="6053183" y="3119603"/>
            <a:ext cx="585078" cy="1568736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22225">
            <a:solidFill>
              <a:schemeClr val="tx1"/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39965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3E5EC7-FCA1-8D4F-A7FF-04858E4C8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107" y="1160947"/>
            <a:ext cx="4941080" cy="490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720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4145E6-83E2-4D4A-AE69-0BAA34C2360A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</p:spTree>
    <p:extLst>
      <p:ext uri="{BB962C8B-B14F-4D97-AF65-F5344CB8AC3E}">
        <p14:creationId xmlns:p14="http://schemas.microsoft.com/office/powerpoint/2010/main" val="39812515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330336" y="3172097"/>
            <a:ext cx="509451" cy="509451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7D06C9B-797F-ED4C-94A2-7D6C4F937152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916283-5F32-B546-A783-96EC812AD958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D2EAE9-BADD-3447-8BAC-0A8278291EC9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t1</a:t>
            </a:r>
          </a:p>
        </p:txBody>
      </p:sp>
    </p:spTree>
    <p:extLst>
      <p:ext uri="{BB962C8B-B14F-4D97-AF65-F5344CB8AC3E}">
        <p14:creationId xmlns:p14="http://schemas.microsoft.com/office/powerpoint/2010/main" val="234275869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BEE871D-8855-424F-B119-B72EE82CFEEA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AD9DEF-F699-5E46-BB30-BA3887184DC9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51C9D9-F7F4-F54B-B598-926FD62C3974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t2</a:t>
            </a:r>
          </a:p>
        </p:txBody>
      </p:sp>
    </p:spTree>
    <p:extLst>
      <p:ext uri="{BB962C8B-B14F-4D97-AF65-F5344CB8AC3E}">
        <p14:creationId xmlns:p14="http://schemas.microsoft.com/office/powerpoint/2010/main" val="293738988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BEE871D-8855-424F-B119-B72EE82CFEEA}"/>
              </a:ext>
            </a:extLst>
          </p:cNvPr>
          <p:cNvSpPr/>
          <p:nvPr/>
        </p:nvSpPr>
        <p:spPr>
          <a:xfrm>
            <a:off x="4735287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AD9DEF-F699-5E46-BB30-BA3887184DC9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51C9D9-F7F4-F54B-B598-926FD62C3974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t2</a:t>
            </a:r>
          </a:p>
        </p:txBody>
      </p:sp>
    </p:spTree>
    <p:extLst>
      <p:ext uri="{BB962C8B-B14F-4D97-AF65-F5344CB8AC3E}">
        <p14:creationId xmlns:p14="http://schemas.microsoft.com/office/powerpoint/2010/main" val="3715351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4F781B-6A91-4A47-95C2-648C6E3CA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43436"/>
            <a:ext cx="4247029" cy="122594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9C818CB-F511-F346-944B-2A86FEC5D39E}"/>
              </a:ext>
            </a:extLst>
          </p:cNvPr>
          <p:cNvGrpSpPr/>
          <p:nvPr/>
        </p:nvGrpSpPr>
        <p:grpSpPr>
          <a:xfrm>
            <a:off x="190500" y="1586007"/>
            <a:ext cx="3816723" cy="2053630"/>
            <a:chOff x="190500" y="1586007"/>
            <a:chExt cx="3816723" cy="20536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07E4A51-C342-4447-9A38-72699F2BC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523" y="1586007"/>
              <a:ext cx="3695700" cy="11303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079E004-4CF0-1946-82D4-6FC51DF058B9}"/>
                </a:ext>
              </a:extLst>
            </p:cNvPr>
            <p:cNvSpPr txBox="1"/>
            <p:nvPr/>
          </p:nvSpPr>
          <p:spPr>
            <a:xfrm>
              <a:off x="190500" y="2716307"/>
              <a:ext cx="341555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Arbitrary signals can be represented as a combination of sinusoids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EF92610-F54C-3D4F-9508-FA7A5F18FDB0}"/>
              </a:ext>
            </a:extLst>
          </p:cNvPr>
          <p:cNvGrpSpPr/>
          <p:nvPr/>
        </p:nvGrpSpPr>
        <p:grpSpPr>
          <a:xfrm>
            <a:off x="4572000" y="245007"/>
            <a:ext cx="4381500" cy="2471300"/>
            <a:chOff x="4572000" y="245007"/>
            <a:chExt cx="4381500" cy="247130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4366375-0B3A-924D-92AA-126298590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53199" y="245007"/>
              <a:ext cx="2700301" cy="2471300"/>
            </a:xfrm>
            <a:prstGeom prst="rect">
              <a:avLst/>
            </a:prstGeom>
          </p:spPr>
        </p:pic>
        <p:sp>
          <p:nvSpPr>
            <p:cNvPr id="47" name="Notched Right Arrow 46">
              <a:extLst>
                <a:ext uri="{FF2B5EF4-FFF2-40B4-BE49-F238E27FC236}">
                  <a16:creationId xmlns:a16="http://schemas.microsoft.com/office/drawing/2014/main" id="{FC2FEFB9-D8C3-6D4A-812D-9459942E310C}"/>
                </a:ext>
              </a:extLst>
            </p:cNvPr>
            <p:cNvSpPr/>
            <p:nvPr/>
          </p:nvSpPr>
          <p:spPr>
            <a:xfrm>
              <a:off x="4572000" y="1203506"/>
              <a:ext cx="1385047" cy="765002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A7CAD11-8666-3A44-A59F-D4B806A4A3F4}"/>
                </a:ext>
              </a:extLst>
            </p:cNvPr>
            <p:cNvSpPr txBox="1"/>
            <p:nvPr/>
          </p:nvSpPr>
          <p:spPr>
            <a:xfrm>
              <a:off x="4875816" y="132065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FFT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8768FB4-1784-D047-B63C-2C0D885E9B28}"/>
              </a:ext>
            </a:extLst>
          </p:cNvPr>
          <p:cNvSpPr txBox="1"/>
          <p:nvPr/>
        </p:nvSpPr>
        <p:spPr>
          <a:xfrm>
            <a:off x="1371600" y="4296376"/>
            <a:ext cx="6400800" cy="461665"/>
          </a:xfrm>
          <a:prstGeom prst="rect">
            <a:avLst/>
          </a:prstGeom>
          <a:noFill/>
          <a:ln w="2222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Agnostic of the type of signal or sampling details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BE5140AF-3477-0E41-991D-1B8243085C8E}"/>
              </a:ext>
            </a:extLst>
          </p:cNvPr>
          <p:cNvSpPr/>
          <p:nvPr/>
        </p:nvSpPr>
        <p:spPr>
          <a:xfrm rot="16200000">
            <a:off x="4341168" y="-137725"/>
            <a:ext cx="461664" cy="8280838"/>
          </a:xfrm>
          <a:prstGeom prst="leftBrace">
            <a:avLst>
              <a:gd name="adj1" fmla="val 13722"/>
              <a:gd name="adj2" fmla="val 50000"/>
            </a:avLst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0774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539344" y="3172097"/>
            <a:ext cx="509451" cy="509451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007EBD-2E6E-284A-B62E-A19CB6A31372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CFCB860-86A3-B948-A2E4-FCA6B96FA410}"/>
              </a:ext>
            </a:extLst>
          </p:cNvPr>
          <p:cNvSpPr/>
          <p:nvPr/>
        </p:nvSpPr>
        <p:spPr>
          <a:xfrm>
            <a:off x="4735287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C6C015-EC90-C94C-A0E6-F9B37BBACE02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t2</a:t>
            </a:r>
          </a:p>
        </p:txBody>
      </p:sp>
    </p:spTree>
    <p:extLst>
      <p:ext uri="{BB962C8B-B14F-4D97-AF65-F5344CB8AC3E}">
        <p14:creationId xmlns:p14="http://schemas.microsoft.com/office/powerpoint/2010/main" val="102300221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4066903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526C66-3073-F146-A0BF-D45FBB39DBE8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7F6E05-822C-7743-95A3-A26C1F3822AE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C999AA0-B1CE-1946-B5E9-C827E16B7E42}"/>
              </a:ext>
            </a:extLst>
          </p:cNvPr>
          <p:cNvSpPr/>
          <p:nvPr/>
        </p:nvSpPr>
        <p:spPr>
          <a:xfrm>
            <a:off x="4735287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47080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944295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4066903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526C66-3073-F146-A0BF-D45FBB39DBE8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7F6E05-822C-7743-95A3-A26C1F3822AE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t3</a:t>
            </a:r>
          </a:p>
        </p:txBody>
      </p:sp>
    </p:spTree>
    <p:extLst>
      <p:ext uri="{BB962C8B-B14F-4D97-AF65-F5344CB8AC3E}">
        <p14:creationId xmlns:p14="http://schemas.microsoft.com/office/powerpoint/2010/main" val="105047188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748352" y="3172097"/>
            <a:ext cx="509451" cy="509451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944295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4066903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8543A0-89B3-A647-AB52-EF5B519D7010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E409AB-C866-9A4E-ACB4-C7D08EDEBDF6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t3</a:t>
            </a:r>
          </a:p>
        </p:txBody>
      </p:sp>
    </p:spTree>
    <p:extLst>
      <p:ext uri="{BB962C8B-B14F-4D97-AF65-F5344CB8AC3E}">
        <p14:creationId xmlns:p14="http://schemas.microsoft.com/office/powerpoint/2010/main" val="418063638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748352" y="3172097"/>
            <a:ext cx="509451" cy="509451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944295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4066903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8543A0-89B3-A647-AB52-EF5B519D7010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E409AB-C866-9A4E-ACB4-C7D08EDEBDF6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t3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ACBB62-2CE7-A04E-AD84-627CC1C5E29A}"/>
              </a:ext>
            </a:extLst>
          </p:cNvPr>
          <p:cNvCxnSpPr>
            <a:cxnSpLocks/>
          </p:cNvCxnSpPr>
          <p:nvPr/>
        </p:nvCxnSpPr>
        <p:spPr>
          <a:xfrm flipH="1">
            <a:off x="5530034" y="3429000"/>
            <a:ext cx="371175" cy="0"/>
          </a:xfrm>
          <a:prstGeom prst="line">
            <a:avLst/>
          </a:prstGeom>
          <a:ln w="31750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A47BAD8-18A6-0045-96ED-0746F7259561}"/>
              </a:ext>
            </a:extLst>
          </p:cNvPr>
          <p:cNvSpPr txBox="1"/>
          <p:nvPr/>
        </p:nvSpPr>
        <p:spPr>
          <a:xfrm>
            <a:off x="6096725" y="4154912"/>
            <a:ext cx="3086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Wavelength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meters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35AC3463-2A38-4544-83F3-785BBEF0EDC3}"/>
              </a:ext>
            </a:extLst>
          </p:cNvPr>
          <p:cNvSpPr/>
          <p:nvPr/>
        </p:nvSpPr>
        <p:spPr>
          <a:xfrm rot="5750195">
            <a:off x="6192267" y="3085087"/>
            <a:ext cx="585078" cy="1568736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22225">
            <a:solidFill>
              <a:schemeClr val="tx1"/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8ADDC-561B-7D4F-9D77-7AC6F486A4C8}"/>
              </a:ext>
            </a:extLst>
          </p:cNvPr>
          <p:cNvCxnSpPr>
            <a:cxnSpLocks/>
          </p:cNvCxnSpPr>
          <p:nvPr/>
        </p:nvCxnSpPr>
        <p:spPr>
          <a:xfrm flipH="1">
            <a:off x="3289256" y="3444240"/>
            <a:ext cx="741693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5D475F7-CAA3-6E46-AD81-9C0090B52D75}"/>
              </a:ext>
            </a:extLst>
          </p:cNvPr>
          <p:cNvSpPr txBox="1"/>
          <p:nvPr/>
        </p:nvSpPr>
        <p:spPr>
          <a:xfrm>
            <a:off x="216436" y="4166516"/>
            <a:ext cx="3086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Wavelength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meters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13155699-E962-FD48-A1C6-FA5838EC5EC8}"/>
              </a:ext>
            </a:extLst>
          </p:cNvPr>
          <p:cNvSpPr/>
          <p:nvPr/>
        </p:nvSpPr>
        <p:spPr>
          <a:xfrm rot="5152968" flipV="1">
            <a:off x="2780859" y="3259857"/>
            <a:ext cx="585078" cy="1219194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22225">
            <a:solidFill>
              <a:schemeClr val="tx1"/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BC3348-3D07-5647-940E-08A5FD8710C6}"/>
              </a:ext>
            </a:extLst>
          </p:cNvPr>
          <p:cNvSpPr txBox="1"/>
          <p:nvPr/>
        </p:nvSpPr>
        <p:spPr>
          <a:xfrm>
            <a:off x="182725" y="1812271"/>
            <a:ext cx="3683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Actual wavelength =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meters</a:t>
            </a:r>
          </a:p>
        </p:txBody>
      </p:sp>
    </p:spTree>
    <p:extLst>
      <p:ext uri="{BB962C8B-B14F-4D97-AF65-F5344CB8AC3E}">
        <p14:creationId xmlns:p14="http://schemas.microsoft.com/office/powerpoint/2010/main" val="76729807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748352" y="3172097"/>
            <a:ext cx="509451" cy="509451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944295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4066903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8543A0-89B3-A647-AB52-EF5B519D7010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E409AB-C866-9A4E-ACB4-C7D08EDEBDF6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t3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ACBB62-2CE7-A04E-AD84-627CC1C5E29A}"/>
              </a:ext>
            </a:extLst>
          </p:cNvPr>
          <p:cNvCxnSpPr>
            <a:cxnSpLocks/>
          </p:cNvCxnSpPr>
          <p:nvPr/>
        </p:nvCxnSpPr>
        <p:spPr>
          <a:xfrm flipH="1">
            <a:off x="5530034" y="3429000"/>
            <a:ext cx="371175" cy="0"/>
          </a:xfrm>
          <a:prstGeom prst="line">
            <a:avLst/>
          </a:prstGeom>
          <a:ln w="31750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A47BAD8-18A6-0045-96ED-0746F7259561}"/>
              </a:ext>
            </a:extLst>
          </p:cNvPr>
          <p:cNvSpPr txBox="1"/>
          <p:nvPr/>
        </p:nvSpPr>
        <p:spPr>
          <a:xfrm>
            <a:off x="6096725" y="4154912"/>
            <a:ext cx="3086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Wavelength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meters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35AC3463-2A38-4544-83F3-785BBEF0EDC3}"/>
              </a:ext>
            </a:extLst>
          </p:cNvPr>
          <p:cNvSpPr/>
          <p:nvPr/>
        </p:nvSpPr>
        <p:spPr>
          <a:xfrm rot="5750195">
            <a:off x="6192267" y="3085087"/>
            <a:ext cx="585078" cy="1568736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22225">
            <a:solidFill>
              <a:schemeClr val="tx1"/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8ADDC-561B-7D4F-9D77-7AC6F486A4C8}"/>
              </a:ext>
            </a:extLst>
          </p:cNvPr>
          <p:cNvCxnSpPr>
            <a:cxnSpLocks/>
          </p:cNvCxnSpPr>
          <p:nvPr/>
        </p:nvCxnSpPr>
        <p:spPr>
          <a:xfrm flipH="1">
            <a:off x="3289256" y="3444240"/>
            <a:ext cx="741693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5D475F7-CAA3-6E46-AD81-9C0090B52D75}"/>
              </a:ext>
            </a:extLst>
          </p:cNvPr>
          <p:cNvSpPr txBox="1"/>
          <p:nvPr/>
        </p:nvSpPr>
        <p:spPr>
          <a:xfrm>
            <a:off x="216436" y="4166516"/>
            <a:ext cx="3086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Wavelength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meters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13155699-E962-FD48-A1C6-FA5838EC5EC8}"/>
              </a:ext>
            </a:extLst>
          </p:cNvPr>
          <p:cNvSpPr/>
          <p:nvPr/>
        </p:nvSpPr>
        <p:spPr>
          <a:xfrm rot="5152968" flipV="1">
            <a:off x="2780859" y="3259857"/>
            <a:ext cx="585078" cy="1219194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22225">
            <a:solidFill>
              <a:schemeClr val="tx1"/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BC3348-3D07-5647-940E-08A5FD8710C6}"/>
              </a:ext>
            </a:extLst>
          </p:cNvPr>
          <p:cNvSpPr txBox="1"/>
          <p:nvPr/>
        </p:nvSpPr>
        <p:spPr>
          <a:xfrm>
            <a:off x="182725" y="1812271"/>
            <a:ext cx="3683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Actual wavelength =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meters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19564B0-7533-D541-84A0-8296F41A3827}"/>
              </a:ext>
            </a:extLst>
          </p:cNvPr>
          <p:cNvSpPr/>
          <p:nvPr/>
        </p:nvSpPr>
        <p:spPr>
          <a:xfrm>
            <a:off x="7277099" y="3375222"/>
            <a:ext cx="117565" cy="117565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99B1CF-8708-BE44-9B8F-53C93E5FFE3B}"/>
              </a:ext>
            </a:extLst>
          </p:cNvPr>
          <p:cNvSpPr txBox="1"/>
          <p:nvPr/>
        </p:nvSpPr>
        <p:spPr>
          <a:xfrm>
            <a:off x="5851569" y="2975112"/>
            <a:ext cx="3086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</p:spTree>
    <p:extLst>
      <p:ext uri="{BB962C8B-B14F-4D97-AF65-F5344CB8AC3E}">
        <p14:creationId xmlns:p14="http://schemas.microsoft.com/office/powerpoint/2010/main" val="17759586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C994DA-53D0-9D44-8C48-918CA243D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479" y="1305707"/>
            <a:ext cx="4491891" cy="446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1637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8543A0-89B3-A647-AB52-EF5B519D7010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068CEB-BB05-7B46-BAFA-D67774BD03E9}"/>
              </a:ext>
            </a:extLst>
          </p:cNvPr>
          <p:cNvSpPr txBox="1"/>
          <p:nvPr/>
        </p:nvSpPr>
        <p:spPr>
          <a:xfrm>
            <a:off x="201881" y="1881060"/>
            <a:ext cx="6999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 moving towards the observer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662666-33DE-6745-A47A-1300937E8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061" y="2621621"/>
            <a:ext cx="4423878" cy="30186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DF219F-F4F7-D045-8182-668825CF0405}"/>
              </a:ext>
            </a:extLst>
          </p:cNvPr>
          <p:cNvSpPr txBox="1"/>
          <p:nvPr/>
        </p:nvSpPr>
        <p:spPr>
          <a:xfrm>
            <a:off x="15902" y="5876615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observer and observed period and frequency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2AD817-F633-5941-9F8D-63EEAF64DB7F}"/>
              </a:ext>
            </a:extLst>
          </p:cNvPr>
          <p:cNvSpPr txBox="1"/>
          <p:nvPr/>
        </p:nvSpPr>
        <p:spPr>
          <a:xfrm>
            <a:off x="15902" y="6275851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source and original period and frequency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D73E17-222D-D74F-83F6-456D2A097453}"/>
              </a:ext>
            </a:extLst>
          </p:cNvPr>
          <p:cNvSpPr txBox="1"/>
          <p:nvPr/>
        </p:nvSpPr>
        <p:spPr>
          <a:xfrm>
            <a:off x="15902" y="5502641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signal (sound, light etc.)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195E30-F1FA-C742-8B8C-104D84EB9348}"/>
              </a:ext>
            </a:extLst>
          </p:cNvPr>
          <p:cNvSpPr/>
          <p:nvPr/>
        </p:nvSpPr>
        <p:spPr>
          <a:xfrm>
            <a:off x="2360061" y="3092824"/>
            <a:ext cx="3274257" cy="564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A34F9E-307B-1745-9736-9AE1C9D87AB3}"/>
              </a:ext>
            </a:extLst>
          </p:cNvPr>
          <p:cNvSpPr/>
          <p:nvPr/>
        </p:nvSpPr>
        <p:spPr>
          <a:xfrm>
            <a:off x="2579697" y="3642065"/>
            <a:ext cx="4204242" cy="890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8FA45C-95BC-D743-8613-96831C8F3AA5}"/>
              </a:ext>
            </a:extLst>
          </p:cNvPr>
          <p:cNvSpPr/>
          <p:nvPr/>
        </p:nvSpPr>
        <p:spPr>
          <a:xfrm>
            <a:off x="2360061" y="4586849"/>
            <a:ext cx="4204242" cy="890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27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330336" y="3172097"/>
            <a:ext cx="509451" cy="509451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FBBA9-5562-2E48-94D8-26B9D33C7F5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observer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FE7F2FE-1D3E-BA4C-8A18-82357E171B48}"/>
              </a:ext>
            </a:extLst>
          </p:cNvPr>
          <p:cNvSpPr/>
          <p:nvPr/>
        </p:nvSpPr>
        <p:spPr>
          <a:xfrm>
            <a:off x="7277099" y="3375222"/>
            <a:ext cx="117565" cy="117565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73F9A0F-9BB8-8E40-9E27-B875A7CB99AF}"/>
              </a:ext>
            </a:extLst>
          </p:cNvPr>
          <p:cNvCxnSpPr>
            <a:cxnSpLocks/>
          </p:cNvCxnSpPr>
          <p:nvPr/>
        </p:nvCxnSpPr>
        <p:spPr>
          <a:xfrm flipH="1">
            <a:off x="5535671" y="3429396"/>
            <a:ext cx="1620103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8431481-92EB-F841-9237-572D8DE187F1}"/>
              </a:ext>
            </a:extLst>
          </p:cNvPr>
          <p:cNvSpPr txBox="1"/>
          <p:nvPr/>
        </p:nvSpPr>
        <p:spPr>
          <a:xfrm>
            <a:off x="5851569" y="2975112"/>
            <a:ext cx="3086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</p:spTree>
    <p:extLst>
      <p:ext uri="{BB962C8B-B14F-4D97-AF65-F5344CB8AC3E}">
        <p14:creationId xmlns:p14="http://schemas.microsoft.com/office/powerpoint/2010/main" val="286432902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FBBA9-5562-2E48-94D8-26B9D33C7F5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observer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48F31070-D39B-A048-844A-319960691E06}"/>
              </a:ext>
            </a:extLst>
          </p:cNvPr>
          <p:cNvSpPr/>
          <p:nvPr/>
        </p:nvSpPr>
        <p:spPr>
          <a:xfrm rot="2500964">
            <a:off x="-1410344" y="1069381"/>
            <a:ext cx="5935851" cy="5935851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3AE32E98-5A97-F04C-9E6D-D12882B4A2B0}"/>
              </a:ext>
            </a:extLst>
          </p:cNvPr>
          <p:cNvSpPr/>
          <p:nvPr/>
        </p:nvSpPr>
        <p:spPr>
          <a:xfrm rot="2500964">
            <a:off x="-2586173" y="1069382"/>
            <a:ext cx="5935851" cy="5935851"/>
          </a:xfrm>
          <a:prstGeom prst="arc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CE606561-B32D-4C47-AD54-196A02FEBEC4}"/>
              </a:ext>
            </a:extLst>
          </p:cNvPr>
          <p:cNvSpPr/>
          <p:nvPr/>
        </p:nvSpPr>
        <p:spPr>
          <a:xfrm rot="2500964">
            <a:off x="-3902506" y="1069382"/>
            <a:ext cx="5935851" cy="5935851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91AE99F-8F39-014A-B812-E49D67E684E0}"/>
              </a:ext>
            </a:extLst>
          </p:cNvPr>
          <p:cNvSpPr/>
          <p:nvPr/>
        </p:nvSpPr>
        <p:spPr>
          <a:xfrm>
            <a:off x="5128774" y="3932718"/>
            <a:ext cx="304933" cy="335426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A3DDE78-8765-FD44-A2C5-50C6AB85A8FC}"/>
              </a:ext>
            </a:extLst>
          </p:cNvPr>
          <p:cNvCxnSpPr>
            <a:cxnSpLocks/>
          </p:cNvCxnSpPr>
          <p:nvPr/>
        </p:nvCxnSpPr>
        <p:spPr>
          <a:xfrm flipH="1">
            <a:off x="3394129" y="4095823"/>
            <a:ext cx="1459032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FDDCF2-0276-9845-BB19-D1D114ADD878}"/>
              </a:ext>
            </a:extLst>
          </p:cNvPr>
          <p:cNvCxnSpPr>
            <a:cxnSpLocks/>
          </p:cNvCxnSpPr>
          <p:nvPr/>
        </p:nvCxnSpPr>
        <p:spPr>
          <a:xfrm flipH="1">
            <a:off x="2092271" y="4095823"/>
            <a:ext cx="1163397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7CBD13B-5022-6B4F-ACB3-1A5EFC7D5C24}"/>
              </a:ext>
            </a:extLst>
          </p:cNvPr>
          <p:cNvSpPr txBox="1"/>
          <p:nvPr/>
        </p:nvSpPr>
        <p:spPr>
          <a:xfrm>
            <a:off x="3913179" y="3514086"/>
            <a:ext cx="418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E958AD-D549-984E-ADCF-BF7FE23420A9}"/>
              </a:ext>
            </a:extLst>
          </p:cNvPr>
          <p:cNvSpPr txBox="1"/>
          <p:nvPr/>
        </p:nvSpPr>
        <p:spPr>
          <a:xfrm>
            <a:off x="2528123" y="3564974"/>
            <a:ext cx="418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9CCFEB-2AF7-A642-874E-ED13EB9455F9}"/>
              </a:ext>
            </a:extLst>
          </p:cNvPr>
          <p:cNvSpPr txBox="1"/>
          <p:nvPr/>
        </p:nvSpPr>
        <p:spPr>
          <a:xfrm>
            <a:off x="4204735" y="3429000"/>
            <a:ext cx="3086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</p:spTree>
    <p:extLst>
      <p:ext uri="{BB962C8B-B14F-4D97-AF65-F5344CB8AC3E}">
        <p14:creationId xmlns:p14="http://schemas.microsoft.com/office/powerpoint/2010/main" val="1761001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4F781B-6A91-4A47-95C2-648C6E3CA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43436"/>
            <a:ext cx="4247029" cy="122594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9C818CB-F511-F346-944B-2A86FEC5D39E}"/>
              </a:ext>
            </a:extLst>
          </p:cNvPr>
          <p:cNvGrpSpPr/>
          <p:nvPr/>
        </p:nvGrpSpPr>
        <p:grpSpPr>
          <a:xfrm>
            <a:off x="190500" y="1586007"/>
            <a:ext cx="3816723" cy="2053630"/>
            <a:chOff x="190500" y="1586007"/>
            <a:chExt cx="3816723" cy="20536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07E4A51-C342-4447-9A38-72699F2BC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523" y="1586007"/>
              <a:ext cx="3695700" cy="11303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079E004-4CF0-1946-82D4-6FC51DF058B9}"/>
                </a:ext>
              </a:extLst>
            </p:cNvPr>
            <p:cNvSpPr txBox="1"/>
            <p:nvPr/>
          </p:nvSpPr>
          <p:spPr>
            <a:xfrm>
              <a:off x="190500" y="2716307"/>
              <a:ext cx="341555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Arbitrary signals can be represented as a combination of sinusoids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EF92610-F54C-3D4F-9508-FA7A5F18FDB0}"/>
              </a:ext>
            </a:extLst>
          </p:cNvPr>
          <p:cNvGrpSpPr/>
          <p:nvPr/>
        </p:nvGrpSpPr>
        <p:grpSpPr>
          <a:xfrm>
            <a:off x="4572000" y="245007"/>
            <a:ext cx="4381500" cy="2471300"/>
            <a:chOff x="4572000" y="245007"/>
            <a:chExt cx="4381500" cy="247130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4366375-0B3A-924D-92AA-126298590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53199" y="245007"/>
              <a:ext cx="2700301" cy="2471300"/>
            </a:xfrm>
            <a:prstGeom prst="rect">
              <a:avLst/>
            </a:prstGeom>
          </p:spPr>
        </p:pic>
        <p:sp>
          <p:nvSpPr>
            <p:cNvPr id="47" name="Notched Right Arrow 46">
              <a:extLst>
                <a:ext uri="{FF2B5EF4-FFF2-40B4-BE49-F238E27FC236}">
                  <a16:creationId xmlns:a16="http://schemas.microsoft.com/office/drawing/2014/main" id="{FC2FEFB9-D8C3-6D4A-812D-9459942E310C}"/>
                </a:ext>
              </a:extLst>
            </p:cNvPr>
            <p:cNvSpPr/>
            <p:nvPr/>
          </p:nvSpPr>
          <p:spPr>
            <a:xfrm>
              <a:off x="4572000" y="1203506"/>
              <a:ext cx="1385047" cy="765002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A7CAD11-8666-3A44-A59F-D4B806A4A3F4}"/>
                </a:ext>
              </a:extLst>
            </p:cNvPr>
            <p:cNvSpPr txBox="1"/>
            <p:nvPr/>
          </p:nvSpPr>
          <p:spPr>
            <a:xfrm>
              <a:off x="4875816" y="132065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FFT</a:t>
              </a:r>
            </a:p>
          </p:txBody>
        </p:sp>
      </p:grpSp>
      <p:sp>
        <p:nvSpPr>
          <p:cNvPr id="12" name="Left Brace 11">
            <a:extLst>
              <a:ext uri="{FF2B5EF4-FFF2-40B4-BE49-F238E27FC236}">
                <a16:creationId xmlns:a16="http://schemas.microsoft.com/office/drawing/2014/main" id="{84F177A4-2A24-4F4D-B19A-357B131EC630}"/>
              </a:ext>
            </a:extLst>
          </p:cNvPr>
          <p:cNvSpPr/>
          <p:nvPr/>
        </p:nvSpPr>
        <p:spPr>
          <a:xfrm rot="16200000">
            <a:off x="4341168" y="-137725"/>
            <a:ext cx="461664" cy="8280838"/>
          </a:xfrm>
          <a:prstGeom prst="leftBrace">
            <a:avLst>
              <a:gd name="adj1" fmla="val 13722"/>
              <a:gd name="adj2" fmla="val 50000"/>
            </a:avLst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E3894A-7583-3A40-AA5E-122500C472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8555" y="4432986"/>
            <a:ext cx="5537947" cy="305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10609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FBBA9-5562-2E48-94D8-26B9D33C7F5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observer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48F31070-D39B-A048-844A-319960691E06}"/>
              </a:ext>
            </a:extLst>
          </p:cNvPr>
          <p:cNvSpPr/>
          <p:nvPr/>
        </p:nvSpPr>
        <p:spPr>
          <a:xfrm rot="2500964">
            <a:off x="-1410344" y="1069381"/>
            <a:ext cx="5935851" cy="5935851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3AE32E98-5A97-F04C-9E6D-D12882B4A2B0}"/>
              </a:ext>
            </a:extLst>
          </p:cNvPr>
          <p:cNvSpPr/>
          <p:nvPr/>
        </p:nvSpPr>
        <p:spPr>
          <a:xfrm rot="2500964">
            <a:off x="-2338207" y="1069382"/>
            <a:ext cx="5935851" cy="5935851"/>
          </a:xfrm>
          <a:prstGeom prst="arc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CE606561-B32D-4C47-AD54-196A02FEBEC4}"/>
              </a:ext>
            </a:extLst>
          </p:cNvPr>
          <p:cNvSpPr/>
          <p:nvPr/>
        </p:nvSpPr>
        <p:spPr>
          <a:xfrm rot="2500964">
            <a:off x="-3623529" y="1069382"/>
            <a:ext cx="5935851" cy="5935851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91AE99F-8F39-014A-B812-E49D67E684E0}"/>
              </a:ext>
            </a:extLst>
          </p:cNvPr>
          <p:cNvSpPr/>
          <p:nvPr/>
        </p:nvSpPr>
        <p:spPr>
          <a:xfrm>
            <a:off x="5128774" y="3932718"/>
            <a:ext cx="304933" cy="335426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A3DDE78-8765-FD44-A2C5-50C6AB85A8FC}"/>
              </a:ext>
            </a:extLst>
          </p:cNvPr>
          <p:cNvCxnSpPr>
            <a:cxnSpLocks/>
          </p:cNvCxnSpPr>
          <p:nvPr/>
        </p:nvCxnSpPr>
        <p:spPr>
          <a:xfrm flipH="1">
            <a:off x="3657600" y="4095823"/>
            <a:ext cx="1195561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c 9">
            <a:extLst>
              <a:ext uri="{FF2B5EF4-FFF2-40B4-BE49-F238E27FC236}">
                <a16:creationId xmlns:a16="http://schemas.microsoft.com/office/drawing/2014/main" id="{A882A6DB-BE3B-2340-B5DC-2F9F6750621E}"/>
              </a:ext>
            </a:extLst>
          </p:cNvPr>
          <p:cNvSpPr/>
          <p:nvPr/>
        </p:nvSpPr>
        <p:spPr>
          <a:xfrm rot="2500964">
            <a:off x="-2586173" y="1069382"/>
            <a:ext cx="5935851" cy="5935851"/>
          </a:xfrm>
          <a:prstGeom prst="arc">
            <a:avLst/>
          </a:prstGeom>
          <a:ln w="38100">
            <a:solidFill>
              <a:srgbClr val="00B050">
                <a:alpha val="39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6A140940-E21A-754D-BBFA-5B4817178E11}"/>
              </a:ext>
            </a:extLst>
          </p:cNvPr>
          <p:cNvSpPr/>
          <p:nvPr/>
        </p:nvSpPr>
        <p:spPr>
          <a:xfrm rot="2500964">
            <a:off x="-3902506" y="1069382"/>
            <a:ext cx="5935851" cy="5935851"/>
          </a:xfrm>
          <a:prstGeom prst="arc">
            <a:avLst/>
          </a:prstGeom>
          <a:ln w="38100">
            <a:solidFill>
              <a:schemeClr val="accent5">
                <a:lumMod val="75000"/>
                <a:alpha val="39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1A31040-8FD3-5549-AA50-F7796D6931EC}"/>
              </a:ext>
            </a:extLst>
          </p:cNvPr>
          <p:cNvCxnSpPr>
            <a:cxnSpLocks/>
          </p:cNvCxnSpPr>
          <p:nvPr/>
        </p:nvCxnSpPr>
        <p:spPr>
          <a:xfrm flipH="1">
            <a:off x="2371239" y="4095823"/>
            <a:ext cx="1163397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E393E81-FC79-B940-A2A6-692D466D1894}"/>
              </a:ext>
            </a:extLst>
          </p:cNvPr>
          <p:cNvSpPr txBox="1"/>
          <p:nvPr/>
        </p:nvSpPr>
        <p:spPr>
          <a:xfrm>
            <a:off x="2683106" y="3564974"/>
            <a:ext cx="94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t’ &lt;t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BB7197-7383-B649-91CE-01856F532E29}"/>
              </a:ext>
            </a:extLst>
          </p:cNvPr>
          <p:cNvSpPr txBox="1"/>
          <p:nvPr/>
        </p:nvSpPr>
        <p:spPr>
          <a:xfrm>
            <a:off x="3782611" y="3547695"/>
            <a:ext cx="94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t’ &lt;t</a:t>
            </a:r>
          </a:p>
        </p:txBody>
      </p:sp>
    </p:spTree>
    <p:extLst>
      <p:ext uri="{BB962C8B-B14F-4D97-AF65-F5344CB8AC3E}">
        <p14:creationId xmlns:p14="http://schemas.microsoft.com/office/powerpoint/2010/main" val="370985721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FBBA9-5562-2E48-94D8-26B9D33C7F5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observer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0BDB99-73D2-9C48-8AA9-CE31470494FB}"/>
              </a:ext>
            </a:extLst>
          </p:cNvPr>
          <p:cNvSpPr txBox="1"/>
          <p:nvPr/>
        </p:nvSpPr>
        <p:spPr>
          <a:xfrm>
            <a:off x="201881" y="1881060"/>
            <a:ext cx="7686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 moving towards the stationary source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AA1B55-E226-B04F-AA43-D47269ACB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554" y="2810763"/>
            <a:ext cx="5352893" cy="35399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C445CA-3865-7746-9499-4D07DCDF476D}"/>
              </a:ext>
            </a:extLst>
          </p:cNvPr>
          <p:cNvSpPr txBox="1"/>
          <p:nvPr/>
        </p:nvSpPr>
        <p:spPr>
          <a:xfrm>
            <a:off x="4883582" y="2810763"/>
            <a:ext cx="439544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E2FE28-B8C8-2C4D-AD96-05CC122B8CF3}"/>
              </a:ext>
            </a:extLst>
          </p:cNvPr>
          <p:cNvSpPr txBox="1"/>
          <p:nvPr/>
        </p:nvSpPr>
        <p:spPr>
          <a:xfrm>
            <a:off x="4663810" y="4196989"/>
            <a:ext cx="439544" cy="64353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63541D-028E-8F48-AFD0-D3EE331E4C86}"/>
              </a:ext>
            </a:extLst>
          </p:cNvPr>
          <p:cNvSpPr txBox="1"/>
          <p:nvPr/>
        </p:nvSpPr>
        <p:spPr>
          <a:xfrm>
            <a:off x="5134350" y="4952094"/>
            <a:ext cx="439544" cy="64353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1AF398-1D1E-2341-A60F-AF9F2BB42996}"/>
              </a:ext>
            </a:extLst>
          </p:cNvPr>
          <p:cNvSpPr txBox="1"/>
          <p:nvPr/>
        </p:nvSpPr>
        <p:spPr>
          <a:xfrm>
            <a:off x="4679308" y="3350214"/>
            <a:ext cx="439544" cy="64353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2B9316-82DF-E04E-911A-B27F705C8F4F}"/>
              </a:ext>
            </a:extLst>
          </p:cNvPr>
          <p:cNvSpPr txBox="1"/>
          <p:nvPr/>
        </p:nvSpPr>
        <p:spPr>
          <a:xfrm>
            <a:off x="15902" y="5861117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observer and observed period and frequency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90E4B2-89FC-0646-8071-F7697FEDE2AC}"/>
              </a:ext>
            </a:extLst>
          </p:cNvPr>
          <p:cNvSpPr txBox="1"/>
          <p:nvPr/>
        </p:nvSpPr>
        <p:spPr>
          <a:xfrm>
            <a:off x="15902" y="6384337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source and original period and frequency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5AF6F5-E3A7-EF43-85CF-DA6B7B8693B1}"/>
              </a:ext>
            </a:extLst>
          </p:cNvPr>
          <p:cNvSpPr/>
          <p:nvPr/>
        </p:nvSpPr>
        <p:spPr>
          <a:xfrm>
            <a:off x="3026681" y="3402063"/>
            <a:ext cx="3274257" cy="564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D3CDC3-2954-6A47-8E60-6BB4E93FE66C}"/>
              </a:ext>
            </a:extLst>
          </p:cNvPr>
          <p:cNvSpPr/>
          <p:nvPr/>
        </p:nvSpPr>
        <p:spPr>
          <a:xfrm>
            <a:off x="2079865" y="3931498"/>
            <a:ext cx="5033629" cy="1176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57C1FB-5C45-354E-BF39-CD81C0C76485}"/>
              </a:ext>
            </a:extLst>
          </p:cNvPr>
          <p:cNvSpPr/>
          <p:nvPr/>
        </p:nvSpPr>
        <p:spPr>
          <a:xfrm>
            <a:off x="2399129" y="5043764"/>
            <a:ext cx="5033629" cy="985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25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FBBA9-5562-2E48-94D8-26B9D33C7F5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observer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0BDB99-73D2-9C48-8AA9-CE31470494FB}"/>
              </a:ext>
            </a:extLst>
          </p:cNvPr>
          <p:cNvSpPr txBox="1"/>
          <p:nvPr/>
        </p:nvSpPr>
        <p:spPr>
          <a:xfrm>
            <a:off x="201881" y="1881060"/>
            <a:ext cx="7686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 moving towards the stationary source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AA1B55-E226-B04F-AA43-D47269ACB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554" y="2810763"/>
            <a:ext cx="5352893" cy="35399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C445CA-3865-7746-9499-4D07DCDF476D}"/>
              </a:ext>
            </a:extLst>
          </p:cNvPr>
          <p:cNvSpPr txBox="1"/>
          <p:nvPr/>
        </p:nvSpPr>
        <p:spPr>
          <a:xfrm>
            <a:off x="4883582" y="2810763"/>
            <a:ext cx="439544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E2FE28-B8C8-2C4D-AD96-05CC122B8CF3}"/>
              </a:ext>
            </a:extLst>
          </p:cNvPr>
          <p:cNvSpPr txBox="1"/>
          <p:nvPr/>
        </p:nvSpPr>
        <p:spPr>
          <a:xfrm>
            <a:off x="4663810" y="4196989"/>
            <a:ext cx="439544" cy="64353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63541D-028E-8F48-AFD0-D3EE331E4C86}"/>
              </a:ext>
            </a:extLst>
          </p:cNvPr>
          <p:cNvSpPr txBox="1"/>
          <p:nvPr/>
        </p:nvSpPr>
        <p:spPr>
          <a:xfrm>
            <a:off x="5134350" y="4952094"/>
            <a:ext cx="439544" cy="64353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1AF398-1D1E-2341-A60F-AF9F2BB42996}"/>
              </a:ext>
            </a:extLst>
          </p:cNvPr>
          <p:cNvSpPr txBox="1"/>
          <p:nvPr/>
        </p:nvSpPr>
        <p:spPr>
          <a:xfrm>
            <a:off x="4679308" y="3350214"/>
            <a:ext cx="439544" cy="64353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2B9316-82DF-E04E-911A-B27F705C8F4F}"/>
              </a:ext>
            </a:extLst>
          </p:cNvPr>
          <p:cNvSpPr txBox="1"/>
          <p:nvPr/>
        </p:nvSpPr>
        <p:spPr>
          <a:xfrm>
            <a:off x="15902" y="5861117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observer and observed period and frequency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90E4B2-89FC-0646-8071-F7697FEDE2AC}"/>
              </a:ext>
            </a:extLst>
          </p:cNvPr>
          <p:cNvSpPr txBox="1"/>
          <p:nvPr/>
        </p:nvSpPr>
        <p:spPr>
          <a:xfrm>
            <a:off x="15902" y="6384337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source and original period and frequency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0AAF4D-8DBB-0E49-8FCA-056AE9A9A3B9}"/>
              </a:ext>
            </a:extLst>
          </p:cNvPr>
          <p:cNvSpPr txBox="1"/>
          <p:nvPr/>
        </p:nvSpPr>
        <p:spPr>
          <a:xfrm>
            <a:off x="0" y="3218206"/>
            <a:ext cx="9144000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shift,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Δf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4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-f</a:t>
            </a:r>
            <a:r>
              <a:rPr kumimoji="0" lang="en-US" sz="4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4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4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/v)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546BA6-7551-6D4A-A5A4-FAC2B2420AB4}"/>
              </a:ext>
            </a:extLst>
          </p:cNvPr>
          <p:cNvSpPr txBox="1"/>
          <p:nvPr/>
        </p:nvSpPr>
        <p:spPr>
          <a:xfrm>
            <a:off x="15902" y="4701328"/>
            <a:ext cx="9144000" cy="107721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will it change with signal’s velocity and frequency?</a:t>
            </a:r>
          </a:p>
        </p:txBody>
      </p:sp>
    </p:spTree>
    <p:extLst>
      <p:ext uri="{BB962C8B-B14F-4D97-AF65-F5344CB8AC3E}">
        <p14:creationId xmlns:p14="http://schemas.microsoft.com/office/powerpoint/2010/main" val="220466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FBBA9-5562-2E48-94D8-26B9D33C7F5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observer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0BDB99-73D2-9C48-8AA9-CE31470494FB}"/>
              </a:ext>
            </a:extLst>
          </p:cNvPr>
          <p:cNvSpPr txBox="1"/>
          <p:nvPr/>
        </p:nvSpPr>
        <p:spPr>
          <a:xfrm>
            <a:off x="201881" y="2191026"/>
            <a:ext cx="7686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Both the source and the observer are moving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990FB7-B81D-2043-83BB-53A0F76B8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654" y="3021954"/>
            <a:ext cx="4330700" cy="1651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305621-6693-544B-B565-EB89EB10ECD0}"/>
              </a:ext>
            </a:extLst>
          </p:cNvPr>
          <p:cNvSpPr txBox="1"/>
          <p:nvPr/>
        </p:nvSpPr>
        <p:spPr>
          <a:xfrm>
            <a:off x="15902" y="5768128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observer and observed period and frequency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40F96D-59FD-8D4D-9679-11D65F54D14A}"/>
              </a:ext>
            </a:extLst>
          </p:cNvPr>
          <p:cNvSpPr txBox="1"/>
          <p:nvPr/>
        </p:nvSpPr>
        <p:spPr>
          <a:xfrm>
            <a:off x="15902" y="6291348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source and original period and frequency</a:t>
            </a:r>
          </a:p>
        </p:txBody>
      </p:sp>
    </p:spTree>
    <p:extLst>
      <p:ext uri="{BB962C8B-B14F-4D97-AF65-F5344CB8AC3E}">
        <p14:creationId xmlns:p14="http://schemas.microsoft.com/office/powerpoint/2010/main" val="50948926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7AACA9-03D0-A44D-8213-BA8BC8529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72" y="1578268"/>
            <a:ext cx="4083537" cy="40563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A1CD5E-5D16-664A-84BC-9AA2F52ED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072" y="1578268"/>
            <a:ext cx="4083537" cy="4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0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F1697E-D068-754D-A65C-BF8B06C65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1524000"/>
            <a:ext cx="6502400" cy="381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6B0A41-6FC2-AD47-9532-F7E75993A2D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</p:spTree>
    <p:extLst>
      <p:ext uri="{BB962C8B-B14F-4D97-AF65-F5344CB8AC3E}">
        <p14:creationId xmlns:p14="http://schemas.microsoft.com/office/powerpoint/2010/main" val="14853550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8961</TotalTime>
  <Words>2044</Words>
  <Application>Microsoft Macintosh PowerPoint</Application>
  <PresentationFormat>On-screen Show (4:3)</PresentationFormat>
  <Paragraphs>525</Paragraphs>
  <Slides>95</Slides>
  <Notes>8</Notes>
  <HiddenSlides>2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2" baseType="lpstr">
      <vt:lpstr>Arial</vt:lpstr>
      <vt:lpstr>Avenir Book</vt:lpstr>
      <vt:lpstr>Calibri</vt:lpstr>
      <vt:lpstr>Calibri Light</vt:lpstr>
      <vt:lpstr>Cambria Math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637</cp:revision>
  <dcterms:created xsi:type="dcterms:W3CDTF">2019-02-13T16:19:48Z</dcterms:created>
  <dcterms:modified xsi:type="dcterms:W3CDTF">2023-10-03T12:17:30Z</dcterms:modified>
</cp:coreProperties>
</file>