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7" r:id="rId24"/>
    <p:sldId id="291" r:id="rId25"/>
    <p:sldId id="286" r:id="rId26"/>
    <p:sldId id="290" r:id="rId27"/>
    <p:sldId id="279" r:id="rId28"/>
    <p:sldId id="288" r:id="rId29"/>
    <p:sldId id="289" r:id="rId30"/>
    <p:sldId id="280" r:id="rId31"/>
    <p:sldId id="281" r:id="rId32"/>
    <p:sldId id="284" r:id="rId33"/>
    <p:sldId id="29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00AA"/>
    <a:srgbClr val="A000A0"/>
    <a:srgbClr val="810081"/>
    <a:srgbClr val="6E5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7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02ADC-7727-314F-B2AA-250DA134BBC5}" type="datetimeFigureOut">
              <a:rPr lang="en-US" smtClean="0"/>
              <a:t>2/27/14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31174-5B8E-1C40-99EF-8B9CC7D63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541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504BA-3FC4-6B42-AD59-B0B689396FEF}" type="datetimeFigureOut">
              <a:rPr lang="en-US" smtClean="0"/>
              <a:t>2/27/14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B5E44-3466-4149-B83D-F5B2FD74B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07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B5E44-3466-4149-B83D-F5B2FD74B4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7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E246A0D-46C6-9B4F-83A1-C88785D54097}" type="datetime1">
              <a:rPr lang="en-US" smtClean="0"/>
              <a:t>2/27/14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8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0ACA7-31B9-D34C-9857-F02A03E73776}" type="datetime1">
              <a:rPr lang="en-US" smtClean="0"/>
              <a:t>2/27/14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5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6D122-0736-4243-962B-244F1B5F923E}" type="datetime1">
              <a:rPr lang="en-US" smtClean="0"/>
              <a:t>2/27/14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4E3405-5965-D849-8F0D-C1A0BED4763D}" type="datetime1">
              <a:rPr lang="en-US" smtClean="0"/>
              <a:t>2/27/14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5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20867E-067D-8B4A-9EA5-B216906CA84B}" type="datetime1">
              <a:rPr lang="en-US" smtClean="0"/>
              <a:t>2/27/14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0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683A96-68B8-2D46-8772-7DFB723243BA}" type="datetime1">
              <a:rPr lang="en-US" smtClean="0"/>
              <a:t>2/27/14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1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03C146-543B-994F-95DE-6A7BDEB1612C}" type="datetime1">
              <a:rPr lang="en-US" smtClean="0"/>
              <a:t>2/27/14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9BE5DA-5F13-9E48-8CBC-D8EA982FCAC0}" type="datetime1">
              <a:rPr lang="en-US" smtClean="0"/>
              <a:t>2/27/14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6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4E8EB8-815D-6F4B-9F91-C9B3B27142C6}" type="datetime1">
              <a:rPr lang="en-US" smtClean="0"/>
              <a:t>2/27/14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1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BFA740-CEEA-E448-80AC-1633CD61F49E}" type="datetime1">
              <a:rPr lang="en-US" smtClean="0"/>
              <a:t>2/27/14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3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3C0FC-680A-CF4C-9D7F-A64DBF34E8AB}" type="datetime1">
              <a:rPr lang="en-US" smtClean="0"/>
              <a:t>2/27/14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5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482316" y="0"/>
            <a:ext cx="741061" cy="510310"/>
          </a:xfrm>
          <a:prstGeom prst="rect">
            <a:avLst/>
          </a:prstGeom>
        </p:spPr>
      </p:pic>
      <p:pic>
        <p:nvPicPr>
          <p:cNvPr id="8" name="Picture 7" descr="plum_logo_002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" y="-25515"/>
            <a:ext cx="917077" cy="56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8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itbucket.org/aseemr/wysteria/wiki/Home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bitbucket.org/aseemr/wysteria/wiki/Hom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8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cs typeface="Comic Sans MS"/>
              </a:rPr>
              <a:t>Wysteria</a:t>
            </a:r>
            <a:r>
              <a:rPr lang="en-US" dirty="0" smtClean="0"/>
              <a:t>: A Programming Language for Generic, Mixed-Mode Multiparty Computations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82519"/>
            <a:ext cx="6400800" cy="1752600"/>
          </a:xfrm>
        </p:spPr>
        <p:txBody>
          <a:bodyPr/>
          <a:lstStyle/>
          <a:p>
            <a:r>
              <a:rPr lang="en-US" sz="3600" dirty="0" smtClean="0"/>
              <a:t>Aseem Rastogi</a:t>
            </a:r>
            <a:endParaRPr lang="en-US" sz="3600" dirty="0"/>
          </a:p>
          <a:p>
            <a:r>
              <a:rPr lang="en-US" dirty="0" smtClean="0"/>
              <a:t>Matthew Hammer, Michael Hicks</a:t>
            </a:r>
            <a:endParaRPr lang="en-US" dirty="0"/>
          </a:p>
        </p:txBody>
      </p:sp>
      <p:pic>
        <p:nvPicPr>
          <p:cNvPr id="4" name="Picture 3" descr="plum_logo_0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795" y="4847765"/>
            <a:ext cx="2027251" cy="1034645"/>
          </a:xfrm>
          <a:prstGeom prst="rect">
            <a:avLst/>
          </a:prstGeom>
        </p:spPr>
      </p:pic>
      <p:pic>
        <p:nvPicPr>
          <p:cNvPr id="5" name="Picture 4" descr="pl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76" y="5882410"/>
            <a:ext cx="7473961" cy="8531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77211" y="2791726"/>
            <a:ext cx="2396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To Appear in IEEE S&amp;P 2014 (Oakland)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44710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45" y="274638"/>
            <a:ext cx="876532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Needless to say, Wysteria has it all 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573" y="3020602"/>
            <a:ext cx="860049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linkClick r:id="rId2"/>
              </a:rPr>
              <a:t>https://</a:t>
            </a:r>
            <a:r>
              <a:rPr lang="en-US" sz="3200" dirty="0" err="1">
                <a:hlinkClick r:id="rId2"/>
              </a:rPr>
              <a:t>bitbucket.org</a:t>
            </a:r>
            <a:r>
              <a:rPr lang="en-US" sz="3200" dirty="0">
                <a:hlinkClick r:id="rId2"/>
              </a:rPr>
              <a:t>/</a:t>
            </a:r>
            <a:r>
              <a:rPr lang="en-US" sz="3200" dirty="0" err="1">
                <a:hlinkClick r:id="rId2"/>
              </a:rPr>
              <a:t>aseemr</a:t>
            </a:r>
            <a:r>
              <a:rPr lang="en-US" sz="3200" dirty="0">
                <a:hlinkClick r:id="rId2"/>
              </a:rPr>
              <a:t>/</a:t>
            </a:r>
            <a:r>
              <a:rPr lang="en-US" sz="3200" dirty="0" err="1">
                <a:hlinkClick r:id="rId2"/>
              </a:rPr>
              <a:t>wysteria</a:t>
            </a:r>
            <a:r>
              <a:rPr lang="en-US" sz="3200" dirty="0">
                <a:hlinkClick r:id="rId2"/>
              </a:rPr>
              <a:t>/wiki/Home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7361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Two-party Millionaire’s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7002" cy="4525963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solidFill>
                  <a:srgbClr val="6E578D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a =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read</a:t>
            </a:r>
            <a:r>
              <a:rPr lang="en-US" sz="2800" b="1" dirty="0" smtClean="0">
                <a:latin typeface="Courier New"/>
                <a:cs typeface="Courier New"/>
              </a:rPr>
              <a:t>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b = read()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o = a &gt; b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/>
                <a:cs typeface="Courier New"/>
              </a:rPr>
              <a:t>o 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371" y="1886335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5041" y="2963409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chemeClr val="accent2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2282" y="3978838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,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9926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Two-party Millionaire’s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7002" cy="4525963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solidFill>
                  <a:srgbClr val="6E578D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a =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read</a:t>
            </a:r>
            <a:r>
              <a:rPr lang="en-US" sz="2800" b="1" dirty="0" smtClean="0">
                <a:latin typeface="Courier New"/>
                <a:cs typeface="Courier New"/>
              </a:rPr>
              <a:t>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D9D9D9"/>
                </a:solidFill>
                <a:latin typeface="Courier New"/>
                <a:cs typeface="Courier New"/>
              </a:rPr>
              <a:t>let b = read() in</a:t>
            </a:r>
          </a:p>
          <a:p>
            <a:pPr marL="0" indent="0">
              <a:buNone/>
            </a:pPr>
            <a:endParaRPr lang="en-US" sz="2800" b="1" dirty="0" smtClean="0">
              <a:solidFill>
                <a:srgbClr val="D9D9D9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D9D9D9"/>
                </a:solidFill>
                <a:latin typeface="Courier New"/>
                <a:cs typeface="Courier New"/>
              </a:rPr>
              <a:t>let o = a &gt; b in</a:t>
            </a:r>
          </a:p>
          <a:p>
            <a:pPr marL="0" indent="0">
              <a:buNone/>
            </a:pPr>
            <a:endParaRPr lang="en-US" sz="2800" b="1" dirty="0" smtClean="0">
              <a:solidFill>
                <a:srgbClr val="D9D9D9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D9D9D9"/>
                </a:solidFill>
                <a:latin typeface="Courier New"/>
                <a:cs typeface="Courier New"/>
              </a:rPr>
              <a:t>o </a:t>
            </a:r>
            <a:endParaRPr lang="en-US" sz="2800" b="1" dirty="0">
              <a:solidFill>
                <a:srgbClr val="D9D9D9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371" y="1886335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5041" y="2963409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9D9D9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D9D9D9"/>
                </a:solidFill>
                <a:latin typeface="Courier New"/>
                <a:cs typeface="Courier New"/>
              </a:rPr>
              <a:t>ar(B)</a:t>
            </a:r>
            <a:endParaRPr lang="en-US" b="1" dirty="0">
              <a:solidFill>
                <a:srgbClr val="D9D9D9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2282" y="3978838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D9D9D9"/>
                </a:solidFill>
                <a:latin typeface="Courier New"/>
                <a:cs typeface="Courier New"/>
              </a:rPr>
              <a:t> sec(A,B)</a:t>
            </a:r>
            <a:endParaRPr lang="en-US" b="1" dirty="0">
              <a:solidFill>
                <a:srgbClr val="D9D9D9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83984" y="1489239"/>
            <a:ext cx="3366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A’s Local Computation</a:t>
            </a:r>
            <a:endParaRPr lang="en-US" sz="20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63889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Two-party Millionaire’s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7002" cy="4525963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D9D9D9"/>
                </a:solidFill>
                <a:latin typeface="Courier New"/>
                <a:cs typeface="Courier New"/>
              </a:rPr>
              <a:t>let a = read() in</a:t>
            </a:r>
          </a:p>
          <a:p>
            <a:pPr marL="0" indent="0">
              <a:buNone/>
            </a:pPr>
            <a:endParaRPr lang="en-US" sz="28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b = read()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D9D9D9"/>
                </a:solidFill>
                <a:latin typeface="Courier New"/>
                <a:cs typeface="Courier New"/>
              </a:rPr>
              <a:t>let o = a &gt; b 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D9D9D9"/>
                </a:solidFill>
                <a:latin typeface="Courier New"/>
                <a:cs typeface="Courier New"/>
              </a:rPr>
              <a:t>o </a:t>
            </a:r>
            <a:endParaRPr lang="en-US" sz="2800" b="1" dirty="0">
              <a:solidFill>
                <a:srgbClr val="D9D9D9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371" y="1886335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9D9D9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D9D9D9"/>
                </a:solidFill>
                <a:latin typeface="Courier New"/>
                <a:cs typeface="Courier New"/>
              </a:rPr>
              <a:t>ar(A)</a:t>
            </a:r>
            <a:endParaRPr lang="en-US" b="1" dirty="0">
              <a:solidFill>
                <a:srgbClr val="D9D9D9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5041" y="2963409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2282" y="3978838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D9D9D9"/>
                </a:solidFill>
                <a:latin typeface="Courier New"/>
                <a:cs typeface="Courier New"/>
              </a:rPr>
              <a:t> sec(A,B)</a:t>
            </a:r>
            <a:endParaRPr lang="en-US" b="1" dirty="0">
              <a:solidFill>
                <a:srgbClr val="D9D9D9"/>
              </a:solidFill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83984" y="1489239"/>
            <a:ext cx="3366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D9D9D9"/>
                </a:solidFill>
                <a:latin typeface="Comic Sans MS"/>
                <a:cs typeface="Comic Sans MS"/>
              </a:rPr>
              <a:t>A’s Local Computation</a:t>
            </a:r>
            <a:endParaRPr lang="en-US" sz="2000" b="1" dirty="0">
              <a:solidFill>
                <a:srgbClr val="D9D9D9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62404" y="2566314"/>
            <a:ext cx="3366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B</a:t>
            </a:r>
            <a:r>
              <a:rPr lang="en-US" sz="2000" b="1" dirty="0" smtClean="0">
                <a:latin typeface="Comic Sans MS"/>
                <a:cs typeface="Comic Sans MS"/>
              </a:rPr>
              <a:t>’s Local Computation</a:t>
            </a:r>
            <a:endParaRPr lang="en-US" sz="20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97355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Two-party Millionaire’s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7002" cy="4525963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D9D9D9"/>
                </a:solidFill>
                <a:latin typeface="Courier New"/>
                <a:cs typeface="Courier New"/>
              </a:rPr>
              <a:t>let a = read() in</a:t>
            </a:r>
          </a:p>
          <a:p>
            <a:pPr marL="0" indent="0">
              <a:buNone/>
            </a:pPr>
            <a:endParaRPr lang="en-US" sz="28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D9D9D9"/>
                </a:solidFill>
                <a:latin typeface="Courier New"/>
                <a:cs typeface="Courier New"/>
              </a:rPr>
              <a:t>let b = read() 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o = a &gt; b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D9D9D9"/>
                </a:solidFill>
                <a:latin typeface="Courier New"/>
                <a:cs typeface="Courier New"/>
              </a:rPr>
              <a:t>o </a:t>
            </a:r>
            <a:endParaRPr lang="en-US" sz="2800" b="1" dirty="0">
              <a:solidFill>
                <a:srgbClr val="D9D9D9"/>
              </a:solidFill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371" y="1886335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9D9D9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D9D9D9"/>
                </a:solidFill>
                <a:latin typeface="Courier New"/>
                <a:cs typeface="Courier New"/>
              </a:rPr>
              <a:t>ar(A)</a:t>
            </a:r>
            <a:endParaRPr lang="en-US" b="1" dirty="0">
              <a:solidFill>
                <a:srgbClr val="D9D9D9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5041" y="2963409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D9D9D9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D9D9D9"/>
                </a:solidFill>
                <a:latin typeface="Courier New"/>
                <a:cs typeface="Courier New"/>
              </a:rPr>
              <a:t>ar(B)</a:t>
            </a:r>
            <a:endParaRPr lang="en-US" b="1" dirty="0">
              <a:solidFill>
                <a:srgbClr val="D9D9D9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2282" y="3978838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,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83984" y="1489239"/>
            <a:ext cx="3366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D9D9D9"/>
                </a:solidFill>
                <a:latin typeface="Comic Sans MS"/>
                <a:cs typeface="Comic Sans MS"/>
              </a:rPr>
              <a:t>A’s Local Computation</a:t>
            </a:r>
            <a:endParaRPr lang="en-US" sz="2000" b="1" dirty="0">
              <a:solidFill>
                <a:srgbClr val="D9D9D9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62404" y="2566314"/>
            <a:ext cx="3366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D9D9D9"/>
                </a:solidFill>
                <a:latin typeface="Comic Sans MS"/>
                <a:cs typeface="Comic Sans MS"/>
              </a:rPr>
              <a:t>B</a:t>
            </a:r>
            <a:r>
              <a:rPr lang="en-US" sz="2000" b="1" dirty="0" smtClean="0">
                <a:solidFill>
                  <a:srgbClr val="D9D9D9"/>
                </a:solidFill>
                <a:latin typeface="Comic Sans MS"/>
                <a:cs typeface="Comic Sans MS"/>
              </a:rPr>
              <a:t>’s Local Computation</a:t>
            </a:r>
            <a:endParaRPr lang="en-US" sz="2000" b="1" dirty="0">
              <a:solidFill>
                <a:srgbClr val="D9D9D9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16164" y="3557086"/>
            <a:ext cx="3366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Secure Computation by (A,B)</a:t>
            </a:r>
            <a:endParaRPr lang="en-US" sz="20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68694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Two-party Millionaire’s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7002" cy="4525963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solidFill>
                  <a:srgbClr val="6E578D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a =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read</a:t>
            </a:r>
            <a:r>
              <a:rPr lang="en-US" sz="2800" b="1" dirty="0" smtClean="0">
                <a:latin typeface="Courier New"/>
                <a:cs typeface="Courier New"/>
              </a:rPr>
              <a:t>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b = read()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o = a &gt; b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/>
                <a:cs typeface="Courier New"/>
              </a:rPr>
              <a:t>o 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371" y="1886335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5041" y="2963409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2282" y="3978838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,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83984" y="1489239"/>
            <a:ext cx="3366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A’s Local Computation</a:t>
            </a:r>
            <a:endParaRPr lang="en-US" sz="2000" b="1" dirty="0"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62404" y="2566314"/>
            <a:ext cx="3366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/>
                <a:cs typeface="Comic Sans MS"/>
              </a:rPr>
              <a:t>B</a:t>
            </a:r>
            <a:r>
              <a:rPr lang="en-US" sz="2000" b="1" dirty="0" smtClean="0">
                <a:latin typeface="Comic Sans MS"/>
                <a:cs typeface="Comic Sans MS"/>
              </a:rPr>
              <a:t>’s Local Computation</a:t>
            </a:r>
            <a:endParaRPr lang="en-US" sz="2000" b="1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16164" y="3557086"/>
            <a:ext cx="3366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Secure Computation by (A,B)</a:t>
            </a:r>
            <a:endParaRPr lang="en-US" sz="2000" b="1" dirty="0">
              <a:latin typeface="Comic Sans MS"/>
              <a:cs typeface="Comic Sans MS"/>
            </a:endParaRPr>
          </a:p>
        </p:txBody>
      </p:sp>
      <p:cxnSp>
        <p:nvCxnSpPr>
          <p:cNvPr id="21" name="Curved Connector 20"/>
          <p:cNvCxnSpPr/>
          <p:nvPr/>
        </p:nvCxnSpPr>
        <p:spPr>
          <a:xfrm>
            <a:off x="2885139" y="4845293"/>
            <a:ext cx="1368601" cy="554804"/>
          </a:xfrm>
          <a:prstGeom prst="curvedConnector3">
            <a:avLst>
              <a:gd name="adj1" fmla="val -765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47572" y="4948420"/>
            <a:ext cx="4479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Interpreter compiles it to boolean circuit at runtime</a:t>
            </a:r>
            <a:endParaRPr lang="en-US" sz="2000" b="1" dirty="0"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0687" y="5992989"/>
            <a:ext cx="58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mic Sans MS"/>
                <a:cs typeface="Comic Sans MS"/>
              </a:rPr>
              <a:t>Both Parties Run the Same Program</a:t>
            </a:r>
            <a:endParaRPr lang="en-US" sz="24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14062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 - 1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026" y="1761304"/>
            <a:ext cx="1581406" cy="15096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7398" y="3834130"/>
            <a:ext cx="927278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Mixed-Mode Computations via Place Annotations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138104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96" y="273698"/>
            <a:ext cx="852806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If Only A Should Know the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87002" cy="4525963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solidFill>
                  <a:srgbClr val="6E578D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a =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read</a:t>
            </a:r>
            <a:r>
              <a:rPr lang="en-US" sz="2800" b="1" dirty="0" smtClean="0">
                <a:latin typeface="Courier New"/>
                <a:cs typeface="Courier New"/>
              </a:rPr>
              <a:t>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b = read()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o = a &gt; b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/>
                <a:cs typeface="Courier New"/>
              </a:rPr>
              <a:t>o 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371" y="1886335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5041" y="2963409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chemeClr val="accent2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2282" y="3978838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,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6503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96" y="273698"/>
            <a:ext cx="852806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If Only A Should Know the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6698"/>
            <a:ext cx="4487002" cy="5185194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solidFill>
                  <a:srgbClr val="6E578D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a =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read</a:t>
            </a:r>
            <a:r>
              <a:rPr lang="en-US" sz="2800" b="1" dirty="0" smtClean="0">
                <a:latin typeface="Courier New"/>
                <a:cs typeface="Courier New"/>
              </a:rPr>
              <a:t>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b = read()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l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et</a:t>
            </a:r>
            <a:r>
              <a:rPr lang="en-US" sz="2800" b="1" dirty="0" smtClean="0">
                <a:latin typeface="Courier New"/>
                <a:cs typeface="Courier New"/>
              </a:rPr>
              <a:t> o =    </a:t>
            </a:r>
          </a:p>
          <a:p>
            <a:pPr marL="0" indent="0">
              <a:buNone/>
            </a:pPr>
            <a:r>
              <a:rPr lang="en-US" sz="2800" b="1" dirty="0"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g = a &gt; b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660066"/>
                </a:solidFill>
                <a:latin typeface="Courier New"/>
                <a:cs typeface="Courier New"/>
              </a:rPr>
              <a:t>	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wire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err="1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sz="2800" b="1" dirty="0" err="1" smtClean="0">
                <a:latin typeface="Courier New"/>
                <a:cs typeface="Courier New"/>
              </a:rPr>
              <a:t>:</a:t>
            </a:r>
            <a:r>
              <a:rPr lang="en-US" sz="2800" b="1" dirty="0" err="1">
                <a:solidFill>
                  <a:srgbClr val="000000"/>
                </a:solidFill>
                <a:latin typeface="Courier New"/>
                <a:cs typeface="Courier New"/>
              </a:rPr>
              <a:t>g</a:t>
            </a:r>
            <a:endParaRPr lang="en-US" sz="2800" b="1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i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n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 New"/>
                <a:cs typeface="Courier New"/>
              </a:rPr>
              <a:t>o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35041" y="1754533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1081" y="2759720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chemeClr val="accent2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9299" y="3691278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,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8" name="Curved Connector 7"/>
          <p:cNvCxnSpPr/>
          <p:nvPr/>
        </p:nvCxnSpPr>
        <p:spPr>
          <a:xfrm>
            <a:off x="1821013" y="5535525"/>
            <a:ext cx="2432010" cy="311523"/>
          </a:xfrm>
          <a:prstGeom prst="curvedConnector3">
            <a:avLst>
              <a:gd name="adj1" fmla="val 1724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68670" y="5200717"/>
            <a:ext cx="467533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mic Sans MS"/>
                <a:cs typeface="Comic Sans MS"/>
              </a:rPr>
              <a:t>Wire Bundle</a:t>
            </a:r>
          </a:p>
          <a:p>
            <a:r>
              <a:rPr lang="en-US" sz="2800" b="1" dirty="0" smtClean="0">
                <a:latin typeface="Comic Sans MS"/>
                <a:cs typeface="Comic Sans MS"/>
              </a:rPr>
              <a:t>≈ </a:t>
            </a:r>
            <a:r>
              <a:rPr lang="en-US" sz="2400" b="1" dirty="0" smtClean="0">
                <a:latin typeface="Comic Sans MS"/>
                <a:cs typeface="Comic Sans MS"/>
              </a:rPr>
              <a:t>Map from Parties to Values</a:t>
            </a:r>
            <a:endParaRPr lang="en-US" sz="28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806468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96" y="273698"/>
            <a:ext cx="852806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Passing Input via Wire Bundle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51" y="1416698"/>
            <a:ext cx="4969897" cy="5185194"/>
          </a:xfrm>
        </p:spPr>
        <p:txBody>
          <a:bodyPr>
            <a:normAutofit fontScale="85000" lnSpcReduction="20000"/>
          </a:bodyPr>
          <a:lstStyle/>
          <a:p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solidFill>
                  <a:srgbClr val="6E578D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a =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read</a:t>
            </a:r>
            <a:r>
              <a:rPr lang="en-US" sz="2800" b="1" dirty="0" smtClean="0">
                <a:latin typeface="Courier New"/>
                <a:cs typeface="Courier New"/>
              </a:rPr>
              <a:t>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b = read()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>
              <a:solidFill>
                <a:srgbClr val="660066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l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et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w1 =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wire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A</a:t>
            </a:r>
            <a:r>
              <a:rPr lang="en-US" sz="2800" b="1" dirty="0" err="1" smtClean="0">
                <a:latin typeface="Courier New"/>
                <a:cs typeface="Courier New"/>
              </a:rPr>
              <a:t>:a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l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et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w2 =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wire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B</a:t>
            </a:r>
            <a:r>
              <a:rPr lang="en-US" sz="28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:b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l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et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w3 =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Courier New"/>
                <a:cs typeface="Courier New"/>
              </a:rPr>
              <a:t>w1 ++ w2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l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et</a:t>
            </a:r>
            <a:r>
              <a:rPr lang="en-US" sz="2800" b="1" dirty="0" smtClean="0">
                <a:latin typeface="Courier New"/>
                <a:cs typeface="Courier New"/>
              </a:rPr>
              <a:t> o =    </a:t>
            </a:r>
          </a:p>
          <a:p>
            <a:pPr marL="0" indent="0">
              <a:buNone/>
            </a:pPr>
            <a:r>
              <a:rPr lang="en-US" sz="2800" b="1" dirty="0"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g = w3[A] &gt; w3[B]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660066"/>
                </a:solidFill>
                <a:latin typeface="Courier New"/>
                <a:cs typeface="Courier New"/>
              </a:rPr>
              <a:t>	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wire</a:t>
            </a:r>
            <a:r>
              <a:rPr lang="en-US" sz="2800" b="1" dirty="0" smtClean="0">
                <a:solidFill>
                  <a:srgbClr val="660066"/>
                </a:solidFill>
                <a:latin typeface="Courier New"/>
                <a:cs typeface="Courier New"/>
              </a:rPr>
              <a:t> </a:t>
            </a:r>
            <a:r>
              <a:rPr lang="en-US" sz="2800" b="1" dirty="0" err="1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sz="2800" b="1" dirty="0" err="1" smtClean="0">
                <a:latin typeface="Courier New"/>
                <a:cs typeface="Courier New"/>
              </a:rPr>
              <a:t>:</a:t>
            </a:r>
            <a:r>
              <a:rPr lang="en-US" sz="2800" b="1" dirty="0" err="1">
                <a:solidFill>
                  <a:srgbClr val="000000"/>
                </a:solidFill>
                <a:latin typeface="Courier New"/>
                <a:cs typeface="Courier New"/>
              </a:rPr>
              <a:t>g</a:t>
            </a:r>
            <a:endParaRPr lang="en-US" sz="2800" b="1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i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n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 New"/>
                <a:cs typeface="Courier New"/>
              </a:rPr>
              <a:t>o</a:t>
            </a:r>
          </a:p>
          <a:p>
            <a:pPr marL="0" indent="0">
              <a:buNone/>
            </a:pPr>
            <a:endParaRPr lang="en-US" sz="2800" b="1" dirty="0" smtClean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2010" y="1472699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2010" y="2220546"/>
            <a:ext cx="1195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AA00AA"/>
                </a:solidFill>
                <a:latin typeface="Courier New"/>
                <a:cs typeface="Courier New"/>
              </a:rPr>
              <a:t>p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ar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chemeClr val="accent2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8825" y="4435070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,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961657"/>
              </p:ext>
            </p:extLst>
          </p:nvPr>
        </p:nvGraphicFramePr>
        <p:xfrm>
          <a:off x="3618065" y="1628461"/>
          <a:ext cx="543907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770"/>
                <a:gridCol w="1166827"/>
                <a:gridCol w="1162438"/>
                <a:gridCol w="175004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Comic Sans MS"/>
                          <a:cs typeface="Comic Sans MS"/>
                        </a:rPr>
                        <a:t>A’s View</a:t>
                      </a:r>
                      <a:endParaRPr lang="en-US" sz="1600" b="1" i="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Comic Sans MS"/>
                          <a:cs typeface="Comic Sans MS"/>
                        </a:rPr>
                        <a:t>B’s View</a:t>
                      </a:r>
                      <a:endParaRPr lang="en-US" sz="1600" b="1" i="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dirty="0" smtClean="0">
                          <a:latin typeface="Comic Sans MS"/>
                          <a:cs typeface="Comic Sans MS"/>
                        </a:rPr>
                        <a:t>sec(A,B)’s View</a:t>
                      </a:r>
                      <a:endParaRPr lang="en-US" sz="1600" b="1" i="0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baseline="0" dirty="0" smtClean="0"/>
                        <a:t> A : a 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 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 A : a 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 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 B : b 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 B</a:t>
                      </a:r>
                      <a:r>
                        <a:rPr lang="en-US" baseline="0" dirty="0" smtClean="0"/>
                        <a:t> : b 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 A : a 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 B : b 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 A</a:t>
                      </a:r>
                      <a:r>
                        <a:rPr lang="en-US" baseline="0" dirty="0" smtClean="0"/>
                        <a:t> : a, B : b }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Curved Connector 11"/>
          <p:cNvCxnSpPr/>
          <p:nvPr/>
        </p:nvCxnSpPr>
        <p:spPr>
          <a:xfrm>
            <a:off x="2754531" y="4435070"/>
            <a:ext cx="1881863" cy="261739"/>
          </a:xfrm>
          <a:prstGeom prst="curvedConnector3">
            <a:avLst>
              <a:gd name="adj1" fmla="val 98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48352" y="4469644"/>
            <a:ext cx="3602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Wire Concatenation</a:t>
            </a:r>
            <a:endParaRPr lang="en-US" sz="2000" b="1" dirty="0">
              <a:latin typeface="Comic Sans MS"/>
              <a:cs typeface="Comic Sans MS"/>
            </a:endParaRPr>
          </a:p>
        </p:txBody>
      </p:sp>
      <p:cxnSp>
        <p:nvCxnSpPr>
          <p:cNvPr id="16" name="Curved Connector 15"/>
          <p:cNvCxnSpPr/>
          <p:nvPr/>
        </p:nvCxnSpPr>
        <p:spPr>
          <a:xfrm>
            <a:off x="3956011" y="5653691"/>
            <a:ext cx="1393000" cy="341907"/>
          </a:xfrm>
          <a:prstGeom prst="curvedConnector3">
            <a:avLst>
              <a:gd name="adj1" fmla="val -848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41406" y="5795543"/>
            <a:ext cx="2335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Wire Projection</a:t>
            </a:r>
            <a:endParaRPr lang="en-US" sz="20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83556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Secure Computation</a:t>
            </a:r>
            <a:endParaRPr lang="en-US" dirty="0"/>
          </a:p>
        </p:txBody>
      </p:sp>
      <p:pic>
        <p:nvPicPr>
          <p:cNvPr id="4" name="Picture 3" descr="ali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15388"/>
            <a:ext cx="1170156" cy="1192659"/>
          </a:xfrm>
          <a:prstGeom prst="rect">
            <a:avLst/>
          </a:prstGeom>
        </p:spPr>
      </p:pic>
      <p:pic>
        <p:nvPicPr>
          <p:cNvPr id="5" name="Picture 4" descr="bo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685" y="3155284"/>
            <a:ext cx="867538" cy="12527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9875" y="4721073"/>
            <a:ext cx="74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 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endParaRPr lang="en-US" sz="2400" dirty="0">
              <a:solidFill>
                <a:srgbClr val="009900"/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26139" y="4721073"/>
            <a:ext cx="74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 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96464" y="5182738"/>
            <a:ext cx="3685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</a:t>
            </a:r>
            <a:r>
              <a:rPr lang="en-US" sz="2400" dirty="0" smtClean="0"/>
              <a:t>Compute </a:t>
            </a:r>
            <a:r>
              <a:rPr lang="en-US" sz="2400" dirty="0" smtClean="0">
                <a:latin typeface="Comic Sans MS"/>
                <a:cs typeface="Comic Sans MS"/>
              </a:rPr>
              <a:t>f(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latin typeface="Comic Sans MS"/>
                <a:cs typeface="Comic Sans MS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29579" y="5894685"/>
            <a:ext cx="5603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Without revealing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/>
              <a:t> to Bob and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/>
              <a:t> to Alice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0716-E7A6-364A-A107-4C3B9DA6C9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6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96" y="273698"/>
            <a:ext cx="852806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Writing Richer as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52" y="1416698"/>
            <a:ext cx="8855490" cy="5185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l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et</a:t>
            </a:r>
            <a:r>
              <a:rPr lang="en-US" sz="2800" b="1" dirty="0" smtClean="0">
                <a:latin typeface="Courier New"/>
                <a:cs typeface="Courier New"/>
              </a:rPr>
              <a:t> richer = </a:t>
            </a:r>
            <a:r>
              <a:rPr lang="en-US" sz="2800" b="1" dirty="0" err="1" smtClean="0">
                <a:latin typeface="Courier New"/>
                <a:cs typeface="Courier New"/>
              </a:rPr>
              <a:t>λx:</a:t>
            </a:r>
            <a:r>
              <a:rPr lang="en-US" sz="28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W</a:t>
            </a:r>
            <a:r>
              <a:rPr lang="en-US" sz="2800" b="1" dirty="0" smtClean="0">
                <a:latin typeface="Courier New"/>
                <a:cs typeface="Courier New"/>
              </a:rPr>
              <a:t> {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A</a:t>
            </a:r>
            <a:r>
              <a:rPr lang="en-US" sz="2800" b="1" dirty="0" smtClean="0">
                <a:latin typeface="Courier New"/>
                <a:cs typeface="Courier New"/>
              </a:rPr>
              <a:t>,</a:t>
            </a:r>
            <a:r>
              <a:rPr lang="en-US" sz="2800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sz="2800" b="1" dirty="0" smtClean="0">
                <a:latin typeface="Courier New"/>
                <a:cs typeface="Courier New"/>
              </a:rPr>
              <a:t>} </a:t>
            </a:r>
            <a:r>
              <a:rPr lang="en-US" sz="28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nat</a:t>
            </a:r>
            <a:r>
              <a:rPr lang="en-US" sz="2800" b="1" dirty="0" smtClean="0">
                <a:latin typeface="Courier New"/>
                <a:cs typeface="Courier New"/>
              </a:rPr>
              <a:t> .</a:t>
            </a:r>
          </a:p>
          <a:p>
            <a:pPr marL="0" indent="0">
              <a:buNone/>
            </a:pPr>
            <a:r>
              <a:rPr lang="en-US" sz="2800" b="1" dirty="0">
                <a:latin typeface="Courier New"/>
                <a:cs typeface="Courier New"/>
              </a:rPr>
              <a:t> </a:t>
            </a:r>
            <a:r>
              <a:rPr lang="en-US" sz="2800" b="1" dirty="0" smtClean="0">
                <a:latin typeface="Courier New"/>
                <a:cs typeface="Courier New"/>
              </a:rPr>
              <a:t>           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o = x[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A</a:t>
            </a:r>
            <a:r>
              <a:rPr lang="en-US" sz="2800" b="1" dirty="0" smtClean="0">
                <a:latin typeface="Courier New"/>
                <a:cs typeface="Courier New"/>
              </a:rPr>
              <a:t>] &gt; x[</a:t>
            </a:r>
            <a:r>
              <a:rPr lang="en-US" sz="2800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sz="2800" b="1" dirty="0" smtClean="0">
                <a:latin typeface="Courier New"/>
                <a:cs typeface="Courier New"/>
              </a:rPr>
              <a:t>]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800" b="1" dirty="0">
                <a:latin typeface="Courier New"/>
                <a:cs typeface="Courier New"/>
              </a:rPr>
              <a:t>	</a:t>
            </a:r>
            <a:r>
              <a:rPr lang="en-US" sz="2800" b="1" dirty="0" smtClean="0">
                <a:latin typeface="Courier New"/>
                <a:cs typeface="Courier New"/>
              </a:rPr>
              <a:t>					o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l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et</a:t>
            </a:r>
            <a:r>
              <a:rPr lang="en-US" sz="2800" b="1" dirty="0" smtClean="0">
                <a:latin typeface="Courier New"/>
                <a:cs typeface="Courier New"/>
              </a:rPr>
              <a:t> a = read 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AA00AA"/>
                </a:solidFill>
                <a:latin typeface="Courier New"/>
                <a:cs typeface="Courier New"/>
              </a:rPr>
              <a:t>l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et</a:t>
            </a:r>
            <a:r>
              <a:rPr lang="en-US" sz="2800" b="1" dirty="0" smtClean="0">
                <a:latin typeface="Courier New"/>
                <a:cs typeface="Courier New"/>
              </a:rPr>
              <a:t> b = read ()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800" b="1" dirty="0">
                <a:latin typeface="Courier New"/>
                <a:cs typeface="Courier New"/>
              </a:rPr>
              <a:t>r</a:t>
            </a:r>
            <a:r>
              <a:rPr lang="en-US" sz="2800" b="1" dirty="0" smtClean="0">
                <a:latin typeface="Courier New"/>
                <a:cs typeface="Courier New"/>
              </a:rPr>
              <a:t>icher (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wire</a:t>
            </a:r>
            <a:r>
              <a:rPr lang="en-US" sz="2800" b="1" dirty="0" smtClean="0">
                <a:latin typeface="Courier New"/>
                <a:cs typeface="Courier New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A</a:t>
            </a:r>
            <a:r>
              <a:rPr lang="en-US" sz="2800" b="1" dirty="0" err="1" smtClean="0">
                <a:latin typeface="Courier New"/>
                <a:cs typeface="Courier New"/>
              </a:rPr>
              <a:t>:a</a:t>
            </a:r>
            <a:r>
              <a:rPr lang="en-US" sz="2800" b="1" dirty="0" smtClean="0">
                <a:latin typeface="Courier New"/>
                <a:cs typeface="Courier New"/>
              </a:rPr>
              <a:t> ++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wire</a:t>
            </a:r>
            <a:r>
              <a:rPr lang="en-US" sz="2800" b="1" dirty="0" smtClean="0">
                <a:latin typeface="Courier New"/>
                <a:cs typeface="Courier New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B</a:t>
            </a:r>
            <a:r>
              <a:rPr lang="en-US" sz="2800" b="1" dirty="0" err="1" smtClean="0">
                <a:latin typeface="Courier New"/>
                <a:cs typeface="Courier New"/>
              </a:rPr>
              <a:t>:b</a:t>
            </a:r>
            <a:r>
              <a:rPr lang="en-US" sz="2800" b="1" dirty="0" smtClean="0">
                <a:latin typeface="Courier New"/>
                <a:cs typeface="Courier New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1652" y="5554089"/>
            <a:ext cx="8855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AA00AA"/>
                </a:solidFill>
                <a:latin typeface="Courier New"/>
                <a:cs typeface="Courier New"/>
              </a:rPr>
              <a:t>W</a:t>
            </a:r>
            <a:r>
              <a:rPr lang="en-US" sz="2400" b="1" dirty="0">
                <a:latin typeface="Courier New"/>
                <a:cs typeface="Courier New"/>
              </a:rPr>
              <a:t> {</a:t>
            </a:r>
            <a:r>
              <a:rPr lang="en-US" sz="2400" b="1" dirty="0">
                <a:solidFill>
                  <a:schemeClr val="accent2"/>
                </a:solidFill>
                <a:latin typeface="Courier New"/>
                <a:cs typeface="Courier New"/>
              </a:rPr>
              <a:t>A</a:t>
            </a:r>
            <a:r>
              <a:rPr lang="en-US" sz="2400" b="1" dirty="0">
                <a:latin typeface="Courier New"/>
                <a:cs typeface="Courier New"/>
              </a:rPr>
              <a:t>,</a:t>
            </a:r>
            <a:r>
              <a:rPr lang="en-US" sz="2400" b="1" dirty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sz="2400" b="1" dirty="0">
                <a:latin typeface="Courier New"/>
                <a:cs typeface="Courier New"/>
              </a:rPr>
              <a:t>} 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nat</a:t>
            </a:r>
            <a:r>
              <a:rPr lang="en-US" sz="2400" b="1" dirty="0" smtClean="0">
                <a:solidFill>
                  <a:srgbClr val="660066"/>
                </a:solidFill>
                <a:latin typeface="Courier New"/>
                <a:cs typeface="Courier New"/>
              </a:rPr>
              <a:t>: </a:t>
            </a:r>
            <a:r>
              <a:rPr lang="en-US" sz="2400" b="1" dirty="0" smtClean="0">
                <a:latin typeface="Comic Sans MS"/>
                <a:cs typeface="Comic Sans MS"/>
              </a:rPr>
              <a:t>Dependently typed wire bundles</a:t>
            </a:r>
            <a:endParaRPr lang="en-US" sz="2400" b="1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36522" y="1817143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,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30" name="Curved Connector 29"/>
          <p:cNvCxnSpPr/>
          <p:nvPr/>
        </p:nvCxnSpPr>
        <p:spPr>
          <a:xfrm>
            <a:off x="5226887" y="2661997"/>
            <a:ext cx="732742" cy="683816"/>
          </a:xfrm>
          <a:prstGeom prst="curvedConnector3">
            <a:avLst>
              <a:gd name="adj1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37634" y="3467923"/>
            <a:ext cx="4506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mic Sans MS"/>
                <a:cs typeface="Comic Sans MS"/>
              </a:rPr>
              <a:t>Projections are type checked</a:t>
            </a:r>
            <a:endParaRPr lang="en-US" sz="2400" b="1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04401" y="44203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32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 - 2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026" y="1761304"/>
            <a:ext cx="1581406" cy="15096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791" y="3834130"/>
            <a:ext cx="92727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Wire Bundle Abstraction for Input Output to Secure Blocks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26030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96" y="273698"/>
            <a:ext cx="852806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Revisit Writing Richer as a Function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1652" y="3846462"/>
            <a:ext cx="7099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Applies only to A, B</a:t>
            </a:r>
          </a:p>
          <a:p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Not generic, not reusable for different parties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1652" y="1416698"/>
            <a:ext cx="8855490" cy="5185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richer = </a:t>
            </a:r>
            <a:r>
              <a:rPr lang="en-US" sz="2800" b="1" dirty="0" err="1" smtClean="0">
                <a:latin typeface="Courier New"/>
                <a:cs typeface="Courier New"/>
              </a:rPr>
              <a:t>λx:</a:t>
            </a:r>
            <a:r>
              <a:rPr lang="en-US" sz="28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W</a:t>
            </a:r>
            <a:r>
              <a:rPr lang="en-US" sz="2800" b="1" dirty="0" smtClean="0">
                <a:latin typeface="Courier New"/>
                <a:cs typeface="Courier New"/>
              </a:rPr>
              <a:t> {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A</a:t>
            </a:r>
            <a:r>
              <a:rPr lang="en-US" sz="2800" b="1" dirty="0" smtClean="0">
                <a:latin typeface="Courier New"/>
                <a:cs typeface="Courier New"/>
              </a:rPr>
              <a:t>,</a:t>
            </a:r>
            <a:r>
              <a:rPr lang="en-US" sz="2800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sz="2800" b="1" dirty="0" smtClean="0">
                <a:latin typeface="Courier New"/>
                <a:cs typeface="Courier New"/>
              </a:rPr>
              <a:t>} </a:t>
            </a:r>
            <a:r>
              <a:rPr lang="en-US" sz="28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nat</a:t>
            </a:r>
            <a:r>
              <a:rPr lang="en-US" sz="2800" b="1" dirty="0" smtClean="0">
                <a:latin typeface="Courier New"/>
                <a:cs typeface="Courier New"/>
              </a:rPr>
              <a:t> .</a:t>
            </a:r>
          </a:p>
          <a:p>
            <a:pPr marL="0" indent="0">
              <a:buFont typeface="Arial"/>
              <a:buNone/>
            </a:pPr>
            <a:r>
              <a:rPr lang="en-US" sz="2800" b="1" dirty="0" smtClean="0">
                <a:latin typeface="Courier New"/>
                <a:cs typeface="Courier New"/>
              </a:rPr>
              <a:t>            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800" b="1" dirty="0" smtClean="0">
                <a:latin typeface="Courier New"/>
                <a:cs typeface="Courier New"/>
              </a:rPr>
              <a:t> o = x[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A</a:t>
            </a:r>
            <a:r>
              <a:rPr lang="en-US" sz="2800" b="1" dirty="0" smtClean="0">
                <a:latin typeface="Courier New"/>
                <a:cs typeface="Courier New"/>
              </a:rPr>
              <a:t>] &gt; x[</a:t>
            </a:r>
            <a:r>
              <a:rPr lang="en-US" sz="2800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sz="2800" b="1" dirty="0" smtClean="0">
                <a:latin typeface="Courier New"/>
                <a:cs typeface="Courier New"/>
              </a:rPr>
              <a:t>] </a:t>
            </a:r>
            <a:r>
              <a:rPr lang="en-US" sz="28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Font typeface="Arial"/>
              <a:buNone/>
            </a:pPr>
            <a:r>
              <a:rPr lang="en-US" sz="2800" b="1" dirty="0" smtClean="0">
                <a:latin typeface="Courier New"/>
                <a:cs typeface="Courier New"/>
              </a:rPr>
              <a:t>						o</a:t>
            </a:r>
          </a:p>
          <a:p>
            <a:pPr marL="0" indent="0">
              <a:buFont typeface="Arial"/>
              <a:buNone/>
            </a:pPr>
            <a:r>
              <a:rPr lang="en-US" sz="2800" b="1" dirty="0">
                <a:latin typeface="Courier New"/>
                <a:cs typeface="Courier New"/>
              </a:rPr>
              <a:t>i</a:t>
            </a:r>
            <a:r>
              <a:rPr lang="en-US" sz="2800" b="1" dirty="0" smtClean="0">
                <a:latin typeface="Courier New"/>
                <a:cs typeface="Courier New"/>
              </a:rPr>
              <a:t>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6522" y="1817143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,</a:t>
            </a:r>
            <a:r>
              <a:rPr lang="en-US" b="1" dirty="0" smtClean="0">
                <a:solidFill>
                  <a:srgbClr val="C0504D"/>
                </a:solidFill>
                <a:latin typeface="Courier New"/>
                <a:cs typeface="Courier New"/>
              </a:rPr>
              <a:t>B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91124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 Bundle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List fold: </a:t>
            </a:r>
          </a:p>
          <a:p>
            <a:pPr lvl="1"/>
            <a:r>
              <a:rPr lang="en-US" sz="2400" b="1" dirty="0" smtClean="0">
                <a:latin typeface="Courier New"/>
                <a:cs typeface="Courier New"/>
              </a:rPr>
              <a:t>(‘a -&gt; ‘b -&gt; ‘a) -&gt; ‘a -&gt; ‘b list -&gt; ‘a</a:t>
            </a:r>
          </a:p>
          <a:p>
            <a:pPr lvl="1"/>
            <a:r>
              <a:rPr lang="en-US" sz="2400" b="1" dirty="0" smtClean="0">
                <a:latin typeface="Courier New"/>
                <a:cs typeface="Courier New"/>
              </a:rPr>
              <a:t>fold(</a:t>
            </a:r>
            <a:r>
              <a:rPr lang="en-US" sz="2400" b="1" dirty="0" err="1" smtClean="0">
                <a:latin typeface="Courier New"/>
                <a:cs typeface="Courier New"/>
              </a:rPr>
              <a:t>f,x</a:t>
            </a:r>
            <a:r>
              <a:rPr lang="en-US" sz="2400" b="1" dirty="0" smtClean="0">
                <a:latin typeface="Courier New"/>
                <a:cs typeface="Courier New"/>
              </a:rPr>
              <a:t>,[2;1;3]) = f(f(f(x,2),1),3)</a:t>
            </a:r>
          </a:p>
          <a:p>
            <a:pPr lvl="1"/>
            <a:r>
              <a:rPr lang="en-US" sz="2400" b="1" dirty="0" smtClean="0">
                <a:latin typeface="Courier New"/>
                <a:cs typeface="Courier New"/>
              </a:rPr>
              <a:t>fold(fun x y -&gt; if x &gt; y then x else y, 	    0, [2;1;3])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913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 Bundle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List fold: </a:t>
            </a:r>
          </a:p>
          <a:p>
            <a:pPr lvl="1"/>
            <a:r>
              <a:rPr lang="en-US" sz="2400" b="1" dirty="0" smtClean="0">
                <a:latin typeface="Courier New"/>
                <a:cs typeface="Courier New"/>
              </a:rPr>
              <a:t>(‘a -&gt; ‘b -&gt; ‘a) -&gt; ‘a -&gt; ‘b list -&gt; ‘a</a:t>
            </a:r>
          </a:p>
          <a:p>
            <a:pPr lvl="1"/>
            <a:r>
              <a:rPr lang="en-US" sz="2400" b="1" dirty="0" smtClean="0">
                <a:latin typeface="Courier New"/>
                <a:cs typeface="Courier New"/>
              </a:rPr>
              <a:t>fold(</a:t>
            </a:r>
            <a:r>
              <a:rPr lang="en-US" sz="2400" b="1" dirty="0" err="1" smtClean="0">
                <a:latin typeface="Courier New"/>
                <a:cs typeface="Courier New"/>
              </a:rPr>
              <a:t>f,x</a:t>
            </a:r>
            <a:r>
              <a:rPr lang="en-US" sz="2400" b="1" dirty="0" smtClean="0">
                <a:latin typeface="Courier New"/>
                <a:cs typeface="Courier New"/>
              </a:rPr>
              <a:t>,[2;1;3]) = f(f(f(x,2),1),3)</a:t>
            </a:r>
          </a:p>
          <a:p>
            <a:pPr lvl="1"/>
            <a:r>
              <a:rPr lang="en-US" sz="2400" b="1" dirty="0" smtClean="0">
                <a:latin typeface="Courier New"/>
                <a:cs typeface="Courier New"/>
              </a:rPr>
              <a:t>fold(fun x y -&gt; if x &gt; y then x else y, 	    0, [2;1;3])</a:t>
            </a:r>
            <a:endParaRPr lang="en-US" dirty="0"/>
          </a:p>
          <a:p>
            <a:r>
              <a:rPr lang="en-US" dirty="0" smtClean="0"/>
              <a:t>Similar concept: Wire bundle fold (</a:t>
            </a:r>
            <a:r>
              <a:rPr lang="en-US" sz="2400" b="1" dirty="0" err="1" smtClean="0">
                <a:latin typeface="Courier New"/>
                <a:cs typeface="Courier New"/>
              </a:rPr>
              <a:t>wfold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Party sets are typed as 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ps</a:t>
            </a:r>
            <a:endParaRPr lang="en-US" sz="2400" b="1" dirty="0" smtClean="0">
              <a:solidFill>
                <a:srgbClr val="AA00AA"/>
              </a:solidFill>
              <a:latin typeface="Courier New"/>
              <a:cs typeface="Courier New"/>
            </a:endParaRPr>
          </a:p>
          <a:p>
            <a:pPr lvl="1"/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W</a:t>
            </a:r>
            <a:r>
              <a:rPr lang="en-US" sz="2400" b="1" dirty="0" smtClean="0">
                <a:latin typeface="Courier New"/>
                <a:cs typeface="Courier New"/>
              </a:rPr>
              <a:t> w ‘a -&gt; ‘b -&gt; (‘b -&gt; 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ps</a:t>
            </a:r>
            <a:r>
              <a:rPr lang="en-US" sz="2400" b="1" dirty="0" smtClean="0">
                <a:latin typeface="Courier New"/>
                <a:cs typeface="Courier New"/>
              </a:rPr>
              <a:t> -&gt; ‘a -&gt; ‘b) -&gt; ‘b</a:t>
            </a:r>
          </a:p>
          <a:p>
            <a:pPr lvl="1"/>
            <a:r>
              <a:rPr lang="en-US" sz="2400" dirty="0" smtClean="0"/>
              <a:t>Actually a bit more precise: </a:t>
            </a:r>
            <a:r>
              <a:rPr lang="en-US" sz="2400" b="1" dirty="0" err="1">
                <a:solidFill>
                  <a:srgbClr val="AA00AA"/>
                </a:solidFill>
                <a:latin typeface="Courier New"/>
                <a:cs typeface="Courier New"/>
              </a:rPr>
              <a:t>ps</a:t>
            </a:r>
            <a:r>
              <a:rPr lang="en-US" sz="2400" b="1" dirty="0">
                <a:latin typeface="Courier New"/>
                <a:cs typeface="Courier New"/>
              </a:rPr>
              <a:t>{</a:t>
            </a:r>
            <a:r>
              <a:rPr lang="en-US" sz="2400" b="1" dirty="0" err="1">
                <a:solidFill>
                  <a:srgbClr val="AA00AA"/>
                </a:solidFill>
                <a:latin typeface="Courier New"/>
                <a:cs typeface="Courier New"/>
              </a:rPr>
              <a:t>ν</a:t>
            </a:r>
            <a:r>
              <a:rPr lang="en-US" sz="2400" b="1" dirty="0">
                <a:latin typeface="Courier New"/>
                <a:cs typeface="Courier New"/>
              </a:rPr>
              <a:t>  </a:t>
            </a:r>
            <a:r>
              <a:rPr lang="en-US" sz="2400" b="1" dirty="0" smtClean="0">
                <a:latin typeface="Courier New"/>
                <a:cs typeface="Courier New"/>
              </a:rPr>
              <a:t>w}</a:t>
            </a:r>
          </a:p>
          <a:p>
            <a:pPr lvl="1"/>
            <a:r>
              <a:rPr lang="en-US" sz="2400" b="1" dirty="0" err="1" smtClean="0">
                <a:latin typeface="Courier New"/>
                <a:cs typeface="Courier New"/>
              </a:rPr>
              <a:t>waps</a:t>
            </a:r>
            <a:r>
              <a:rPr lang="en-US" sz="2400" b="1" dirty="0" smtClean="0">
                <a:latin typeface="Courier New"/>
                <a:cs typeface="Courier New"/>
              </a:rPr>
              <a:t>: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W</a:t>
            </a:r>
            <a:r>
              <a:rPr lang="en-US" sz="2400" b="1" dirty="0" smtClean="0">
                <a:latin typeface="Courier New"/>
                <a:cs typeface="Courier New"/>
              </a:rPr>
              <a:t> w ‘a -&gt; (‘a -&gt; ‘b) -&gt;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W</a:t>
            </a:r>
            <a:r>
              <a:rPr lang="en-US" sz="2400" b="1" dirty="0" smtClean="0">
                <a:latin typeface="Courier New"/>
                <a:cs typeface="Courier New"/>
              </a:rPr>
              <a:t> w ‘b</a:t>
            </a:r>
            <a:endParaRPr lang="en-US" sz="2400" b="1" dirty="0">
              <a:latin typeface="Courier New"/>
              <a:cs typeface="Courier New"/>
            </a:endParaRPr>
          </a:p>
        </p:txBody>
      </p:sp>
      <p:pic>
        <p:nvPicPr>
          <p:cNvPr id="4" name="Picture 3" descr="subse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13" y="5502457"/>
            <a:ext cx="345119" cy="31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30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96" y="273698"/>
            <a:ext cx="852806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Writing Richer as a </a:t>
            </a:r>
            <a:r>
              <a:rPr lang="en-US" b="1" i="1" dirty="0" smtClean="0"/>
              <a:t>Generic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60236" y="5224011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pic>
        <p:nvPicPr>
          <p:cNvPr id="6" name="Picture 5" descr="subse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32" y="1951275"/>
            <a:ext cx="345119" cy="319969"/>
          </a:xfrm>
          <a:prstGeom prst="rect">
            <a:avLst/>
          </a:prstGeom>
        </p:spPr>
      </p:pic>
      <p:pic>
        <p:nvPicPr>
          <p:cNvPr id="7" name="Picture 6" descr="subse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492" y="1955901"/>
            <a:ext cx="345119" cy="31996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52" y="1416697"/>
            <a:ext cx="8962348" cy="5042919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let comb = </a:t>
            </a:r>
            <a:r>
              <a:rPr lang="en-US" sz="2400" b="1" dirty="0" err="1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λx:ps.λw:W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 x nat.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	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			 </a:t>
            </a:r>
            <a:r>
              <a:rPr lang="en-US" sz="2400" b="1" dirty="0" err="1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λa:ps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{</a:t>
            </a:r>
            <a:r>
              <a:rPr lang="en-US" sz="2400" b="1" dirty="0" err="1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ν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  x} </a:t>
            </a:r>
            <a:r>
              <a:rPr lang="en-US" sz="2400" b="1" dirty="0" err="1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option.λp:ps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{</a:t>
            </a:r>
            <a:r>
              <a:rPr lang="en-US" sz="2400" b="1" dirty="0" err="1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ν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  x}.</a:t>
            </a:r>
            <a:r>
              <a:rPr lang="en-US" sz="2400" b="1" dirty="0" err="1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λn:nat</a:t>
            </a:r>
            <a:endParaRPr lang="en-US" sz="2400" b="1" dirty="0" smtClean="0">
              <a:solidFill>
                <a:schemeClr val="bg1">
                  <a:lumMod val="95000"/>
                </a:schemeClr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          match a with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	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			 | None =&gt; Some(p)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          | Some(q) =&gt; if w[q] &gt; n then a else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                       Some(p)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/>
                <a:cs typeface="Courier New"/>
              </a:rPr>
              <a:t>in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400" b="1" dirty="0" smtClean="0">
                <a:latin typeface="Courier New"/>
                <a:cs typeface="Courier New"/>
              </a:rPr>
              <a:t> richer = </a:t>
            </a:r>
            <a:r>
              <a:rPr lang="en-US" sz="2400" b="1" dirty="0" err="1" smtClean="0">
                <a:latin typeface="Courier New"/>
                <a:cs typeface="Courier New"/>
              </a:rPr>
              <a:t>λx: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ps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         </a:t>
            </a:r>
            <a:r>
              <a:rPr lang="en-US" sz="2400" b="1" dirty="0" err="1" smtClean="0">
                <a:latin typeface="Courier New"/>
                <a:cs typeface="Courier New"/>
              </a:rPr>
              <a:t>λy: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W</a:t>
            </a:r>
            <a:r>
              <a:rPr lang="en-US" sz="2400" b="1" dirty="0" smtClean="0">
                <a:latin typeface="Courier New"/>
                <a:cs typeface="Courier New"/>
              </a:rPr>
              <a:t> x 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nat</a:t>
            </a:r>
            <a:r>
              <a:rPr lang="en-US" sz="2400" b="1" dirty="0" smtClean="0">
                <a:latin typeface="Courier New"/>
                <a:cs typeface="Courier New"/>
              </a:rPr>
              <a:t> .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        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400" b="1" dirty="0" smtClean="0">
                <a:latin typeface="Courier New"/>
                <a:cs typeface="Courier New"/>
              </a:rPr>
              <a:t> o = 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wfold</a:t>
            </a:r>
            <a:r>
              <a:rPr lang="en-US" sz="2400" b="1" dirty="0" smtClean="0">
                <a:latin typeface="Courier New"/>
                <a:cs typeface="Courier New"/>
              </a:rPr>
              <a:t>(y,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None</a:t>
            </a:r>
            <a:r>
              <a:rPr lang="en-US" sz="2400" b="1" dirty="0" smtClean="0">
                <a:latin typeface="Courier New"/>
                <a:cs typeface="Courier New"/>
              </a:rPr>
              <a:t>, comb x y)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         o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56896" y="5244609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54678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396" y="273698"/>
            <a:ext cx="852806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Writing Richer as a </a:t>
            </a:r>
            <a:r>
              <a:rPr lang="en-US" b="1" i="1" dirty="0" smtClean="0"/>
              <a:t>Generic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52" y="1416697"/>
            <a:ext cx="8962348" cy="5042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comb =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λx: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ps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.λw: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W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x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nat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		 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λa: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ps</a:t>
            </a:r>
            <a:r>
              <a:rPr lang="en-US" sz="2400" b="1" dirty="0" smtClean="0">
                <a:latin typeface="Courier New"/>
                <a:cs typeface="Courier New"/>
              </a:rPr>
              <a:t>{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ν</a:t>
            </a:r>
            <a:r>
              <a:rPr lang="en-US" sz="2400" b="1" dirty="0" smtClean="0">
                <a:solidFill>
                  <a:srgbClr val="660066"/>
                </a:solidFill>
                <a:latin typeface="Courier New"/>
                <a:cs typeface="Courier New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x} 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option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.λp: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ps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ν</a:t>
            </a:r>
            <a:r>
              <a:rPr lang="en-US" sz="2400" b="1" dirty="0" smtClean="0">
                <a:solidFill>
                  <a:srgbClr val="660066"/>
                </a:solidFill>
                <a:latin typeface="Courier New"/>
                <a:cs typeface="Courier New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x}.</a:t>
            </a:r>
            <a:r>
              <a:rPr lang="en-US" sz="24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λn: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nat</a:t>
            </a:r>
            <a:endParaRPr lang="en-US" sz="2400" b="1" dirty="0" smtClean="0">
              <a:solidFill>
                <a:srgbClr val="AA00AA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match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with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			 |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None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=&gt;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Some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(p)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|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Some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(q) =&gt;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if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w[q] &gt; n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then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a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else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   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Some</a:t>
            </a:r>
            <a:r>
              <a:rPr lang="en-US" sz="2400" b="1" dirty="0" smtClean="0">
                <a:solidFill>
                  <a:srgbClr val="000000"/>
                </a:solidFill>
                <a:latin typeface="Courier New"/>
                <a:cs typeface="Courier New"/>
              </a:rPr>
              <a:t>(p)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  <a:endParaRPr lang="en-US" sz="2400" b="1" dirty="0">
              <a:solidFill>
                <a:srgbClr val="AA00AA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400" b="1" dirty="0" smtClean="0">
                <a:latin typeface="Courier New"/>
                <a:cs typeface="Courier New"/>
              </a:rPr>
              <a:t> richer = </a:t>
            </a:r>
            <a:r>
              <a:rPr lang="en-US" sz="2400" b="1" dirty="0" err="1" smtClean="0">
                <a:latin typeface="Courier New"/>
                <a:cs typeface="Courier New"/>
              </a:rPr>
              <a:t>λx: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ps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         </a:t>
            </a:r>
            <a:r>
              <a:rPr lang="en-US" sz="2400" b="1" dirty="0" err="1" smtClean="0">
                <a:latin typeface="Courier New"/>
                <a:cs typeface="Courier New"/>
              </a:rPr>
              <a:t>λy: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W</a:t>
            </a:r>
            <a:r>
              <a:rPr lang="en-US" sz="2400" b="1" dirty="0" smtClean="0">
                <a:latin typeface="Courier New"/>
                <a:cs typeface="Courier New"/>
              </a:rPr>
              <a:t> x 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nat</a:t>
            </a:r>
            <a:r>
              <a:rPr lang="en-US" sz="2400" b="1" dirty="0" smtClean="0">
                <a:latin typeface="Courier New"/>
                <a:cs typeface="Courier New"/>
              </a:rPr>
              <a:t> .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        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let</a:t>
            </a:r>
            <a:r>
              <a:rPr lang="en-US" sz="2400" b="1" dirty="0" smtClean="0">
                <a:latin typeface="Courier New"/>
                <a:cs typeface="Courier New"/>
              </a:rPr>
              <a:t> o = </a:t>
            </a:r>
            <a:r>
              <a:rPr lang="en-US" sz="2400" b="1" dirty="0" err="1" smtClean="0">
                <a:solidFill>
                  <a:srgbClr val="AA00AA"/>
                </a:solidFill>
                <a:latin typeface="Courier New"/>
                <a:cs typeface="Courier New"/>
              </a:rPr>
              <a:t>wfold</a:t>
            </a:r>
            <a:r>
              <a:rPr lang="en-US" sz="2400" b="1" dirty="0" smtClean="0">
                <a:latin typeface="Courier New"/>
                <a:cs typeface="Courier New"/>
              </a:rPr>
              <a:t>(y,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None</a:t>
            </a:r>
            <a:r>
              <a:rPr lang="en-US" sz="2400" b="1" dirty="0" smtClean="0">
                <a:latin typeface="Courier New"/>
                <a:cs typeface="Courier New"/>
              </a:rPr>
              <a:t>, comb x y) </a:t>
            </a: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            o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AA00AA"/>
                </a:solidFill>
                <a:latin typeface="Courier New"/>
                <a:cs typeface="Courier New"/>
              </a:rPr>
              <a:t>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60236" y="5224011"/>
            <a:ext cx="1602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AA00AA"/>
                </a:solidFill>
                <a:latin typeface="Courier New"/>
                <a:cs typeface="Courier New"/>
              </a:rPr>
              <a:t>sec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pic>
        <p:nvPicPr>
          <p:cNvPr id="6" name="Picture 5" descr="subse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32" y="1951275"/>
            <a:ext cx="345119" cy="319969"/>
          </a:xfrm>
          <a:prstGeom prst="rect">
            <a:avLst/>
          </a:prstGeom>
        </p:spPr>
      </p:pic>
      <p:pic>
        <p:nvPicPr>
          <p:cNvPr id="7" name="Picture 6" descr="subse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492" y="1955901"/>
            <a:ext cx="345119" cy="31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524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 - 3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026" y="1761304"/>
            <a:ext cx="1581406" cy="15096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791" y="3834130"/>
            <a:ext cx="92727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b="1" i="1" dirty="0" smtClean="0"/>
              <a:t>Parties are first-class values</a:t>
            </a:r>
          </a:p>
          <a:p>
            <a:pPr marL="457200" indent="-457200">
              <a:buFont typeface="Arial"/>
              <a:buChar char="•"/>
            </a:pPr>
            <a:r>
              <a:rPr lang="en-US" sz="3200" b="1" i="1" dirty="0" smtClean="0"/>
              <a:t>Dependent types enable writing generic code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078323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Wysteria Metatheory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78646"/>
          </a:xfrm>
        </p:spPr>
        <p:txBody>
          <a:bodyPr>
            <a:normAutofit/>
          </a:bodyPr>
          <a:lstStyle/>
          <a:p>
            <a:r>
              <a:rPr lang="en-US" dirty="0" smtClean="0"/>
              <a:t>Dependently typed language</a:t>
            </a:r>
          </a:p>
          <a:p>
            <a:pPr lvl="1"/>
            <a:r>
              <a:rPr lang="en-US" dirty="0" smtClean="0"/>
              <a:t>Extensions to </a:t>
            </a:r>
            <a:r>
              <a:rPr lang="en-US" dirty="0" err="1" smtClean="0"/>
              <a:t>λ</a:t>
            </a:r>
            <a:r>
              <a:rPr lang="en-US" dirty="0" smtClean="0"/>
              <a:t>-calculus</a:t>
            </a:r>
          </a:p>
          <a:p>
            <a:pPr lvl="1"/>
            <a:r>
              <a:rPr lang="en-US" dirty="0" smtClean="0"/>
              <a:t>Dependent types reason about SMC abstractions</a:t>
            </a:r>
          </a:p>
          <a:p>
            <a:r>
              <a:rPr lang="en-US" dirty="0" smtClean="0"/>
              <a:t>Two operational semantics</a:t>
            </a:r>
          </a:p>
          <a:p>
            <a:pPr lvl="1"/>
            <a:r>
              <a:rPr lang="en-US" dirty="0" smtClean="0"/>
              <a:t>Single-threaded (conceptual), parties maintain synchrony</a:t>
            </a:r>
          </a:p>
          <a:p>
            <a:pPr lvl="1"/>
            <a:r>
              <a:rPr lang="en-US" dirty="0" smtClean="0"/>
              <a:t>Multi-threaded  (actual), parties execute independently, synchronizing at secure blocks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400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Wysteria Metatheory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78646"/>
          </a:xfrm>
        </p:spPr>
        <p:txBody>
          <a:bodyPr>
            <a:normAutofit/>
          </a:bodyPr>
          <a:lstStyle/>
          <a:p>
            <a:r>
              <a:rPr lang="en-US" dirty="0" smtClean="0"/>
              <a:t>Standard progress and preservation theorems</a:t>
            </a:r>
          </a:p>
          <a:p>
            <a:pPr lvl="1"/>
            <a:r>
              <a:rPr lang="en-US" dirty="0" smtClean="0"/>
              <a:t>“Well-typed programs don’t go wrong”</a:t>
            </a:r>
          </a:p>
          <a:p>
            <a:r>
              <a:rPr lang="en-US" dirty="0" smtClean="0"/>
              <a:t>Operational semantics correspondence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75283" y="3702331"/>
            <a:ext cx="563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C</a:t>
            </a:r>
            <a:r>
              <a:rPr lang="en-US" sz="2000" b="1" baseline="-25000" dirty="0" smtClean="0">
                <a:latin typeface="Comic Sans MS"/>
                <a:cs typeface="Comic Sans MS"/>
              </a:rPr>
              <a:t>1</a:t>
            </a:r>
            <a:endParaRPr lang="en-US" sz="2000" b="1" dirty="0">
              <a:latin typeface="Comic Sans MS"/>
              <a:cs typeface="Comic Sans M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29554" y="3894038"/>
            <a:ext cx="155744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22769" y="3693983"/>
            <a:ext cx="563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C2</a:t>
            </a:r>
            <a:endParaRPr lang="en-US" sz="2000" b="1" dirty="0"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5802" y="5232620"/>
            <a:ext cx="658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omic Sans MS"/>
                <a:cs typeface="Comic Sans MS"/>
              </a:rPr>
              <a:t>π</a:t>
            </a:r>
            <a:r>
              <a:rPr lang="en-US" sz="2400" b="1" baseline="-25000" dirty="0" smtClean="0">
                <a:latin typeface="Comic Sans MS"/>
                <a:cs typeface="Comic Sans MS"/>
              </a:rPr>
              <a:t>1</a:t>
            </a:r>
            <a:endParaRPr lang="en-US" sz="2400" b="1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4497" y="5232620"/>
            <a:ext cx="658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π</a:t>
            </a:r>
            <a:r>
              <a:rPr lang="en-US" sz="2400" b="1" baseline="-25000" dirty="0">
                <a:solidFill>
                  <a:srgbClr val="008000"/>
                </a:solidFill>
                <a:latin typeface="Comic Sans MS"/>
                <a:cs typeface="Comic Sans MS"/>
              </a:rPr>
              <a:t>2</a:t>
            </a:r>
            <a:endParaRPr lang="en-US" sz="24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22220" y="5651980"/>
            <a:ext cx="407331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57980" y="5660596"/>
            <a:ext cx="407331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617700" y="5669212"/>
            <a:ext cx="407331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05040" y="5665846"/>
            <a:ext cx="407331" cy="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33645" y="5417286"/>
            <a:ext cx="53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641285" y="5365992"/>
            <a:ext cx="53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*</a:t>
            </a:r>
            <a:endParaRPr lang="en-US" dirty="0">
              <a:solidFill>
                <a:srgbClr val="008000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320" y="4379078"/>
            <a:ext cx="826946" cy="77417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842135" y="4303625"/>
            <a:ext cx="772369" cy="81745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5646" y="3702331"/>
            <a:ext cx="2372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Single-threaded</a:t>
            </a:r>
            <a:endParaRPr lang="en-US" sz="2000" b="1" dirty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7626" y="5417286"/>
            <a:ext cx="2372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Multi-threaded</a:t>
            </a:r>
            <a:endParaRPr lang="en-US" sz="2000" b="1" dirty="0">
              <a:latin typeface="Comic Sans MS"/>
              <a:cs typeface="Comic Sans MS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395" y="5974720"/>
            <a:ext cx="912085" cy="91208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485563" y="6182532"/>
            <a:ext cx="2443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/>
                <a:cs typeface="Comic Sans MS"/>
              </a:rPr>
              <a:t>slice operation</a:t>
            </a:r>
            <a:endParaRPr lang="en-US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2165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Trusted Third Party</a:t>
            </a:r>
            <a:endParaRPr lang="en-US" dirty="0"/>
          </a:p>
        </p:txBody>
      </p:sp>
      <p:pic>
        <p:nvPicPr>
          <p:cNvPr id="4" name="Picture 3" descr="ali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15388"/>
            <a:ext cx="1170156" cy="1192659"/>
          </a:xfrm>
          <a:prstGeom prst="rect">
            <a:avLst/>
          </a:prstGeom>
        </p:spPr>
      </p:pic>
      <p:pic>
        <p:nvPicPr>
          <p:cNvPr id="5" name="Picture 4" descr="bo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685" y="3155284"/>
            <a:ext cx="867538" cy="12527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9875" y="4721073"/>
            <a:ext cx="74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 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endParaRPr lang="en-US" sz="2400" dirty="0">
              <a:solidFill>
                <a:srgbClr val="009900"/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26139" y="4721073"/>
            <a:ext cx="74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 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pic>
        <p:nvPicPr>
          <p:cNvPr id="3" name="Picture 2" descr="tt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998" y="1593870"/>
            <a:ext cx="1429491" cy="1253259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 flipV="1">
            <a:off x="2207221" y="2089380"/>
            <a:ext cx="1341429" cy="737250"/>
          </a:xfrm>
          <a:prstGeom prst="straightConnector1">
            <a:avLst/>
          </a:prstGeom>
          <a:ln>
            <a:solidFill>
              <a:srgbClr val="00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765000" y="2091955"/>
            <a:ext cx="1469266" cy="73467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56638" y="2002213"/>
            <a:ext cx="74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 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endParaRPr lang="en-US" sz="2400" dirty="0">
              <a:solidFill>
                <a:srgbClr val="009900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11217" y="2002213"/>
            <a:ext cx="74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 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207221" y="2826630"/>
            <a:ext cx="1341429" cy="7903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765000" y="2826630"/>
            <a:ext cx="1469266" cy="7903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385428" y="3155284"/>
            <a:ext cx="3685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</a:t>
            </a:r>
            <a:r>
              <a:rPr lang="en-US" sz="2400" dirty="0"/>
              <a:t> </a:t>
            </a:r>
            <a:r>
              <a:rPr lang="en-US" sz="2400" dirty="0" smtClean="0"/>
              <a:t>             </a:t>
            </a:r>
            <a:r>
              <a:rPr lang="en-US" sz="2400" dirty="0" smtClean="0">
                <a:latin typeface="Comic Sans MS"/>
                <a:cs typeface="Comic Sans MS"/>
              </a:rPr>
              <a:t>f(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latin typeface="Comic Sans MS"/>
                <a:cs typeface="Comic Sans MS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96900" y="3148509"/>
            <a:ext cx="3685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</a:t>
            </a:r>
            <a:r>
              <a:rPr lang="en-US" sz="2400" dirty="0"/>
              <a:t> </a:t>
            </a:r>
            <a:r>
              <a:rPr lang="en-US" sz="2400" dirty="0" smtClean="0"/>
              <a:t>         </a:t>
            </a:r>
            <a:r>
              <a:rPr lang="en-US" sz="2400" dirty="0" smtClean="0">
                <a:latin typeface="Comic Sans MS"/>
                <a:cs typeface="Comic Sans MS"/>
              </a:rPr>
              <a:t>f(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latin typeface="Comic Sans MS"/>
                <a:cs typeface="Comic Sans MS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0716-E7A6-364A-A107-4C3B9DA6C947}" type="slidenum">
              <a:rPr lang="en-US" smtClean="0"/>
              <a:t>3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796464" y="5182738"/>
            <a:ext cx="3685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</a:t>
            </a:r>
            <a:r>
              <a:rPr lang="en-US" sz="2400" dirty="0" smtClean="0"/>
              <a:t>Compute </a:t>
            </a:r>
            <a:r>
              <a:rPr lang="en-US" sz="2400" dirty="0" smtClean="0">
                <a:latin typeface="Comic Sans MS"/>
                <a:cs typeface="Comic Sans MS"/>
              </a:rPr>
              <a:t>f(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latin typeface="Comic Sans MS"/>
                <a:cs typeface="Comic Sans MS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29579" y="5894685"/>
            <a:ext cx="5603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Without revealing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/>
              <a:t> to Bob and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/>
              <a:t> to Alice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8139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2" grpId="0"/>
      <p:bldP spid="3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4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 Write a Cool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E.g. write full poker game</a:t>
            </a:r>
          </a:p>
          <a:p>
            <a:r>
              <a:rPr lang="en-US" dirty="0" smtClean="0"/>
              <a:t>(We already have a card dealing prototype)</a:t>
            </a:r>
          </a:p>
          <a:p>
            <a:r>
              <a:rPr lang="en-US" dirty="0" smtClean="0"/>
              <a:t>Challenges: design and implement an FFI to interact with OCaml</a:t>
            </a:r>
          </a:p>
        </p:txBody>
      </p:sp>
    </p:spTree>
    <p:extLst>
      <p:ext uri="{BB962C8B-B14F-4D97-AF65-F5344CB8AC3E}">
        <p14:creationId xmlns:p14="http://schemas.microsoft.com/office/powerpoint/2010/main" val="304543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 Recursive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recursive types, e.g. Trees, Lists</a:t>
            </a:r>
          </a:p>
          <a:p>
            <a:r>
              <a:rPr lang="en-US" dirty="0" smtClean="0"/>
              <a:t>Secure blocks invariants:</a:t>
            </a:r>
          </a:p>
          <a:p>
            <a:pPr lvl="1"/>
            <a:r>
              <a:rPr lang="en-US" dirty="0" smtClean="0"/>
              <a:t>Always terminate</a:t>
            </a:r>
          </a:p>
          <a:p>
            <a:pPr lvl="1"/>
            <a:r>
              <a:rPr lang="en-US" dirty="0" smtClean="0"/>
              <a:t>Each party generates same circuit </a:t>
            </a:r>
            <a:r>
              <a:rPr lang="en-US" i="1" dirty="0" smtClean="0"/>
              <a:t>independently</a:t>
            </a:r>
          </a:p>
          <a:p>
            <a:r>
              <a:rPr lang="en-US" dirty="0" smtClean="0"/>
              <a:t>How do we ensure these properties for recursive types ?</a:t>
            </a:r>
          </a:p>
          <a:p>
            <a:r>
              <a:rPr lang="en-US" dirty="0" smtClean="0"/>
              <a:t>Applications: binary search, list operations, etc. in secure blocks</a:t>
            </a:r>
          </a:p>
        </p:txBody>
      </p:sp>
    </p:spTree>
    <p:extLst>
      <p:ext uri="{BB962C8B-B14F-4D97-AF65-F5344CB8AC3E}">
        <p14:creationId xmlns:p14="http://schemas.microsoft.com/office/powerpoint/2010/main" val="3244064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745" y="274638"/>
            <a:ext cx="876532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More Details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0573" y="3020602"/>
            <a:ext cx="860049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hlinkClick r:id="rId2"/>
              </a:rPr>
              <a:t>https://</a:t>
            </a:r>
            <a:r>
              <a:rPr lang="en-US" sz="3200" dirty="0" err="1">
                <a:hlinkClick r:id="rId2"/>
              </a:rPr>
              <a:t>bitbucket.org</a:t>
            </a:r>
            <a:r>
              <a:rPr lang="en-US" sz="3200" dirty="0">
                <a:hlinkClick r:id="rId2"/>
              </a:rPr>
              <a:t>/</a:t>
            </a:r>
            <a:r>
              <a:rPr lang="en-US" sz="3200" dirty="0" err="1">
                <a:hlinkClick r:id="rId2"/>
              </a:rPr>
              <a:t>aseemr</a:t>
            </a:r>
            <a:r>
              <a:rPr lang="en-US" sz="3200" dirty="0">
                <a:hlinkClick r:id="rId2"/>
              </a:rPr>
              <a:t>/</a:t>
            </a:r>
            <a:r>
              <a:rPr lang="en-US" sz="3200" dirty="0" err="1">
                <a:hlinkClick r:id="rId2"/>
              </a:rPr>
              <a:t>wysteria</a:t>
            </a:r>
            <a:r>
              <a:rPr lang="en-US" sz="3200" dirty="0">
                <a:hlinkClick r:id="rId2"/>
              </a:rPr>
              <a:t>/wiki/Home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49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956" y="274638"/>
            <a:ext cx="88897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Secure Computation Eliminates Trusted Third Party</a:t>
            </a:r>
            <a:endParaRPr lang="en-US" sz="3200" dirty="0"/>
          </a:p>
        </p:txBody>
      </p:sp>
      <p:pic>
        <p:nvPicPr>
          <p:cNvPr id="4" name="Picture 3" descr="ali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15388"/>
            <a:ext cx="1170156" cy="1192659"/>
          </a:xfrm>
          <a:prstGeom prst="rect">
            <a:avLst/>
          </a:prstGeom>
        </p:spPr>
      </p:pic>
      <p:pic>
        <p:nvPicPr>
          <p:cNvPr id="5" name="Picture 4" descr="bo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685" y="3155284"/>
            <a:ext cx="867538" cy="12527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9875" y="4721073"/>
            <a:ext cx="74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 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endParaRPr lang="en-US" sz="2400" dirty="0">
              <a:solidFill>
                <a:srgbClr val="009900"/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26139" y="4721073"/>
            <a:ext cx="74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/>
                <a:cs typeface="Comic Sans MS"/>
              </a:rPr>
              <a:t> 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endParaRPr lang="en-US" sz="24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0716-E7A6-364A-A107-4C3B9DA6C947}" type="slidenum">
              <a:rPr lang="en-US" smtClean="0"/>
              <a:t>4</a:t>
            </a:fld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796464" y="5182738"/>
            <a:ext cx="3685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</a:t>
            </a:r>
            <a:r>
              <a:rPr lang="en-US" sz="2400" dirty="0" smtClean="0"/>
              <a:t>Compute </a:t>
            </a:r>
            <a:r>
              <a:rPr lang="en-US" sz="2400" dirty="0" smtClean="0">
                <a:latin typeface="Comic Sans MS"/>
                <a:cs typeface="Comic Sans MS"/>
              </a:rPr>
              <a:t>f(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latin typeface="Comic Sans MS"/>
                <a:cs typeface="Comic Sans MS"/>
              </a:rPr>
              <a:t>,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>
                <a:latin typeface="Comic Sans MS"/>
                <a:cs typeface="Comic Sans MS"/>
              </a:rPr>
              <a:t>)</a:t>
            </a:r>
            <a:endParaRPr lang="en-US" sz="2400" dirty="0"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29579" y="5894685"/>
            <a:ext cx="5603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Without revealing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/>
              <a:t> to Bob and 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dirty="0" smtClean="0"/>
              <a:t> to Alice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2799944" y="2577366"/>
            <a:ext cx="3686175" cy="2075168"/>
            <a:chOff x="2799944" y="2577366"/>
            <a:chExt cx="3686175" cy="2075168"/>
          </a:xfrm>
        </p:grpSpPr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2799944" y="3672459"/>
              <a:ext cx="3686175" cy="980075"/>
              <a:chOff x="2759052" y="3841728"/>
              <a:chExt cx="3685616" cy="979992"/>
            </a:xfrm>
          </p:grpSpPr>
          <p:sp>
            <p:nvSpPr>
              <p:cNvPr id="23" name="Left-Right Arrow 22"/>
              <p:cNvSpPr>
                <a:spLocks noChangeArrowheads="1"/>
              </p:cNvSpPr>
              <p:nvPr/>
            </p:nvSpPr>
            <p:spPr bwMode="auto">
              <a:xfrm>
                <a:off x="3644957" y="3841728"/>
                <a:ext cx="2034231" cy="495258"/>
              </a:xfrm>
              <a:prstGeom prst="leftRightArrow">
                <a:avLst>
                  <a:gd name="adj1" fmla="val 50000"/>
                  <a:gd name="adj2" fmla="val 50000"/>
                </a:avLst>
              </a:prstGeom>
              <a:solidFill>
                <a:srgbClr val="B3B3B3"/>
              </a:solidFill>
              <a:ln w="9525">
                <a:solidFill>
                  <a:srgbClr val="B3B3B3"/>
                </a:solidFill>
                <a:miter lim="800000"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en-US">
                  <a:solidFill>
                    <a:schemeClr val="accent2">
                      <a:lumMod val="75000"/>
                    </a:schemeClr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24" name="TextBox 21"/>
              <p:cNvSpPr txBox="1">
                <a:spLocks noChangeArrowheads="1"/>
              </p:cNvSpPr>
              <p:nvPr/>
            </p:nvSpPr>
            <p:spPr bwMode="auto">
              <a:xfrm>
                <a:off x="2759052" y="4452419"/>
                <a:ext cx="3685616" cy="3693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US" sz="1600" b="1" dirty="0" smtClean="0">
                    <a:latin typeface="Comic Sans MS"/>
                    <a:cs typeface="Comic Sans MS"/>
                  </a:rPr>
                  <a:t>       </a:t>
                </a:r>
                <a:r>
                  <a:rPr lang="en-US" sz="1800" b="1" dirty="0" smtClean="0">
                    <a:latin typeface="Comic Sans MS"/>
                    <a:cs typeface="Comic Sans MS"/>
                  </a:rPr>
                  <a:t>Cryptographic </a:t>
                </a:r>
                <a:r>
                  <a:rPr lang="en-US" sz="1800" b="1" dirty="0">
                    <a:latin typeface="Comic Sans MS"/>
                    <a:cs typeface="Comic Sans MS"/>
                  </a:rPr>
                  <a:t>Protocol</a:t>
                </a:r>
              </a:p>
            </p:txBody>
          </p:sp>
        </p:grp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7716" y="2577366"/>
              <a:ext cx="1771244" cy="998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3741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Computation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Richest Millionaire</a:t>
            </a:r>
          </a:p>
          <a:p>
            <a:pPr lvl="1"/>
            <a:r>
              <a:rPr lang="en-US" dirty="0" smtClean="0"/>
              <a:t>Without revealing salaries</a:t>
            </a:r>
          </a:p>
          <a:p>
            <a:r>
              <a:rPr lang="en-US" dirty="0" smtClean="0"/>
              <a:t>Nearest Neighbor</a:t>
            </a:r>
          </a:p>
          <a:p>
            <a:pPr lvl="1"/>
            <a:r>
              <a:rPr lang="en-US" dirty="0" smtClean="0"/>
              <a:t>Without revealing locations</a:t>
            </a:r>
          </a:p>
          <a:p>
            <a:r>
              <a:rPr lang="en-US" dirty="0" smtClean="0"/>
              <a:t>Auction</a:t>
            </a:r>
          </a:p>
          <a:p>
            <a:pPr lvl="1"/>
            <a:r>
              <a:rPr lang="en-US" dirty="0" smtClean="0"/>
              <a:t>Without revealing bids</a:t>
            </a:r>
          </a:p>
          <a:p>
            <a:r>
              <a:rPr lang="en-US" dirty="0" smtClean="0"/>
              <a:t>Private Set Intersection</a:t>
            </a:r>
          </a:p>
          <a:p>
            <a:pPr lvl="1"/>
            <a:r>
              <a:rPr lang="en-US" dirty="0" smtClean="0"/>
              <a:t>Without revealing sets</a:t>
            </a:r>
            <a:endParaRPr lang="en-US" dirty="0"/>
          </a:p>
        </p:txBody>
      </p:sp>
      <p:cxnSp>
        <p:nvCxnSpPr>
          <p:cNvPr id="8" name="Curved Connector 7"/>
          <p:cNvCxnSpPr/>
          <p:nvPr/>
        </p:nvCxnSpPr>
        <p:spPr>
          <a:xfrm>
            <a:off x="3822207" y="4130211"/>
            <a:ext cx="1319277" cy="1"/>
          </a:xfrm>
          <a:prstGeom prst="curvedConnector3">
            <a:avLst/>
          </a:prstGeom>
          <a:ln>
            <a:solidFill>
              <a:schemeClr val="tx1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75747" y="3945545"/>
            <a:ext cx="3698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/>
                <a:cs typeface="Comic Sans MS"/>
              </a:rPr>
              <a:t>Real World Example</a:t>
            </a:r>
            <a:endParaRPr lang="en-US" sz="20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92805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Go Beyond Toy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 Games</a:t>
            </a:r>
          </a:p>
          <a:p>
            <a:pPr lvl="1"/>
            <a:r>
              <a:rPr lang="en-US" dirty="0" smtClean="0"/>
              <a:t>E.g. Online Poker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layers trust (potentially malicious) house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Secure Computation to deal cards !</a:t>
            </a:r>
          </a:p>
          <a:p>
            <a:r>
              <a:rPr lang="en-US" dirty="0" smtClean="0"/>
              <a:t>Strategy Games</a:t>
            </a:r>
          </a:p>
          <a:p>
            <a:pPr lvl="1"/>
            <a:r>
              <a:rPr lang="en-US" dirty="0" smtClean="0"/>
              <a:t>E.g. Dice Games</a:t>
            </a:r>
          </a:p>
          <a:p>
            <a:pPr lvl="1"/>
            <a:r>
              <a:rPr lang="en-US" dirty="0" smtClean="0"/>
              <a:t>Use Secure Computation to roll dice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95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Reactive Secure Computation</a:t>
            </a:r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580382" y="1424129"/>
            <a:ext cx="7803801" cy="910914"/>
            <a:chOff x="580382" y="1424129"/>
            <a:chExt cx="7803801" cy="910914"/>
          </a:xfrm>
        </p:grpSpPr>
        <p:pic>
          <p:nvPicPr>
            <p:cNvPr id="4" name="Picture 3" descr="alice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382" y="1701205"/>
              <a:ext cx="788213" cy="633838"/>
            </a:xfrm>
            <a:prstGeom prst="rect">
              <a:avLst/>
            </a:prstGeom>
          </p:spPr>
        </p:pic>
        <p:pic>
          <p:nvPicPr>
            <p:cNvPr id="5" name="Picture 4" descr="bob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9262" y="1565291"/>
              <a:ext cx="564921" cy="758674"/>
            </a:xfrm>
            <a:prstGeom prst="rect">
              <a:avLst/>
            </a:prstGeom>
          </p:spPr>
        </p:pic>
        <p:sp>
          <p:nvSpPr>
            <p:cNvPr id="9" name="Left-Right Arrow 8"/>
            <p:cNvSpPr>
              <a:spLocks noChangeArrowheads="1"/>
            </p:cNvSpPr>
            <p:nvPr/>
          </p:nvSpPr>
          <p:spPr bwMode="auto">
            <a:xfrm>
              <a:off x="3335106" y="2081806"/>
              <a:ext cx="2477099" cy="238434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rgbClr val="B3B3B3"/>
            </a:solidFill>
            <a:ln w="9525">
              <a:solidFill>
                <a:srgbClr val="B3B3B3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sp>
          <p:nvSpPr>
            <p:cNvPr id="10" name="TextBox 21"/>
            <p:cNvSpPr txBox="1">
              <a:spLocks noChangeArrowheads="1"/>
            </p:cNvSpPr>
            <p:nvPr/>
          </p:nvSpPr>
          <p:spPr bwMode="auto">
            <a:xfrm>
              <a:off x="1922892" y="1670618"/>
              <a:ext cx="1886442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600" b="1" dirty="0" smtClean="0">
                  <a:latin typeface="Comic Sans MS"/>
                  <a:cs typeface="Comic Sans MS"/>
                </a:rPr>
                <a:t>                 f(A, B)</a:t>
              </a:r>
              <a:endParaRPr lang="en-US" sz="1800" b="1" dirty="0">
                <a:latin typeface="Comic Sans MS"/>
                <a:cs typeface="Comic Sans MS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4063" y="1554637"/>
              <a:ext cx="1215369" cy="480897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1676837" y="1809640"/>
              <a:ext cx="1343935" cy="0"/>
            </a:xfrm>
            <a:prstGeom prst="straightConnector1">
              <a:avLst/>
            </a:prstGeom>
            <a:ln>
              <a:solidFill>
                <a:srgbClr val="0099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119029" y="1424129"/>
              <a:ext cx="7470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/>
                  <a:cs typeface="Comic Sans MS"/>
                </a:rPr>
                <a:t>  </a:t>
              </a:r>
              <a:r>
                <a:rPr lang="en-US" sz="1600" dirty="0" smtClean="0">
                  <a:solidFill>
                    <a:srgbClr val="009900"/>
                  </a:solidFill>
                  <a:latin typeface="Comic Sans MS"/>
                  <a:cs typeface="Comic Sans MS"/>
                </a:rPr>
                <a:t>A</a:t>
              </a:r>
              <a:endParaRPr lang="en-US" sz="1600" dirty="0">
                <a:solidFill>
                  <a:srgbClr val="009900"/>
                </a:solidFill>
                <a:latin typeface="Comic Sans MS"/>
                <a:cs typeface="Comic Sans MS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6078534" y="1846627"/>
              <a:ext cx="1294616" cy="1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470147" y="1495923"/>
              <a:ext cx="7470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/>
                  <a:cs typeface="Comic Sans MS"/>
                </a:rPr>
                <a:t>  </a:t>
              </a:r>
              <a:r>
                <a:rPr lang="en-US" sz="1600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B</a:t>
              </a:r>
              <a:endParaRPr lang="en-US" sz="1600" dirty="0">
                <a:solidFill>
                  <a:srgbClr val="0000FF"/>
                </a:solidFill>
                <a:latin typeface="Comic Sans MS"/>
                <a:cs typeface="Comic Sans MS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10800000">
              <a:off x="1693607" y="2245607"/>
              <a:ext cx="1343935" cy="0"/>
            </a:xfrm>
            <a:prstGeom prst="straightConnector1">
              <a:avLst/>
            </a:prstGeom>
            <a:ln>
              <a:solidFill>
                <a:srgbClr val="0099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6078534" y="2245607"/>
              <a:ext cx="1343935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1"/>
            <p:cNvSpPr txBox="1">
              <a:spLocks noChangeArrowheads="1"/>
            </p:cNvSpPr>
            <p:nvPr/>
          </p:nvSpPr>
          <p:spPr bwMode="auto">
            <a:xfrm>
              <a:off x="6274010" y="1661618"/>
              <a:ext cx="1886442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600" b="1" dirty="0" smtClean="0">
                  <a:latin typeface="Comic Sans MS"/>
                  <a:cs typeface="Comic Sans MS"/>
                </a:rPr>
                <a:t>                       f(A, B)</a:t>
              </a:r>
              <a:endParaRPr lang="en-US" sz="1800" b="1" dirty="0">
                <a:latin typeface="Comic Sans MS"/>
                <a:cs typeface="Comic Sans MS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09482" y="3512182"/>
            <a:ext cx="7803801" cy="910914"/>
            <a:chOff x="609482" y="3512182"/>
            <a:chExt cx="7803801" cy="910914"/>
          </a:xfrm>
        </p:grpSpPr>
        <p:pic>
          <p:nvPicPr>
            <p:cNvPr id="28" name="Picture 27" descr="alice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482" y="3789258"/>
              <a:ext cx="788213" cy="633838"/>
            </a:xfrm>
            <a:prstGeom prst="rect">
              <a:avLst/>
            </a:prstGeom>
          </p:spPr>
        </p:pic>
        <p:pic>
          <p:nvPicPr>
            <p:cNvPr id="29" name="Picture 28" descr="bob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48362" y="3653344"/>
              <a:ext cx="564921" cy="758674"/>
            </a:xfrm>
            <a:prstGeom prst="rect">
              <a:avLst/>
            </a:prstGeom>
          </p:spPr>
        </p:pic>
        <p:sp>
          <p:nvSpPr>
            <p:cNvPr id="30" name="Left-Right Arrow 29"/>
            <p:cNvSpPr>
              <a:spLocks noChangeArrowheads="1"/>
            </p:cNvSpPr>
            <p:nvPr/>
          </p:nvSpPr>
          <p:spPr bwMode="auto">
            <a:xfrm>
              <a:off x="3364206" y="4169859"/>
              <a:ext cx="2477099" cy="238434"/>
            </a:xfrm>
            <a:prstGeom prst="leftRightArrow">
              <a:avLst>
                <a:gd name="adj1" fmla="val 50000"/>
                <a:gd name="adj2" fmla="val 50000"/>
              </a:avLst>
            </a:prstGeom>
            <a:solidFill>
              <a:srgbClr val="B3B3B3"/>
            </a:solidFill>
            <a:ln w="9525">
              <a:solidFill>
                <a:srgbClr val="B3B3B3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en-US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endParaRPr>
            </a:p>
          </p:txBody>
        </p:sp>
        <p:sp>
          <p:nvSpPr>
            <p:cNvPr id="31" name="TextBox 21"/>
            <p:cNvSpPr txBox="1">
              <a:spLocks noChangeArrowheads="1"/>
            </p:cNvSpPr>
            <p:nvPr/>
          </p:nvSpPr>
          <p:spPr bwMode="auto">
            <a:xfrm>
              <a:off x="1951992" y="3758671"/>
              <a:ext cx="1886442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600" b="1" dirty="0" smtClean="0">
                  <a:latin typeface="Comic Sans MS"/>
                  <a:cs typeface="Comic Sans MS"/>
                </a:rPr>
                <a:t>                 g(A</a:t>
              </a:r>
              <a:r>
                <a:rPr lang="en-US" sz="1600" b="1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sz="1600" b="1" dirty="0" smtClean="0">
                  <a:latin typeface="Comic Sans MS"/>
                  <a:cs typeface="Comic Sans MS"/>
                </a:rPr>
                <a:t>, B</a:t>
              </a:r>
              <a:r>
                <a:rPr lang="en-US" sz="1600" b="1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sz="1600" b="1" dirty="0" smtClean="0">
                  <a:latin typeface="Comic Sans MS"/>
                  <a:cs typeface="Comic Sans MS"/>
                </a:rPr>
                <a:t>)</a:t>
              </a:r>
              <a:endParaRPr lang="en-US" sz="1800" b="1" dirty="0">
                <a:latin typeface="Comic Sans MS"/>
                <a:cs typeface="Comic Sans MS"/>
              </a:endParaRPr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3163" y="3642690"/>
              <a:ext cx="1215369" cy="480897"/>
            </a:xfrm>
            <a:prstGeom prst="rect">
              <a:avLst/>
            </a:prstGeom>
          </p:spPr>
        </p:pic>
        <p:cxnSp>
          <p:nvCxnSpPr>
            <p:cNvPr id="33" name="Straight Arrow Connector 32"/>
            <p:cNvCxnSpPr/>
            <p:nvPr/>
          </p:nvCxnSpPr>
          <p:spPr>
            <a:xfrm>
              <a:off x="1705937" y="3897693"/>
              <a:ext cx="1343935" cy="0"/>
            </a:xfrm>
            <a:prstGeom prst="straightConnector1">
              <a:avLst/>
            </a:prstGeom>
            <a:ln>
              <a:solidFill>
                <a:srgbClr val="0099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148129" y="3512182"/>
              <a:ext cx="7470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/>
                  <a:cs typeface="Comic Sans MS"/>
                </a:rPr>
                <a:t>  </a:t>
              </a:r>
              <a:r>
                <a:rPr lang="en-US" sz="1600" dirty="0" smtClean="0">
                  <a:solidFill>
                    <a:srgbClr val="009900"/>
                  </a:solidFill>
                  <a:latin typeface="Comic Sans MS"/>
                  <a:cs typeface="Comic Sans MS"/>
                </a:rPr>
                <a:t>A</a:t>
              </a:r>
              <a:r>
                <a:rPr lang="en-US" sz="1600" baseline="-25000" dirty="0" smtClean="0">
                  <a:solidFill>
                    <a:srgbClr val="009900"/>
                  </a:solidFill>
                  <a:latin typeface="Comic Sans MS"/>
                  <a:cs typeface="Comic Sans MS"/>
                </a:rPr>
                <a:t>1</a:t>
              </a:r>
              <a:endParaRPr lang="en-US" sz="1600" dirty="0">
                <a:solidFill>
                  <a:srgbClr val="009900"/>
                </a:solidFill>
                <a:latin typeface="Comic Sans MS"/>
                <a:cs typeface="Comic Sans MS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>
              <a:off x="6107634" y="3934680"/>
              <a:ext cx="1294616" cy="1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6499247" y="3583976"/>
              <a:ext cx="7470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omic Sans MS"/>
                  <a:cs typeface="Comic Sans MS"/>
                </a:rPr>
                <a:t>  </a:t>
              </a:r>
              <a:r>
                <a:rPr lang="en-US" sz="1600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B</a:t>
              </a:r>
              <a:r>
                <a:rPr lang="en-US" sz="1600" baseline="-25000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1</a:t>
              </a:r>
              <a:endParaRPr lang="en-US" sz="1600" dirty="0">
                <a:solidFill>
                  <a:srgbClr val="0000FF"/>
                </a:solidFill>
                <a:latin typeface="Comic Sans MS"/>
                <a:cs typeface="Comic Sans M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>
              <a:off x="1722707" y="4333660"/>
              <a:ext cx="1343935" cy="0"/>
            </a:xfrm>
            <a:prstGeom prst="straightConnector1">
              <a:avLst/>
            </a:prstGeom>
            <a:ln>
              <a:solidFill>
                <a:srgbClr val="0099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6107634" y="4333660"/>
              <a:ext cx="1343935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21"/>
            <p:cNvSpPr txBox="1">
              <a:spLocks noChangeArrowheads="1"/>
            </p:cNvSpPr>
            <p:nvPr/>
          </p:nvSpPr>
          <p:spPr bwMode="auto">
            <a:xfrm>
              <a:off x="6303110" y="3749671"/>
              <a:ext cx="1886442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600" b="1" dirty="0" smtClean="0">
                  <a:latin typeface="Comic Sans MS"/>
                  <a:cs typeface="Comic Sans MS"/>
                </a:rPr>
                <a:t>                       g(A</a:t>
              </a:r>
              <a:r>
                <a:rPr lang="en-US" sz="1600" b="1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sz="1600" b="1" dirty="0" smtClean="0">
                  <a:latin typeface="Comic Sans MS"/>
                  <a:cs typeface="Comic Sans MS"/>
                </a:rPr>
                <a:t>, B</a:t>
              </a:r>
              <a:r>
                <a:rPr lang="en-US" sz="1600" b="1" baseline="-25000" dirty="0" smtClean="0">
                  <a:latin typeface="Comic Sans MS"/>
                  <a:cs typeface="Comic Sans MS"/>
                </a:rPr>
                <a:t>1</a:t>
              </a:r>
              <a:r>
                <a:rPr lang="en-US" sz="1600" b="1" dirty="0" smtClean="0">
                  <a:latin typeface="Comic Sans MS"/>
                  <a:cs typeface="Comic Sans MS"/>
                </a:rPr>
                <a:t>)</a:t>
              </a:r>
              <a:endParaRPr lang="en-US" sz="1800" b="1" dirty="0">
                <a:latin typeface="Comic Sans MS"/>
                <a:cs typeface="Comic Sans MS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 rot="5400000">
            <a:off x="915891" y="4371996"/>
            <a:ext cx="914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…</a:t>
            </a:r>
            <a:endParaRPr lang="en-US" sz="8000" dirty="0"/>
          </a:p>
        </p:txBody>
      </p:sp>
      <p:sp>
        <p:nvSpPr>
          <p:cNvPr id="41" name="TextBox 40"/>
          <p:cNvSpPr txBox="1"/>
          <p:nvPr/>
        </p:nvSpPr>
        <p:spPr>
          <a:xfrm rot="5400000">
            <a:off x="7955170" y="4395686"/>
            <a:ext cx="866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…</a:t>
            </a:r>
            <a:endParaRPr lang="en-US" sz="8000" dirty="0"/>
          </a:p>
        </p:txBody>
      </p:sp>
      <p:pic>
        <p:nvPicPr>
          <p:cNvPr id="42" name="Picture 41" descr="alic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82" y="5643060"/>
            <a:ext cx="788213" cy="633838"/>
          </a:xfrm>
          <a:prstGeom prst="rect">
            <a:avLst/>
          </a:prstGeom>
        </p:spPr>
      </p:pic>
      <p:pic>
        <p:nvPicPr>
          <p:cNvPr id="43" name="Picture 42" descr="bo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462" y="5507146"/>
            <a:ext cx="564921" cy="758674"/>
          </a:xfrm>
          <a:prstGeom prst="rect">
            <a:avLst/>
          </a:prstGeom>
        </p:spPr>
      </p:pic>
      <p:sp>
        <p:nvSpPr>
          <p:cNvPr id="44" name="Left-Right Arrow 43"/>
          <p:cNvSpPr>
            <a:spLocks noChangeArrowheads="1"/>
          </p:cNvSpPr>
          <p:nvPr/>
        </p:nvSpPr>
        <p:spPr bwMode="auto">
          <a:xfrm>
            <a:off x="3393306" y="6023661"/>
            <a:ext cx="2477099" cy="238434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B3B3B3"/>
          </a:solidFill>
          <a:ln w="9525">
            <a:solidFill>
              <a:srgbClr val="B3B3B3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5" name="TextBox 21"/>
          <p:cNvSpPr txBox="1">
            <a:spLocks noChangeArrowheads="1"/>
          </p:cNvSpPr>
          <p:nvPr/>
        </p:nvSpPr>
        <p:spPr bwMode="auto">
          <a:xfrm>
            <a:off x="1981092" y="5612473"/>
            <a:ext cx="188644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600" b="1" dirty="0" smtClean="0">
                <a:latin typeface="Comic Sans MS"/>
                <a:cs typeface="Comic Sans MS"/>
              </a:rPr>
              <a:t>                 h(A</a:t>
            </a:r>
            <a:r>
              <a:rPr lang="en-US" sz="1600" b="1" baseline="-25000" dirty="0">
                <a:latin typeface="Comic Sans MS"/>
                <a:cs typeface="Comic Sans MS"/>
              </a:rPr>
              <a:t>2</a:t>
            </a:r>
            <a:r>
              <a:rPr lang="en-US" sz="1600" b="1" dirty="0" smtClean="0">
                <a:latin typeface="Comic Sans MS"/>
                <a:cs typeface="Comic Sans MS"/>
              </a:rPr>
              <a:t>, B</a:t>
            </a:r>
            <a:r>
              <a:rPr lang="en-US" sz="1600" b="1" baseline="-25000" dirty="0">
                <a:latin typeface="Comic Sans MS"/>
                <a:cs typeface="Comic Sans MS"/>
              </a:rPr>
              <a:t>2</a:t>
            </a:r>
            <a:r>
              <a:rPr lang="en-US" sz="1600" b="1" dirty="0" smtClean="0">
                <a:latin typeface="Comic Sans MS"/>
                <a:cs typeface="Comic Sans MS"/>
              </a:rPr>
              <a:t>)</a:t>
            </a:r>
            <a:endParaRPr lang="en-US" sz="1800" b="1" dirty="0">
              <a:latin typeface="Comic Sans MS"/>
              <a:cs typeface="Comic Sans MS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263" y="5496492"/>
            <a:ext cx="1215369" cy="480897"/>
          </a:xfrm>
          <a:prstGeom prst="rect">
            <a:avLst/>
          </a:prstGeom>
        </p:spPr>
      </p:pic>
      <p:cxnSp>
        <p:nvCxnSpPr>
          <p:cNvPr id="47" name="Straight Arrow Connector 46"/>
          <p:cNvCxnSpPr/>
          <p:nvPr/>
        </p:nvCxnSpPr>
        <p:spPr>
          <a:xfrm>
            <a:off x="1735037" y="5751495"/>
            <a:ext cx="1343935" cy="0"/>
          </a:xfrm>
          <a:prstGeom prst="straightConnector1">
            <a:avLst/>
          </a:prstGeom>
          <a:ln>
            <a:solidFill>
              <a:srgbClr val="00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177229" y="5439958"/>
            <a:ext cx="747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/>
                <a:cs typeface="Comic Sans MS"/>
              </a:rPr>
              <a:t>  </a:t>
            </a:r>
            <a:r>
              <a:rPr lang="en-US" sz="1600" dirty="0" smtClean="0">
                <a:solidFill>
                  <a:srgbClr val="009900"/>
                </a:solidFill>
                <a:latin typeface="Comic Sans MS"/>
                <a:cs typeface="Comic Sans MS"/>
              </a:rPr>
              <a:t>A</a:t>
            </a:r>
            <a:r>
              <a:rPr lang="en-US" sz="1600" baseline="-25000" dirty="0">
                <a:solidFill>
                  <a:srgbClr val="009900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009900"/>
              </a:solidFill>
              <a:latin typeface="Comic Sans MS"/>
              <a:cs typeface="Comic Sans MS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6136734" y="5788482"/>
            <a:ext cx="1294616" cy="1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528347" y="5487094"/>
            <a:ext cx="747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/>
                <a:cs typeface="Comic Sans MS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1600" baseline="-25000" dirty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endParaRPr lang="en-US" sz="1600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rot="10800000">
            <a:off x="1751807" y="6187462"/>
            <a:ext cx="1343935" cy="0"/>
          </a:xfrm>
          <a:prstGeom prst="straightConnector1">
            <a:avLst/>
          </a:prstGeom>
          <a:ln>
            <a:solidFill>
              <a:srgbClr val="00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136734" y="6187462"/>
            <a:ext cx="1343935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21"/>
          <p:cNvSpPr txBox="1">
            <a:spLocks noChangeArrowheads="1"/>
          </p:cNvSpPr>
          <p:nvPr/>
        </p:nvSpPr>
        <p:spPr bwMode="auto">
          <a:xfrm>
            <a:off x="6332210" y="5603473"/>
            <a:ext cx="188644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600" b="1" dirty="0" smtClean="0">
                <a:latin typeface="Comic Sans MS"/>
                <a:cs typeface="Comic Sans MS"/>
              </a:rPr>
              <a:t>                      h(A</a:t>
            </a:r>
            <a:r>
              <a:rPr lang="en-US" sz="1600" b="1" baseline="-25000" dirty="0">
                <a:latin typeface="Comic Sans MS"/>
                <a:cs typeface="Comic Sans MS"/>
              </a:rPr>
              <a:t>2</a:t>
            </a:r>
            <a:r>
              <a:rPr lang="en-US" sz="1600" b="1" dirty="0" smtClean="0">
                <a:latin typeface="Comic Sans MS"/>
                <a:cs typeface="Comic Sans MS"/>
              </a:rPr>
              <a:t>, B</a:t>
            </a:r>
            <a:r>
              <a:rPr lang="en-US" sz="1600" b="1" baseline="-25000" dirty="0">
                <a:latin typeface="Comic Sans MS"/>
                <a:cs typeface="Comic Sans MS"/>
              </a:rPr>
              <a:t>2</a:t>
            </a:r>
            <a:r>
              <a:rPr lang="en-US" sz="1600" b="1" dirty="0" smtClean="0">
                <a:latin typeface="Comic Sans MS"/>
                <a:cs typeface="Comic Sans MS"/>
              </a:rPr>
              <a:t>)</a:t>
            </a:r>
            <a:endParaRPr lang="en-US" sz="1800" b="1" dirty="0">
              <a:latin typeface="Comic Sans MS"/>
              <a:cs typeface="Comic Sans MS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7722462" y="2708507"/>
            <a:ext cx="1323439" cy="866903"/>
            <a:chOff x="7722462" y="2708507"/>
            <a:chExt cx="1323439" cy="866903"/>
          </a:xfrm>
        </p:grpSpPr>
        <p:sp>
          <p:nvSpPr>
            <p:cNvPr id="27" name="TextBox 26"/>
            <p:cNvSpPr txBox="1"/>
            <p:nvPr/>
          </p:nvSpPr>
          <p:spPr>
            <a:xfrm rot="5400000">
              <a:off x="7950730" y="2480239"/>
              <a:ext cx="86690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dirty="0" smtClean="0"/>
                <a:t>…</a:t>
              </a:r>
              <a:endParaRPr lang="en-US" sz="8000" dirty="0"/>
            </a:p>
          </p:txBody>
        </p:sp>
        <p:sp>
          <p:nvSpPr>
            <p:cNvPr id="54" name="TextBox 53"/>
            <p:cNvSpPr txBox="1"/>
            <p:nvPr/>
          </p:nvSpPr>
          <p:spPr>
            <a:xfrm rot="5400000">
              <a:off x="8026619" y="2988177"/>
              <a:ext cx="678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Local</a:t>
              </a:r>
              <a:endParaRPr lang="en-US" dirty="0"/>
            </a:p>
          </p:txBody>
        </p:sp>
      </p:grpSp>
      <p:sp>
        <p:nvSpPr>
          <p:cNvPr id="55" name="TextBox 54"/>
          <p:cNvSpPr txBox="1"/>
          <p:nvPr/>
        </p:nvSpPr>
        <p:spPr>
          <a:xfrm rot="5400000">
            <a:off x="8020815" y="4881255"/>
            <a:ext cx="67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</a:t>
            </a:r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424816" y="2661126"/>
            <a:ext cx="1605497" cy="914286"/>
            <a:chOff x="424816" y="2661126"/>
            <a:chExt cx="1605497" cy="914286"/>
          </a:xfrm>
        </p:grpSpPr>
        <p:sp>
          <p:nvSpPr>
            <p:cNvPr id="26" name="TextBox 25"/>
            <p:cNvSpPr txBox="1"/>
            <p:nvPr/>
          </p:nvSpPr>
          <p:spPr>
            <a:xfrm rot="5400000">
              <a:off x="911451" y="2456549"/>
              <a:ext cx="91428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dirty="0" smtClean="0"/>
                <a:t>…</a:t>
              </a:r>
              <a:endParaRPr lang="en-US" sz="8000" dirty="0"/>
            </a:p>
          </p:txBody>
        </p:sp>
        <p:sp>
          <p:nvSpPr>
            <p:cNvPr id="56" name="TextBox 55"/>
            <p:cNvSpPr txBox="1"/>
            <p:nvPr/>
          </p:nvSpPr>
          <p:spPr>
            <a:xfrm rot="16200000">
              <a:off x="270143" y="2893417"/>
              <a:ext cx="6786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Local</a:t>
              </a:r>
              <a:endParaRPr lang="en-US" dirty="0"/>
            </a:p>
          </p:txBody>
        </p:sp>
      </p:grpSp>
      <p:sp>
        <p:nvSpPr>
          <p:cNvPr id="57" name="TextBox 56"/>
          <p:cNvSpPr txBox="1"/>
          <p:nvPr/>
        </p:nvSpPr>
        <p:spPr>
          <a:xfrm rot="16200000">
            <a:off x="299243" y="4784315"/>
            <a:ext cx="67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rot="10800000">
            <a:off x="1685717" y="2459652"/>
            <a:ext cx="134393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078535" y="2459652"/>
            <a:ext cx="134393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602865" y="2554078"/>
            <a:ext cx="216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Secure State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1722707" y="5490857"/>
            <a:ext cx="134393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>
            <a:off x="6136734" y="5480794"/>
            <a:ext cx="134393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078535" y="2554078"/>
            <a:ext cx="216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Secure State</a:t>
            </a:r>
            <a:endParaRPr lang="en-US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21690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4" grpId="0" animBg="1"/>
      <p:bldP spid="45" grpId="0"/>
      <p:bldP spid="48" grpId="0"/>
      <p:bldP spid="50" grpId="0"/>
      <p:bldP spid="53" grpId="0"/>
      <p:bldP spid="55" grpId="0"/>
      <p:bldP spid="57" grpId="0"/>
      <p:bldP spid="60" grpId="0"/>
      <p:bldP spid="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97" y="274638"/>
            <a:ext cx="8914359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Computation Patterns for n-Party Case	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Parties could play asymmetric roles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articipate in some computations not others</a:t>
            </a:r>
          </a:p>
          <a:p>
            <a:r>
              <a:rPr lang="en-US" dirty="0" smtClean="0"/>
              <a:t>Asymmetric outputs</a:t>
            </a:r>
          </a:p>
          <a:p>
            <a:pPr lvl="1"/>
            <a:r>
              <a:rPr lang="en-US" dirty="0" smtClean="0"/>
              <a:t>Only some parties get to know the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681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Wysteria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High-level language to write n-Party SMC</a:t>
            </a:r>
          </a:p>
          <a:p>
            <a:pPr lvl="1"/>
            <a:r>
              <a:rPr lang="en-US" dirty="0" smtClean="0"/>
              <a:t>Single specification</a:t>
            </a:r>
          </a:p>
          <a:p>
            <a:pPr lvl="1"/>
            <a:r>
              <a:rPr lang="en-US" dirty="0" smtClean="0"/>
              <a:t>Runtime compilation to circuits</a:t>
            </a:r>
          </a:p>
          <a:p>
            <a:r>
              <a:rPr lang="en-US" dirty="0" smtClean="0"/>
              <a:t>Support reactive computation patterns</a:t>
            </a:r>
          </a:p>
          <a:p>
            <a:pPr lvl="1"/>
            <a:r>
              <a:rPr lang="en-US" dirty="0" smtClean="0"/>
              <a:t>Mixed-mode</a:t>
            </a:r>
          </a:p>
          <a:p>
            <a:pPr lvl="1"/>
            <a:r>
              <a:rPr lang="en-US" dirty="0" smtClean="0"/>
              <a:t>Parties decide at runtime whether to participate</a:t>
            </a:r>
          </a:p>
          <a:p>
            <a:r>
              <a:rPr lang="en-US" dirty="0" smtClean="0"/>
              <a:t>Support generic code for n-parties</a:t>
            </a:r>
          </a:p>
          <a:p>
            <a:r>
              <a:rPr lang="en-US" dirty="0" smtClean="0"/>
              <a:t>High-level support for secure state</a:t>
            </a:r>
          </a:p>
          <a:p>
            <a:r>
              <a:rPr lang="en-US" dirty="0" smtClean="0"/>
              <a:t>Compositionality, statically typed, sound, …</a:t>
            </a:r>
          </a:p>
        </p:txBody>
      </p:sp>
    </p:spTree>
    <p:extLst>
      <p:ext uri="{BB962C8B-B14F-4D97-AF65-F5344CB8AC3E}">
        <p14:creationId xmlns:p14="http://schemas.microsoft.com/office/powerpoint/2010/main" val="1350615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1378</Words>
  <Application>Microsoft Macintosh PowerPoint</Application>
  <PresentationFormat>On-screen Show (4:3)</PresentationFormat>
  <Paragraphs>325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Wysteria: A Programming Language for Generic, Mixed-Mode Multiparty Computations </vt:lpstr>
      <vt:lpstr>What is Secure Computation</vt:lpstr>
      <vt:lpstr>Using a Trusted Third Party</vt:lpstr>
      <vt:lpstr>Secure Computation Eliminates Trusted Third Party</vt:lpstr>
      <vt:lpstr>Secure Computation Examples</vt:lpstr>
      <vt:lpstr>Let’s Go Beyond Toy Examples</vt:lpstr>
      <vt:lpstr>Reactive Secure Computation</vt:lpstr>
      <vt:lpstr>Computation Patterns for n-Party Case </vt:lpstr>
      <vt:lpstr>Wysteria Design Goals</vt:lpstr>
      <vt:lpstr>Needless to say, Wysteria has it all !</vt:lpstr>
      <vt:lpstr>Two-party Millionaire’s Example</vt:lpstr>
      <vt:lpstr>Two-party Millionaire’s Example</vt:lpstr>
      <vt:lpstr>Two-party Millionaire’s Example</vt:lpstr>
      <vt:lpstr>Two-party Millionaire’s Example</vt:lpstr>
      <vt:lpstr>Two-party Millionaire’s Example</vt:lpstr>
      <vt:lpstr>Key Concept - 1</vt:lpstr>
      <vt:lpstr>What If Only A Should Know the Output</vt:lpstr>
      <vt:lpstr>What If Only A Should Know the Output</vt:lpstr>
      <vt:lpstr>Passing Input via Wire Bundle</vt:lpstr>
      <vt:lpstr>Writing Richer as a Function</vt:lpstr>
      <vt:lpstr>Key Concept - 2</vt:lpstr>
      <vt:lpstr>Revisit Writing Richer as a Function</vt:lpstr>
      <vt:lpstr>Wire Bundle Folding</vt:lpstr>
      <vt:lpstr>Wire Bundle Folding</vt:lpstr>
      <vt:lpstr>Writing Richer as a Generic Function</vt:lpstr>
      <vt:lpstr>Writing Richer as a Generic Function</vt:lpstr>
      <vt:lpstr>Key Concept - 3</vt:lpstr>
      <vt:lpstr>Wysteria Metatheory</vt:lpstr>
      <vt:lpstr>Wysteria Metatheory</vt:lpstr>
      <vt:lpstr>Demo !</vt:lpstr>
      <vt:lpstr>Next Steps: Write a Cool App</vt:lpstr>
      <vt:lpstr>Next Steps: Recursive Types</vt:lpstr>
      <vt:lpstr>More Details</vt:lpstr>
    </vt:vector>
  </TitlesOfParts>
  <Company>University of Maryland, College Park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Wysteria: A Programming Language for Generic, Mixed-Mode Multiparty Computations </dc:title>
  <dc:creator>Aseem Rastogi</dc:creator>
  <cp:lastModifiedBy>Aseem Rastogi</cp:lastModifiedBy>
  <cp:revision>391</cp:revision>
  <dcterms:created xsi:type="dcterms:W3CDTF">2014-02-26T22:35:44Z</dcterms:created>
  <dcterms:modified xsi:type="dcterms:W3CDTF">2014-02-27T22:07:38Z</dcterms:modified>
</cp:coreProperties>
</file>