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47"/>
  </p:notesMasterIdLst>
  <p:handoutMasterIdLst>
    <p:handoutMasterId r:id="rId48"/>
  </p:handoutMasterIdLst>
  <p:sldIdLst>
    <p:sldId id="256" r:id="rId2"/>
    <p:sldId id="343" r:id="rId3"/>
    <p:sldId id="308" r:id="rId4"/>
    <p:sldId id="309" r:id="rId5"/>
    <p:sldId id="310" r:id="rId6"/>
    <p:sldId id="311" r:id="rId7"/>
    <p:sldId id="338" r:id="rId8"/>
    <p:sldId id="312" r:id="rId9"/>
    <p:sldId id="299" r:id="rId10"/>
    <p:sldId id="296" r:id="rId11"/>
    <p:sldId id="268" r:id="rId12"/>
    <p:sldId id="333" r:id="rId13"/>
    <p:sldId id="334" r:id="rId14"/>
    <p:sldId id="335" r:id="rId15"/>
    <p:sldId id="337" r:id="rId16"/>
    <p:sldId id="293" r:id="rId17"/>
    <p:sldId id="272" r:id="rId18"/>
    <p:sldId id="321" r:id="rId19"/>
    <p:sldId id="322" r:id="rId20"/>
    <p:sldId id="325" r:id="rId21"/>
    <p:sldId id="302" r:id="rId22"/>
    <p:sldId id="273" r:id="rId23"/>
    <p:sldId id="274" r:id="rId24"/>
    <p:sldId id="275" r:id="rId25"/>
    <p:sldId id="327" r:id="rId26"/>
    <p:sldId id="328" r:id="rId27"/>
    <p:sldId id="326" r:id="rId28"/>
    <p:sldId id="329" r:id="rId29"/>
    <p:sldId id="276" r:id="rId30"/>
    <p:sldId id="277" r:id="rId31"/>
    <p:sldId id="278" r:id="rId32"/>
    <p:sldId id="279" r:id="rId33"/>
    <p:sldId id="303" r:id="rId34"/>
    <p:sldId id="281" r:id="rId35"/>
    <p:sldId id="332" r:id="rId36"/>
    <p:sldId id="282" r:id="rId37"/>
    <p:sldId id="283" r:id="rId38"/>
    <p:sldId id="284" r:id="rId39"/>
    <p:sldId id="323" r:id="rId40"/>
    <p:sldId id="339" r:id="rId41"/>
    <p:sldId id="341" r:id="rId42"/>
    <p:sldId id="344" r:id="rId43"/>
    <p:sldId id="345" r:id="rId44"/>
    <p:sldId id="287" r:id="rId45"/>
    <p:sldId id="324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4D25"/>
    <a:srgbClr val="E91624"/>
    <a:srgbClr val="FF170F"/>
    <a:srgbClr val="8B189D"/>
    <a:srgbClr val="25A1B6"/>
    <a:srgbClr val="23D2D4"/>
    <a:srgbClr val="1324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686" autoAdjust="0"/>
  </p:normalViewPr>
  <p:slideViewPr>
    <p:cSldViewPr snapToGrid="0" snapToObjects="1">
      <p:cViewPr>
        <p:scale>
          <a:sx n="110" d="100"/>
          <a:sy n="110" d="100"/>
        </p:scale>
        <p:origin x="-1600" y="-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60ADE-8759-B742-9C81-6F3F5F12DF79}" type="datetime1">
              <a:rPr lang="en-US" smtClean="0"/>
              <a:t>1/16/14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6C8E5-4A2E-A44E-8CA9-31BBF8824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7686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82709B-537B-7244-92B7-D2AA4563F5B2}" type="datetime1">
              <a:rPr lang="en-US" smtClean="0"/>
              <a:t>1/16/14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3825B-6190-0349-A298-5DEE9F273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873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POPL'14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4481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ise4fun.com/FStar/tutorial/tsStar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http://research.microsoft.com/en-us/um/people/nswamy/Playground/TSSecure/index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/>
          <a:lstStyle/>
          <a:p>
            <a:r>
              <a:rPr lang="en-US" sz="4000" b="1" dirty="0" smtClean="0"/>
              <a:t>Gradual typing Embedded securely in javascript</a:t>
            </a:r>
            <a:endParaRPr lang="en-US" sz="4000" b="1" baseline="30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835" y="3495615"/>
            <a:ext cx="4092511" cy="404001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Aseem Rastogi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65835" y="4079203"/>
            <a:ext cx="487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University of Maryland, College Park</a:t>
            </a:r>
            <a:endParaRPr lang="en-US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24806" y="4926200"/>
            <a:ext cx="82619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Joint Work With:</a:t>
            </a:r>
          </a:p>
          <a:p>
            <a:endParaRPr lang="en-US" b="1" dirty="0"/>
          </a:p>
          <a:p>
            <a:r>
              <a:rPr lang="en-US" sz="2400" b="1" dirty="0" smtClean="0"/>
              <a:t>Nikhil </a:t>
            </a:r>
            <a:r>
              <a:rPr lang="en-US" sz="2400" b="1" dirty="0" err="1" smtClean="0"/>
              <a:t>Swamy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Cédric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Fournet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Karthikeyan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Bhargavan</a:t>
            </a:r>
            <a:r>
              <a:rPr lang="en-US" sz="2400" b="1" dirty="0" smtClean="0"/>
              <a:t>, Juan Chen, Pierre-Yves </a:t>
            </a:r>
            <a:r>
              <a:rPr lang="en-US" sz="2400" b="1" dirty="0" err="1" smtClean="0"/>
              <a:t>Strub</a:t>
            </a:r>
            <a:r>
              <a:rPr lang="en-US" sz="2400" b="1" dirty="0" smtClean="0"/>
              <a:t>, Gavin </a:t>
            </a:r>
            <a:r>
              <a:rPr lang="en-US" sz="2400" b="1" dirty="0" err="1" smtClean="0"/>
              <a:t>Bierman</a:t>
            </a:r>
            <a:endParaRPr lang="en-US" sz="2400" b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" name="Picture 9" descr="microsoft_research_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013"/>
            <a:ext cx="2515755" cy="1449531"/>
          </a:xfrm>
          <a:prstGeom prst="rect">
            <a:avLst/>
          </a:prstGeom>
        </p:spPr>
      </p:pic>
      <p:pic>
        <p:nvPicPr>
          <p:cNvPr id="11" name="Picture 10" descr="plum_logo_00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0" y="706685"/>
            <a:ext cx="2008910" cy="109440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0" y="706685"/>
            <a:ext cx="1346200" cy="66491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9165" y="706685"/>
            <a:ext cx="1435017" cy="77113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998364" y="26323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501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Invariants of</a:t>
            </a:r>
            <a:r>
              <a:rPr lang="en-US" dirty="0" smtClean="0"/>
              <a:t> </a:t>
            </a:r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 smtClean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baseline="30000" dirty="0">
              <a:latin typeface="Georgia"/>
              <a:cs typeface="Georgi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6446129" y="2931348"/>
            <a:ext cx="2347741" cy="1757393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b="1" dirty="0">
                <a:latin typeface="Comic Sans MS"/>
                <a:cs typeface="Comic Sans MS"/>
              </a:rPr>
              <a:t>U</a:t>
            </a:r>
            <a:endParaRPr lang="en-US" b="1" dirty="0">
              <a:latin typeface="Comic Sans MS"/>
              <a:cs typeface="Comic Sans M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616517" y="3431628"/>
            <a:ext cx="782581" cy="756833"/>
          </a:xfrm>
          <a:prstGeom prst="roundRect">
            <a:avLst/>
          </a:prstGeom>
          <a:solidFill>
            <a:srgbClr val="33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omic Sans MS"/>
                <a:cs typeface="Comic Sans MS"/>
              </a:rPr>
              <a:t>D</a:t>
            </a:r>
            <a:endParaRPr lang="en-US" b="1" dirty="0">
              <a:latin typeface="Comic Sans MS"/>
              <a:cs typeface="Comic Sans MS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93194" y="3486145"/>
            <a:ext cx="808239" cy="647799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omic Sans MS"/>
                <a:cs typeface="Comic Sans MS"/>
              </a:rPr>
              <a:t>S</a:t>
            </a:r>
            <a:endParaRPr lang="en-US" b="1" dirty="0">
              <a:latin typeface="Comic Sans MS"/>
              <a:cs typeface="Comic Sans MS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168173" y="3829286"/>
            <a:ext cx="830287" cy="0"/>
          </a:xfrm>
          <a:prstGeom prst="straightConnector1">
            <a:avLst/>
          </a:prstGeom>
          <a:ln w="35941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235801" y="3957563"/>
            <a:ext cx="0" cy="615729"/>
          </a:xfrm>
          <a:prstGeom prst="straightConnector1">
            <a:avLst/>
          </a:prstGeom>
          <a:ln w="35941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7013820" y="3961571"/>
            <a:ext cx="3" cy="611721"/>
          </a:xfrm>
          <a:prstGeom prst="straightConnector1">
            <a:avLst/>
          </a:prstGeom>
          <a:ln w="35941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74957" y="1616289"/>
            <a:ext cx="66370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Static Safety:</a:t>
            </a:r>
          </a:p>
          <a:p>
            <a:r>
              <a:rPr lang="en-US" sz="2000" dirty="0" smtClean="0"/>
              <a:t>Statically typed code is safe without any runtime checks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174958" y="3212177"/>
            <a:ext cx="62711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Dynamic Safety:</a:t>
            </a:r>
          </a:p>
          <a:p>
            <a:r>
              <a:rPr lang="en-US" sz="2000" dirty="0" smtClean="0"/>
              <a:t>Runtime types are always refinements of static types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174958" y="4696312"/>
            <a:ext cx="67271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Memory Isolation:</a:t>
            </a:r>
          </a:p>
          <a:p>
            <a:r>
              <a:rPr lang="en-US" sz="2000" dirty="0" smtClean="0"/>
              <a:t>No un-location referenced directly in static/any code</a:t>
            </a:r>
          </a:p>
          <a:p>
            <a:r>
              <a:rPr lang="en-US" sz="2000" dirty="0" smtClean="0"/>
              <a:t>No static/any reference leaked to un-code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6623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Idea: Gradual </a:t>
            </a:r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50226" y="2065257"/>
            <a:ext cx="2001352" cy="3591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ad.js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0226" y="2498334"/>
            <a:ext cx="2001352" cy="3591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lib.js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0226" y="2944238"/>
            <a:ext cx="2001352" cy="3591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app.js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50226" y="2944238"/>
            <a:ext cx="2001352" cy="11851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931523" y="1677756"/>
            <a:ext cx="4319021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8B189D"/>
                </a:solidFill>
                <a:latin typeface="Courier New"/>
                <a:cs typeface="Courier New"/>
              </a:rPr>
              <a:t>function</a:t>
            </a:r>
            <a:r>
              <a:rPr lang="en-US" sz="1400" b="1" dirty="0" smtClean="0">
                <a:latin typeface="Courier New"/>
                <a:cs typeface="Courier New"/>
              </a:rPr>
              <a:t> </a:t>
            </a:r>
            <a:r>
              <a:rPr lang="en-US" sz="1400" b="1" dirty="0">
                <a:latin typeface="Courier New"/>
                <a:cs typeface="Courier New"/>
              </a:rPr>
              <a:t>protect(</a:t>
            </a:r>
            <a:r>
              <a:rPr lang="en-US" sz="1400" b="1" dirty="0" err="1">
                <a:latin typeface="Courier New"/>
                <a:cs typeface="Courier New"/>
              </a:rPr>
              <a:t>rawSend</a:t>
            </a:r>
            <a:r>
              <a:rPr lang="en-US" sz="1400" b="1" dirty="0">
                <a:latin typeface="Courier New"/>
                <a:cs typeface="Courier New"/>
              </a:rPr>
              <a:t>)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smtClean="0">
                <a:solidFill>
                  <a:srgbClr val="8B189D"/>
                </a:solidFill>
                <a:latin typeface="Courier New"/>
                <a:cs typeface="Courier New"/>
              </a:rPr>
              <a:t>var</a:t>
            </a:r>
            <a:r>
              <a:rPr lang="en-US" sz="1400" b="1" dirty="0" smtClean="0">
                <a:latin typeface="Courier New"/>
                <a:cs typeface="Courier New"/>
              </a:rPr>
              <a:t> </a:t>
            </a:r>
            <a:r>
              <a:rPr lang="en-US" sz="1400" b="1" dirty="0">
                <a:latin typeface="Courier New"/>
                <a:cs typeface="Courier New"/>
              </a:rPr>
              <a:t>whitelist =</a:t>
            </a: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smtClean="0">
                <a:latin typeface="Courier New"/>
                <a:cs typeface="Courier New"/>
              </a:rPr>
              <a:t>{ </a:t>
            </a:r>
            <a:r>
              <a:rPr lang="en-US" sz="1400" b="1" dirty="0" smtClean="0">
                <a:solidFill>
                  <a:srgbClr val="E91624"/>
                </a:solidFill>
                <a:latin typeface="Courier New"/>
                <a:cs typeface="Courier New"/>
              </a:rPr>
              <a:t>“</a:t>
            </a:r>
            <a:r>
              <a:rPr lang="en-US" sz="1400" b="1" dirty="0" err="1" smtClean="0">
                <a:solidFill>
                  <a:srgbClr val="E91624"/>
                </a:solidFill>
                <a:latin typeface="Courier New"/>
                <a:cs typeface="Courier New"/>
              </a:rPr>
              <a:t>www.microsoft.com</a:t>
            </a:r>
            <a:r>
              <a:rPr lang="en-US" sz="1400" b="1" dirty="0">
                <a:solidFill>
                  <a:srgbClr val="E91624"/>
                </a:solidFill>
                <a:latin typeface="Courier New"/>
                <a:cs typeface="Courier New"/>
              </a:rPr>
              <a:t>/</a:t>
            </a:r>
            <a:r>
              <a:rPr lang="en-US" sz="1400" b="1" dirty="0" smtClean="0">
                <a:solidFill>
                  <a:srgbClr val="E91624"/>
                </a:solidFill>
                <a:latin typeface="Courier New"/>
                <a:cs typeface="Courier New"/>
              </a:rPr>
              <a:t>mail” : true</a:t>
            </a:r>
            <a:r>
              <a:rPr lang="en-US" sz="1400" b="1" dirty="0" smtClean="0">
                <a:latin typeface="Courier New"/>
                <a:cs typeface="Courier New"/>
              </a:rPr>
              <a:t>,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smtClean="0">
                <a:solidFill>
                  <a:srgbClr val="E91624"/>
                </a:solidFill>
                <a:latin typeface="Courier New"/>
                <a:cs typeface="Courier New"/>
              </a:rPr>
              <a:t>“</a:t>
            </a:r>
            <a:r>
              <a:rPr lang="en-US" sz="1400" b="1" dirty="0" err="1" smtClean="0">
                <a:solidFill>
                  <a:srgbClr val="E91624"/>
                </a:solidFill>
                <a:latin typeface="Courier New"/>
                <a:cs typeface="Courier New"/>
              </a:rPr>
              <a:t>www.microsoft.com</a:t>
            </a:r>
            <a:r>
              <a:rPr lang="en-US" sz="1400" b="1" dirty="0">
                <a:solidFill>
                  <a:srgbClr val="E91624"/>
                </a:solidFill>
                <a:latin typeface="Courier New"/>
                <a:cs typeface="Courier New"/>
              </a:rPr>
              <a:t>/</a:t>
            </a:r>
            <a:r>
              <a:rPr lang="en-US" sz="1400" b="1" dirty="0" err="1" smtClean="0">
                <a:solidFill>
                  <a:srgbClr val="E91624"/>
                </a:solidFill>
                <a:latin typeface="Courier New"/>
                <a:cs typeface="Courier New"/>
              </a:rPr>
              <a:t>owa</a:t>
            </a:r>
            <a:r>
              <a:rPr lang="en-US" sz="1400" b="1" dirty="0" smtClean="0">
                <a:solidFill>
                  <a:srgbClr val="E91624"/>
                </a:solidFill>
                <a:latin typeface="Courier New"/>
                <a:cs typeface="Courier New"/>
              </a:rPr>
              <a:t>”  : true </a:t>
            </a:r>
            <a:r>
              <a:rPr lang="en-US" sz="1400" b="1" dirty="0">
                <a:latin typeface="Courier New"/>
                <a:cs typeface="Courier New"/>
              </a:rPr>
              <a:t>}</a:t>
            </a:r>
            <a:r>
              <a:rPr lang="en-US" sz="1400" b="1" dirty="0" smtClean="0">
                <a:latin typeface="Courier New"/>
                <a:cs typeface="Courier New"/>
              </a:rPr>
              <a:t>;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smtClean="0">
                <a:solidFill>
                  <a:srgbClr val="8B189D"/>
                </a:solidFill>
                <a:latin typeface="Courier New"/>
                <a:cs typeface="Courier New"/>
              </a:rPr>
              <a:t>return </a:t>
            </a:r>
            <a:r>
              <a:rPr lang="en-US" sz="1400" b="1" dirty="0">
                <a:solidFill>
                  <a:srgbClr val="8B189D"/>
                </a:solidFill>
                <a:latin typeface="Courier New"/>
                <a:cs typeface="Courier New"/>
              </a:rPr>
              <a:t>function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err="1">
                <a:latin typeface="Courier New"/>
                <a:cs typeface="Courier New"/>
              </a:rPr>
              <a:t>url</a:t>
            </a:r>
            <a:r>
              <a:rPr lang="en-US" sz="1400" b="1" dirty="0">
                <a:latin typeface="Courier New"/>
                <a:cs typeface="Courier New"/>
              </a:rPr>
              <a:t>, </a:t>
            </a:r>
            <a:r>
              <a:rPr lang="en-US" sz="1400" b="1" dirty="0" err="1">
                <a:latin typeface="Courier New"/>
                <a:cs typeface="Courier New"/>
              </a:rPr>
              <a:t>msg</a:t>
            </a:r>
            <a:r>
              <a:rPr lang="en-US" sz="1400" b="1" dirty="0">
                <a:latin typeface="Courier New"/>
                <a:cs typeface="Courier New"/>
              </a:rPr>
              <a:t>)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smtClean="0">
                <a:solidFill>
                  <a:srgbClr val="8B189D"/>
                </a:solidFill>
                <a:latin typeface="Courier New"/>
                <a:cs typeface="Courier New"/>
              </a:rPr>
              <a:t>if</a:t>
            </a:r>
            <a:r>
              <a:rPr lang="en-US" sz="1400" b="1" dirty="0">
                <a:latin typeface="Courier New"/>
                <a:cs typeface="Courier New"/>
              </a:rPr>
              <a:t>(whitelist[</a:t>
            </a:r>
            <a:r>
              <a:rPr lang="en-US" sz="1400" b="1" dirty="0" err="1">
                <a:latin typeface="Courier New"/>
                <a:cs typeface="Courier New"/>
              </a:rPr>
              <a:t>url</a:t>
            </a:r>
            <a:r>
              <a:rPr lang="en-US" sz="1400" b="1" dirty="0" smtClean="0">
                <a:latin typeface="Courier New"/>
                <a:cs typeface="Courier New"/>
              </a:rPr>
              <a:t>])  </a:t>
            </a:r>
            <a:r>
              <a:rPr lang="en-US" sz="1400" b="1" dirty="0" err="1" smtClean="0">
                <a:latin typeface="Courier New"/>
                <a:cs typeface="Courier New"/>
              </a:rPr>
              <a:t>rawSend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err="1">
                <a:latin typeface="Courier New"/>
                <a:cs typeface="Courier New"/>
              </a:rPr>
              <a:t>msg</a:t>
            </a:r>
            <a:r>
              <a:rPr lang="en-US" sz="1400" b="1" dirty="0">
                <a:latin typeface="Courier New"/>
                <a:cs typeface="Courier New"/>
              </a:rPr>
              <a:t>)</a:t>
            </a:r>
            <a:r>
              <a:rPr lang="en-US" sz="1400" b="1" dirty="0" smtClean="0">
                <a:latin typeface="Courier New"/>
                <a:cs typeface="Courier New"/>
              </a:rPr>
              <a:t>;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smtClean="0">
                <a:latin typeface="Courier New"/>
                <a:cs typeface="Courier New"/>
              </a:rPr>
              <a:t>}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 smtClean="0">
                <a:latin typeface="Courier New"/>
                <a:cs typeface="Courier New"/>
              </a:rPr>
              <a:t>}</a:t>
            </a:r>
            <a:endParaRPr lang="en-US" sz="1400" b="1" dirty="0">
              <a:latin typeface="Courier New"/>
              <a:cs typeface="Courier New"/>
            </a:endParaRPr>
          </a:p>
        </p:txBody>
      </p:sp>
      <p:cxnSp>
        <p:nvCxnSpPr>
          <p:cNvPr id="21" name="Straight Arrow Connector 20"/>
          <p:cNvCxnSpPr>
            <a:stCxn id="18" idx="3"/>
          </p:cNvCxnSpPr>
          <p:nvPr/>
        </p:nvCxnSpPr>
        <p:spPr>
          <a:xfrm flipV="1">
            <a:off x="2251578" y="1677756"/>
            <a:ext cx="679946" cy="13257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8" idx="3"/>
          </p:cNvCxnSpPr>
          <p:nvPr/>
        </p:nvCxnSpPr>
        <p:spPr>
          <a:xfrm>
            <a:off x="2251578" y="3003495"/>
            <a:ext cx="679945" cy="4901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30907" y="3948544"/>
            <a:ext cx="35213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b="1" dirty="0" smtClean="0">
                <a:latin typeface="Comic Sans MS"/>
                <a:cs typeface="Comic Sans MS"/>
              </a:rPr>
              <a:t>Identify security critical code</a:t>
            </a:r>
            <a:endParaRPr lang="en-US" sz="1600" b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11690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Idea: Gradual </a:t>
            </a:r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50226" y="2065257"/>
            <a:ext cx="2001352" cy="3591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ad.js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0226" y="2498334"/>
            <a:ext cx="2001352" cy="3591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lib.js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0226" y="2944238"/>
            <a:ext cx="2001352" cy="3591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app.js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50226" y="2944238"/>
            <a:ext cx="2001352" cy="11851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18" idx="3"/>
          </p:cNvCxnSpPr>
          <p:nvPr/>
        </p:nvCxnSpPr>
        <p:spPr>
          <a:xfrm flipV="1">
            <a:off x="2251578" y="1677756"/>
            <a:ext cx="679946" cy="13257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8" idx="3"/>
          </p:cNvCxnSpPr>
          <p:nvPr/>
        </p:nvCxnSpPr>
        <p:spPr>
          <a:xfrm>
            <a:off x="2251578" y="3003495"/>
            <a:ext cx="679946" cy="2746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943069" y="1677756"/>
            <a:ext cx="3681977" cy="16004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f</a:t>
            </a:r>
            <a:r>
              <a:rPr lang="en-US" sz="1400" b="1" dirty="0" smtClean="0">
                <a:latin typeface="Courier New"/>
                <a:cs typeface="Courier New"/>
              </a:rPr>
              <a:t>unction </a:t>
            </a:r>
            <a:r>
              <a:rPr lang="en-US" sz="1400" b="1" dirty="0" smtClean="0">
                <a:latin typeface="Courier New"/>
                <a:cs typeface="Courier New"/>
              </a:rPr>
              <a:t>protect</a:t>
            </a:r>
            <a:r>
              <a:rPr lang="en-US" sz="1400" b="1" dirty="0" smtClean="0">
                <a:latin typeface="Courier New"/>
                <a:cs typeface="Courier New"/>
              </a:rPr>
              <a:t>(</a:t>
            </a:r>
            <a:r>
              <a:rPr lang="en-US" sz="1400" b="1" dirty="0" err="1" smtClean="0">
                <a:latin typeface="Courier New"/>
                <a:cs typeface="Courier New"/>
              </a:rPr>
              <a:t>rawSend</a:t>
            </a:r>
            <a:r>
              <a:rPr lang="en-US" sz="1400" b="1" dirty="0" smtClean="0">
                <a:latin typeface="Courier New"/>
                <a:cs typeface="Courier New"/>
              </a:rPr>
              <a:t>)</a:t>
            </a:r>
            <a:endParaRPr lang="en-US" sz="1400" b="1" dirty="0" smtClean="0">
              <a:latin typeface="Courier New"/>
              <a:cs typeface="Courier New"/>
            </a:endParaRPr>
          </a:p>
          <a:p>
            <a:endParaRPr lang="en-US" sz="1400" b="1" dirty="0">
              <a:latin typeface="Courier New"/>
              <a:cs typeface="Courier New"/>
            </a:endParaRPr>
          </a:p>
          <a:p>
            <a:endParaRPr lang="en-US" sz="1400" b="1" dirty="0" smtClean="0">
              <a:latin typeface="Courier New"/>
              <a:cs typeface="Courier New"/>
            </a:endParaRPr>
          </a:p>
          <a:p>
            <a:endParaRPr lang="en-US" sz="1400" b="1" dirty="0">
              <a:latin typeface="Courier New"/>
              <a:cs typeface="Courier New"/>
            </a:endParaRPr>
          </a:p>
          <a:p>
            <a:endParaRPr lang="en-US" sz="1400" b="1" dirty="0" smtClean="0">
              <a:latin typeface="Courier New"/>
              <a:cs typeface="Courier New"/>
            </a:endParaRPr>
          </a:p>
          <a:p>
            <a:endParaRPr lang="en-US" sz="1400" b="1" dirty="0">
              <a:latin typeface="Courier New"/>
              <a:cs typeface="Courier New"/>
            </a:endParaRPr>
          </a:p>
          <a:p>
            <a:endParaRPr lang="en-US" sz="1400" b="1" dirty="0" smtClean="0"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99256" y="1949568"/>
            <a:ext cx="5186471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8B189D"/>
                </a:solidFill>
                <a:latin typeface="Courier New"/>
                <a:cs typeface="Courier New"/>
              </a:rPr>
              <a:t>f</a:t>
            </a:r>
            <a:r>
              <a:rPr lang="en-US" sz="1400" b="1" dirty="0" smtClean="0">
                <a:solidFill>
                  <a:srgbClr val="8B189D"/>
                </a:solidFill>
                <a:latin typeface="Courier New"/>
                <a:cs typeface="Courier New"/>
              </a:rPr>
              <a:t>unction</a:t>
            </a:r>
            <a:r>
              <a:rPr lang="en-US" sz="1400" b="1" dirty="0" smtClean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protect</a:t>
            </a:r>
            <a:r>
              <a:rPr lang="en-US" sz="1400" b="1" dirty="0" smtClean="0">
                <a:latin typeface="Courier New"/>
                <a:cs typeface="Courier New"/>
              </a:rPr>
              <a:t>(</a:t>
            </a:r>
            <a:r>
              <a:rPr lang="en-US" sz="1400" b="1" dirty="0" err="1" smtClean="0">
                <a:latin typeface="Courier New"/>
                <a:cs typeface="Courier New"/>
              </a:rPr>
              <a:t>rawSend</a:t>
            </a:r>
            <a:r>
              <a:rPr lang="en-US" sz="1400" b="1" dirty="0" smtClean="0">
                <a:latin typeface="Courier New"/>
                <a:cs typeface="Courier New"/>
              </a:rPr>
              <a:t>:</a:t>
            </a:r>
            <a:r>
              <a:rPr lang="en-US" sz="1400" b="1" dirty="0" smtClean="0">
                <a:solidFill>
                  <a:srgbClr val="008000"/>
                </a:solidFill>
                <a:latin typeface="Courier New"/>
                <a:cs typeface="Courier New"/>
                <a:sym typeface="Wingdings"/>
              </a:rPr>
              <a:t>(</a:t>
            </a:r>
            <a:r>
              <a:rPr lang="en-US" sz="1400" b="1" dirty="0" err="1">
                <a:solidFill>
                  <a:srgbClr val="008000"/>
                </a:solidFill>
                <a:latin typeface="Courier New"/>
                <a:cs typeface="Courier New"/>
                <a:sym typeface="Wingdings"/>
              </a:rPr>
              <a:t>s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  <a:sym typeface="Wingdings"/>
              </a:rPr>
              <a:t>tring,string</a:t>
            </a:r>
            <a:r>
              <a:rPr lang="en-US" sz="1400" b="1" dirty="0" smtClean="0">
                <a:solidFill>
                  <a:srgbClr val="008000"/>
                </a:solidFill>
                <a:latin typeface="Courier New"/>
                <a:cs typeface="Courier New"/>
                <a:sym typeface="Wingdings"/>
              </a:rPr>
              <a:t>)=&gt;any</a:t>
            </a:r>
            <a:r>
              <a:rPr lang="en-US" sz="1400" b="1" dirty="0" smtClean="0">
                <a:latin typeface="Courier New"/>
                <a:cs typeface="Courier New"/>
              </a:rPr>
              <a:t>)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400" b="1" dirty="0">
                <a:solidFill>
                  <a:srgbClr val="8B189D"/>
                </a:solidFill>
                <a:latin typeface="Courier New"/>
                <a:cs typeface="Courier New"/>
              </a:rPr>
              <a:t> </a:t>
            </a:r>
            <a:r>
              <a:rPr lang="en-US" sz="1400" b="1" dirty="0" smtClean="0">
                <a:solidFill>
                  <a:srgbClr val="8B189D"/>
                </a:solidFill>
                <a:latin typeface="Courier New"/>
                <a:cs typeface="Courier New"/>
              </a:rPr>
              <a:t> var</a:t>
            </a:r>
            <a:r>
              <a:rPr lang="en-US" sz="1400" b="1" dirty="0" smtClean="0">
                <a:latin typeface="Courier New"/>
                <a:cs typeface="Courier New"/>
              </a:rPr>
              <a:t> whitelist </a:t>
            </a:r>
            <a:r>
              <a:rPr lang="en-US" sz="1400" b="1" dirty="0">
                <a:latin typeface="Courier New"/>
                <a:cs typeface="Courier New"/>
              </a:rPr>
              <a:t>=</a:t>
            </a: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smtClean="0">
                <a:latin typeface="Courier New"/>
                <a:cs typeface="Courier New"/>
              </a:rPr>
              <a:t>{ </a:t>
            </a:r>
            <a:r>
              <a:rPr lang="en-US" sz="1400" b="1" dirty="0" smtClean="0">
                <a:solidFill>
                  <a:srgbClr val="E91624"/>
                </a:solidFill>
                <a:latin typeface="Courier New"/>
                <a:cs typeface="Courier New"/>
              </a:rPr>
              <a:t>“</a:t>
            </a:r>
            <a:r>
              <a:rPr lang="en-US" sz="1400" b="1" dirty="0" err="1" smtClean="0">
                <a:solidFill>
                  <a:srgbClr val="E91624"/>
                </a:solidFill>
                <a:latin typeface="Courier New"/>
                <a:cs typeface="Courier New"/>
              </a:rPr>
              <a:t>www.microsoft.com</a:t>
            </a:r>
            <a:r>
              <a:rPr lang="en-US" sz="1400" b="1" dirty="0">
                <a:solidFill>
                  <a:srgbClr val="E91624"/>
                </a:solidFill>
                <a:latin typeface="Courier New"/>
                <a:cs typeface="Courier New"/>
              </a:rPr>
              <a:t>/</a:t>
            </a:r>
            <a:r>
              <a:rPr lang="en-US" sz="1400" b="1" dirty="0" smtClean="0">
                <a:solidFill>
                  <a:srgbClr val="E91624"/>
                </a:solidFill>
                <a:latin typeface="Courier New"/>
                <a:cs typeface="Courier New"/>
              </a:rPr>
              <a:t>mail” : true</a:t>
            </a:r>
            <a:r>
              <a:rPr lang="en-US" sz="1400" b="1" dirty="0" smtClean="0">
                <a:latin typeface="Courier New"/>
                <a:cs typeface="Courier New"/>
              </a:rPr>
              <a:t>,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smtClean="0">
                <a:solidFill>
                  <a:srgbClr val="E91624"/>
                </a:solidFill>
                <a:latin typeface="Courier New"/>
                <a:cs typeface="Courier New"/>
              </a:rPr>
              <a:t>“</a:t>
            </a:r>
            <a:r>
              <a:rPr lang="en-US" sz="1400" b="1" dirty="0" err="1" smtClean="0">
                <a:solidFill>
                  <a:srgbClr val="E91624"/>
                </a:solidFill>
                <a:latin typeface="Courier New"/>
                <a:cs typeface="Courier New"/>
              </a:rPr>
              <a:t>www.microsoft.com</a:t>
            </a:r>
            <a:r>
              <a:rPr lang="en-US" sz="1400" b="1" dirty="0">
                <a:solidFill>
                  <a:srgbClr val="E91624"/>
                </a:solidFill>
                <a:latin typeface="Courier New"/>
                <a:cs typeface="Courier New"/>
              </a:rPr>
              <a:t>/</a:t>
            </a:r>
            <a:r>
              <a:rPr lang="en-US" sz="1400" b="1" dirty="0" err="1" smtClean="0">
                <a:solidFill>
                  <a:srgbClr val="E91624"/>
                </a:solidFill>
                <a:latin typeface="Courier New"/>
                <a:cs typeface="Courier New"/>
              </a:rPr>
              <a:t>owa</a:t>
            </a:r>
            <a:r>
              <a:rPr lang="en-US" sz="1400" b="1" dirty="0" smtClean="0">
                <a:solidFill>
                  <a:srgbClr val="E91624"/>
                </a:solidFill>
                <a:latin typeface="Courier New"/>
                <a:cs typeface="Courier New"/>
              </a:rPr>
              <a:t>”  : true </a:t>
            </a:r>
            <a:r>
              <a:rPr lang="en-US" sz="1400" b="1" dirty="0">
                <a:latin typeface="Courier New"/>
                <a:cs typeface="Courier New"/>
              </a:rPr>
              <a:t>}</a:t>
            </a:r>
            <a:r>
              <a:rPr lang="en-US" sz="1400" b="1" dirty="0" smtClean="0">
                <a:latin typeface="Courier New"/>
                <a:cs typeface="Courier New"/>
              </a:rPr>
              <a:t>;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smtClean="0">
                <a:solidFill>
                  <a:srgbClr val="8B189D"/>
                </a:solidFill>
                <a:latin typeface="Courier New"/>
                <a:cs typeface="Courier New"/>
              </a:rPr>
              <a:t>return </a:t>
            </a:r>
            <a:r>
              <a:rPr lang="en-US" sz="1400" b="1" dirty="0">
                <a:solidFill>
                  <a:srgbClr val="8B189D"/>
                </a:solidFill>
                <a:latin typeface="Courier New"/>
                <a:cs typeface="Courier New"/>
              </a:rPr>
              <a:t>function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err="1" smtClean="0">
                <a:latin typeface="Courier New"/>
                <a:cs typeface="Courier New"/>
              </a:rPr>
              <a:t>url: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string</a:t>
            </a:r>
            <a:r>
              <a:rPr lang="en-US" sz="1400" b="1" dirty="0" smtClean="0">
                <a:latin typeface="Courier New"/>
                <a:cs typeface="Courier New"/>
              </a:rPr>
              <a:t>, </a:t>
            </a:r>
            <a:r>
              <a:rPr lang="en-US" sz="1400" b="1" dirty="0" err="1" smtClean="0">
                <a:latin typeface="Courier New"/>
                <a:cs typeface="Courier New"/>
              </a:rPr>
              <a:t>msg: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string</a:t>
            </a:r>
            <a:r>
              <a:rPr lang="en-US" sz="1400" b="1" dirty="0" smtClean="0">
                <a:latin typeface="Courier New"/>
                <a:cs typeface="Courier New"/>
              </a:rPr>
              <a:t>) </a:t>
            </a:r>
            <a:r>
              <a:rPr lang="en-US" sz="1400" b="1" dirty="0">
                <a:latin typeface="Courier New"/>
                <a:cs typeface="Courier New"/>
              </a:rPr>
              <a:t>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smtClean="0">
                <a:solidFill>
                  <a:srgbClr val="8B189D"/>
                </a:solidFill>
                <a:latin typeface="Courier New"/>
                <a:cs typeface="Courier New"/>
              </a:rPr>
              <a:t>if</a:t>
            </a:r>
            <a:r>
              <a:rPr lang="en-US" sz="1400" b="1" dirty="0">
                <a:latin typeface="Courier New"/>
                <a:cs typeface="Courier New"/>
              </a:rPr>
              <a:t>(whitelist[</a:t>
            </a:r>
            <a:r>
              <a:rPr lang="en-US" sz="1400" b="1" dirty="0" err="1">
                <a:latin typeface="Courier New"/>
                <a:cs typeface="Courier New"/>
              </a:rPr>
              <a:t>url</a:t>
            </a:r>
            <a:r>
              <a:rPr lang="en-US" sz="1400" b="1" dirty="0" smtClean="0">
                <a:latin typeface="Courier New"/>
                <a:cs typeface="Courier New"/>
              </a:rPr>
              <a:t>])  </a:t>
            </a:r>
            <a:r>
              <a:rPr lang="en-US" sz="1400" b="1" dirty="0" err="1" smtClean="0">
                <a:latin typeface="Courier New"/>
                <a:cs typeface="Courier New"/>
              </a:rPr>
              <a:t>rawSend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err="1">
                <a:latin typeface="Courier New"/>
                <a:cs typeface="Courier New"/>
              </a:rPr>
              <a:t>msg</a:t>
            </a:r>
            <a:r>
              <a:rPr lang="en-US" sz="1400" b="1" dirty="0">
                <a:latin typeface="Courier New"/>
                <a:cs typeface="Courier New"/>
              </a:rPr>
              <a:t>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smtClean="0">
                <a:latin typeface="Courier New"/>
                <a:cs typeface="Courier New"/>
              </a:rPr>
              <a:t>}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}</a:t>
            </a:r>
            <a:endParaRPr lang="en-US" sz="1400" b="1" dirty="0" smtClean="0">
              <a:latin typeface="Courier New"/>
              <a:cs typeface="Courier New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0907" y="3948544"/>
            <a:ext cx="35329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b="1" dirty="0" smtClean="0">
                <a:latin typeface="Comic Sans MS"/>
                <a:cs typeface="Comic Sans MS"/>
              </a:rPr>
              <a:t>Identify security critical code</a:t>
            </a:r>
            <a:endParaRPr lang="en-US" sz="1600" b="1" dirty="0"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0907" y="4362692"/>
            <a:ext cx="3198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b="1" dirty="0" smtClean="0">
                <a:latin typeface="Comic Sans MS"/>
                <a:cs typeface="Comic Sans MS"/>
              </a:rPr>
              <a:t>Port to </a:t>
            </a:r>
            <a:r>
              <a:rPr lang="en-US" sz="1600" b="1" dirty="0" smtClean="0">
                <a:latin typeface="Georgia"/>
                <a:cs typeface="Georgia"/>
              </a:rPr>
              <a:t>TS</a:t>
            </a:r>
            <a:r>
              <a:rPr lang="en-US" sz="1600" b="1" baseline="30000" dirty="0" smtClean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sz="1600" b="1" baseline="30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36707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Idea: Gradual </a:t>
            </a:r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50226" y="2065257"/>
            <a:ext cx="2001352" cy="3591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ad.js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0226" y="2498334"/>
            <a:ext cx="2001352" cy="3591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lib.js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0226" y="2944238"/>
            <a:ext cx="2001352" cy="3591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app.js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50226" y="2944238"/>
            <a:ext cx="2001352" cy="11851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18" idx="3"/>
          </p:cNvCxnSpPr>
          <p:nvPr/>
        </p:nvCxnSpPr>
        <p:spPr>
          <a:xfrm flipV="1">
            <a:off x="2251578" y="1677756"/>
            <a:ext cx="679946" cy="13257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8" idx="3"/>
          </p:cNvCxnSpPr>
          <p:nvPr/>
        </p:nvCxnSpPr>
        <p:spPr>
          <a:xfrm>
            <a:off x="2251578" y="3003495"/>
            <a:ext cx="679946" cy="2746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943069" y="1677756"/>
            <a:ext cx="3681977" cy="16004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f</a:t>
            </a:r>
            <a:r>
              <a:rPr lang="en-US" sz="1400" b="1" dirty="0" smtClean="0">
                <a:latin typeface="Courier New"/>
                <a:cs typeface="Courier New"/>
              </a:rPr>
              <a:t>unction </a:t>
            </a:r>
            <a:r>
              <a:rPr lang="en-US" sz="1400" b="1" dirty="0" smtClean="0">
                <a:latin typeface="Courier New"/>
                <a:cs typeface="Courier New"/>
              </a:rPr>
              <a:t>protect</a:t>
            </a:r>
            <a:r>
              <a:rPr lang="en-US" sz="1400" b="1" dirty="0" smtClean="0">
                <a:latin typeface="Courier New"/>
                <a:cs typeface="Courier New"/>
              </a:rPr>
              <a:t>(</a:t>
            </a:r>
            <a:r>
              <a:rPr lang="en-US" sz="1400" b="1" dirty="0" err="1" smtClean="0">
                <a:latin typeface="Courier New"/>
                <a:cs typeface="Courier New"/>
              </a:rPr>
              <a:t>rawSend</a:t>
            </a:r>
            <a:r>
              <a:rPr lang="en-US" sz="1400" b="1" dirty="0" smtClean="0">
                <a:latin typeface="Courier New"/>
                <a:cs typeface="Courier New"/>
              </a:rPr>
              <a:t>)</a:t>
            </a:r>
            <a:endParaRPr lang="en-US" sz="1400" b="1" dirty="0" smtClean="0">
              <a:latin typeface="Courier New"/>
              <a:cs typeface="Courier New"/>
            </a:endParaRPr>
          </a:p>
          <a:p>
            <a:endParaRPr lang="en-US" sz="1400" b="1" dirty="0">
              <a:latin typeface="Courier New"/>
              <a:cs typeface="Courier New"/>
            </a:endParaRPr>
          </a:p>
          <a:p>
            <a:endParaRPr lang="en-US" sz="1400" b="1" dirty="0" smtClean="0">
              <a:latin typeface="Courier New"/>
              <a:cs typeface="Courier New"/>
            </a:endParaRPr>
          </a:p>
          <a:p>
            <a:endParaRPr lang="en-US" sz="1400" b="1" dirty="0">
              <a:latin typeface="Courier New"/>
              <a:cs typeface="Courier New"/>
            </a:endParaRPr>
          </a:p>
          <a:p>
            <a:endParaRPr lang="en-US" sz="1400" b="1" dirty="0" smtClean="0">
              <a:latin typeface="Courier New"/>
              <a:cs typeface="Courier New"/>
            </a:endParaRPr>
          </a:p>
          <a:p>
            <a:endParaRPr lang="en-US" sz="1400" b="1" dirty="0">
              <a:latin typeface="Courier New"/>
              <a:cs typeface="Courier New"/>
            </a:endParaRPr>
          </a:p>
          <a:p>
            <a:endParaRPr lang="en-US" sz="1400" b="1" dirty="0" smtClean="0"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99256" y="1949568"/>
            <a:ext cx="5186471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8B189D"/>
                </a:solidFill>
                <a:latin typeface="Courier New"/>
                <a:cs typeface="Courier New"/>
              </a:rPr>
              <a:t>f</a:t>
            </a:r>
            <a:r>
              <a:rPr lang="en-US" sz="1400" b="1" dirty="0" smtClean="0">
                <a:solidFill>
                  <a:srgbClr val="8B189D"/>
                </a:solidFill>
                <a:latin typeface="Courier New"/>
                <a:cs typeface="Courier New"/>
              </a:rPr>
              <a:t>unction</a:t>
            </a:r>
            <a:r>
              <a:rPr lang="en-US" sz="1400" b="1" dirty="0" smtClean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protect</a:t>
            </a:r>
            <a:r>
              <a:rPr lang="en-US" sz="1400" b="1" dirty="0" smtClean="0">
                <a:latin typeface="Courier New"/>
                <a:cs typeface="Courier New"/>
              </a:rPr>
              <a:t>(</a:t>
            </a:r>
            <a:r>
              <a:rPr lang="en-US" sz="1400" b="1" dirty="0" err="1" smtClean="0">
                <a:latin typeface="Courier New"/>
                <a:cs typeface="Courier New"/>
              </a:rPr>
              <a:t>rawSend</a:t>
            </a:r>
            <a:r>
              <a:rPr lang="en-US" sz="1400" b="1" dirty="0" smtClean="0">
                <a:latin typeface="Courier New"/>
                <a:cs typeface="Courier New"/>
              </a:rPr>
              <a:t>:</a:t>
            </a:r>
            <a:r>
              <a:rPr lang="en-US" sz="1400" b="1" dirty="0" smtClean="0">
                <a:solidFill>
                  <a:srgbClr val="008000"/>
                </a:solidFill>
                <a:latin typeface="Courier New"/>
                <a:cs typeface="Courier New"/>
                <a:sym typeface="Wingdings"/>
              </a:rPr>
              <a:t>(</a:t>
            </a:r>
            <a:r>
              <a:rPr lang="en-US" sz="1400" b="1" dirty="0" err="1">
                <a:solidFill>
                  <a:srgbClr val="008000"/>
                </a:solidFill>
                <a:latin typeface="Courier New"/>
                <a:cs typeface="Courier New"/>
                <a:sym typeface="Wingdings"/>
              </a:rPr>
              <a:t>s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  <a:sym typeface="Wingdings"/>
              </a:rPr>
              <a:t>tring,string</a:t>
            </a:r>
            <a:r>
              <a:rPr lang="en-US" sz="1400" b="1" dirty="0" smtClean="0">
                <a:solidFill>
                  <a:srgbClr val="008000"/>
                </a:solidFill>
                <a:latin typeface="Courier New"/>
                <a:cs typeface="Courier New"/>
                <a:sym typeface="Wingdings"/>
              </a:rPr>
              <a:t>)=&gt;any</a:t>
            </a:r>
            <a:r>
              <a:rPr lang="en-US" sz="1400" b="1" dirty="0" smtClean="0">
                <a:latin typeface="Courier New"/>
                <a:cs typeface="Courier New"/>
              </a:rPr>
              <a:t>)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400" b="1" dirty="0">
                <a:solidFill>
                  <a:srgbClr val="8B189D"/>
                </a:solidFill>
                <a:latin typeface="Courier New"/>
                <a:cs typeface="Courier New"/>
              </a:rPr>
              <a:t> </a:t>
            </a:r>
            <a:r>
              <a:rPr lang="en-US" sz="1400" b="1" dirty="0" smtClean="0">
                <a:solidFill>
                  <a:srgbClr val="8B189D"/>
                </a:solidFill>
                <a:latin typeface="Courier New"/>
                <a:cs typeface="Courier New"/>
              </a:rPr>
              <a:t> var</a:t>
            </a:r>
            <a:r>
              <a:rPr lang="en-US" sz="1400" b="1" dirty="0" smtClean="0">
                <a:latin typeface="Courier New"/>
                <a:cs typeface="Courier New"/>
              </a:rPr>
              <a:t> whitelist </a:t>
            </a:r>
            <a:r>
              <a:rPr lang="en-US" sz="1400" b="1" dirty="0">
                <a:latin typeface="Courier New"/>
                <a:cs typeface="Courier New"/>
              </a:rPr>
              <a:t>=</a:t>
            </a: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smtClean="0">
                <a:latin typeface="Courier New"/>
                <a:cs typeface="Courier New"/>
              </a:rPr>
              <a:t>{ </a:t>
            </a:r>
            <a:r>
              <a:rPr lang="en-US" sz="1400" b="1" dirty="0" smtClean="0">
                <a:solidFill>
                  <a:srgbClr val="E91624"/>
                </a:solidFill>
                <a:latin typeface="Courier New"/>
                <a:cs typeface="Courier New"/>
              </a:rPr>
              <a:t>“</a:t>
            </a:r>
            <a:r>
              <a:rPr lang="en-US" sz="1400" b="1" dirty="0" err="1" smtClean="0">
                <a:solidFill>
                  <a:srgbClr val="E91624"/>
                </a:solidFill>
                <a:latin typeface="Courier New"/>
                <a:cs typeface="Courier New"/>
              </a:rPr>
              <a:t>www.microsoft.com</a:t>
            </a:r>
            <a:r>
              <a:rPr lang="en-US" sz="1400" b="1" dirty="0">
                <a:solidFill>
                  <a:srgbClr val="E91624"/>
                </a:solidFill>
                <a:latin typeface="Courier New"/>
                <a:cs typeface="Courier New"/>
              </a:rPr>
              <a:t>/</a:t>
            </a:r>
            <a:r>
              <a:rPr lang="en-US" sz="1400" b="1" dirty="0" smtClean="0">
                <a:solidFill>
                  <a:srgbClr val="E91624"/>
                </a:solidFill>
                <a:latin typeface="Courier New"/>
                <a:cs typeface="Courier New"/>
              </a:rPr>
              <a:t>mail” : true</a:t>
            </a:r>
            <a:r>
              <a:rPr lang="en-US" sz="1400" b="1" dirty="0" smtClean="0">
                <a:latin typeface="Courier New"/>
                <a:cs typeface="Courier New"/>
              </a:rPr>
              <a:t>,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smtClean="0">
                <a:solidFill>
                  <a:srgbClr val="E91624"/>
                </a:solidFill>
                <a:latin typeface="Courier New"/>
                <a:cs typeface="Courier New"/>
              </a:rPr>
              <a:t>“</a:t>
            </a:r>
            <a:r>
              <a:rPr lang="en-US" sz="1400" b="1" dirty="0" err="1" smtClean="0">
                <a:solidFill>
                  <a:srgbClr val="E91624"/>
                </a:solidFill>
                <a:latin typeface="Courier New"/>
                <a:cs typeface="Courier New"/>
              </a:rPr>
              <a:t>www.microsoft.com</a:t>
            </a:r>
            <a:r>
              <a:rPr lang="en-US" sz="1400" b="1" dirty="0">
                <a:solidFill>
                  <a:srgbClr val="E91624"/>
                </a:solidFill>
                <a:latin typeface="Courier New"/>
                <a:cs typeface="Courier New"/>
              </a:rPr>
              <a:t>/</a:t>
            </a:r>
            <a:r>
              <a:rPr lang="en-US" sz="1400" b="1" dirty="0" err="1" smtClean="0">
                <a:solidFill>
                  <a:srgbClr val="E91624"/>
                </a:solidFill>
                <a:latin typeface="Courier New"/>
                <a:cs typeface="Courier New"/>
              </a:rPr>
              <a:t>owa</a:t>
            </a:r>
            <a:r>
              <a:rPr lang="en-US" sz="1400" b="1" dirty="0" smtClean="0">
                <a:solidFill>
                  <a:srgbClr val="E91624"/>
                </a:solidFill>
                <a:latin typeface="Courier New"/>
                <a:cs typeface="Courier New"/>
              </a:rPr>
              <a:t>”  : true </a:t>
            </a:r>
            <a:r>
              <a:rPr lang="en-US" sz="1400" b="1" dirty="0">
                <a:latin typeface="Courier New"/>
                <a:cs typeface="Courier New"/>
              </a:rPr>
              <a:t>}</a:t>
            </a:r>
            <a:r>
              <a:rPr lang="en-US" sz="1400" b="1" dirty="0" smtClean="0">
                <a:latin typeface="Courier New"/>
                <a:cs typeface="Courier New"/>
              </a:rPr>
              <a:t>;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smtClean="0">
                <a:solidFill>
                  <a:srgbClr val="8B189D"/>
                </a:solidFill>
                <a:latin typeface="Courier New"/>
                <a:cs typeface="Courier New"/>
              </a:rPr>
              <a:t>return </a:t>
            </a:r>
            <a:r>
              <a:rPr lang="en-US" sz="1400" b="1" dirty="0">
                <a:solidFill>
                  <a:srgbClr val="8B189D"/>
                </a:solidFill>
                <a:latin typeface="Courier New"/>
                <a:cs typeface="Courier New"/>
              </a:rPr>
              <a:t>function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err="1" smtClean="0">
                <a:latin typeface="Courier New"/>
                <a:cs typeface="Courier New"/>
              </a:rPr>
              <a:t>url: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string</a:t>
            </a:r>
            <a:r>
              <a:rPr lang="en-US" sz="1400" b="1" dirty="0" smtClean="0">
                <a:latin typeface="Courier New"/>
                <a:cs typeface="Courier New"/>
              </a:rPr>
              <a:t>, </a:t>
            </a:r>
            <a:r>
              <a:rPr lang="en-US" sz="1400" b="1" dirty="0" err="1" smtClean="0">
                <a:latin typeface="Courier New"/>
                <a:cs typeface="Courier New"/>
              </a:rPr>
              <a:t>msg: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string</a:t>
            </a:r>
            <a:r>
              <a:rPr lang="en-US" sz="1400" b="1" dirty="0" smtClean="0">
                <a:latin typeface="Courier New"/>
                <a:cs typeface="Courier New"/>
              </a:rPr>
              <a:t>) </a:t>
            </a:r>
            <a:r>
              <a:rPr lang="en-US" sz="1400" b="1" dirty="0">
                <a:latin typeface="Courier New"/>
                <a:cs typeface="Courier New"/>
              </a:rPr>
              <a:t>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smtClean="0">
                <a:solidFill>
                  <a:srgbClr val="8B189D"/>
                </a:solidFill>
                <a:latin typeface="Courier New"/>
                <a:cs typeface="Courier New"/>
              </a:rPr>
              <a:t>if</a:t>
            </a:r>
            <a:r>
              <a:rPr lang="en-US" sz="1400" b="1" dirty="0">
                <a:latin typeface="Courier New"/>
                <a:cs typeface="Courier New"/>
              </a:rPr>
              <a:t>(whitelist[</a:t>
            </a:r>
            <a:r>
              <a:rPr lang="en-US" sz="1400" b="1" dirty="0" err="1">
                <a:latin typeface="Courier New"/>
                <a:cs typeface="Courier New"/>
              </a:rPr>
              <a:t>url</a:t>
            </a:r>
            <a:r>
              <a:rPr lang="en-US" sz="1400" b="1" dirty="0" smtClean="0">
                <a:latin typeface="Courier New"/>
                <a:cs typeface="Courier New"/>
              </a:rPr>
              <a:t>])  </a:t>
            </a:r>
            <a:r>
              <a:rPr lang="en-US" sz="1400" b="1" dirty="0" err="1" smtClean="0">
                <a:latin typeface="Courier New"/>
                <a:cs typeface="Courier New"/>
              </a:rPr>
              <a:t>rawSend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err="1">
                <a:latin typeface="Courier New"/>
                <a:cs typeface="Courier New"/>
              </a:rPr>
              <a:t>msg</a:t>
            </a:r>
            <a:r>
              <a:rPr lang="en-US" sz="1400" b="1" dirty="0">
                <a:latin typeface="Courier New"/>
                <a:cs typeface="Courier New"/>
              </a:rPr>
              <a:t>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smtClean="0">
                <a:latin typeface="Courier New"/>
                <a:cs typeface="Courier New"/>
              </a:rPr>
              <a:t>}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}</a:t>
            </a:r>
            <a:endParaRPr lang="en-US" sz="1400" b="1" dirty="0" smtClean="0">
              <a:latin typeface="Courier New"/>
              <a:cs typeface="Courier New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0907" y="3948544"/>
            <a:ext cx="35213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b="1" dirty="0" smtClean="0">
                <a:latin typeface="Comic Sans MS"/>
                <a:cs typeface="Comic Sans MS"/>
              </a:rPr>
              <a:t>Identify security critical code</a:t>
            </a:r>
            <a:endParaRPr lang="en-US" sz="1600" b="1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0907" y="4362692"/>
            <a:ext cx="3198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b="1" dirty="0" smtClean="0">
                <a:latin typeface="Comic Sans MS"/>
                <a:cs typeface="Comic Sans MS"/>
              </a:rPr>
              <a:t>Port to </a:t>
            </a:r>
            <a:r>
              <a:rPr lang="en-US" sz="1600" b="1" dirty="0" smtClean="0">
                <a:latin typeface="Georgia"/>
                <a:cs typeface="Georgia"/>
              </a:rPr>
              <a:t>TS</a:t>
            </a:r>
            <a:r>
              <a:rPr lang="en-US" sz="1600" b="1" baseline="30000" dirty="0" smtClean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sz="1600" b="1" baseline="30000" dirty="0">
              <a:latin typeface="Comic Sans MS"/>
              <a:cs typeface="Comic Sans MS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999257" y="4923379"/>
            <a:ext cx="5288396" cy="1416012"/>
            <a:chOff x="3564961" y="4819911"/>
            <a:chExt cx="4722691" cy="1416012"/>
          </a:xfrm>
        </p:grpSpPr>
        <p:sp>
          <p:nvSpPr>
            <p:cNvPr id="20" name="TextBox 19"/>
            <p:cNvSpPr txBox="1"/>
            <p:nvPr/>
          </p:nvSpPr>
          <p:spPr>
            <a:xfrm>
              <a:off x="3564961" y="4945735"/>
              <a:ext cx="4722691" cy="11695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rgbClr val="660066"/>
                  </a:solidFill>
                  <a:latin typeface="Courier New"/>
                  <a:cs typeface="Courier New"/>
                </a:rPr>
                <a:t>f</a:t>
              </a:r>
              <a:r>
                <a:rPr lang="en-US" sz="1400" b="1" dirty="0" smtClean="0">
                  <a:solidFill>
                    <a:srgbClr val="660066"/>
                  </a:solidFill>
                  <a:latin typeface="Courier New"/>
                  <a:cs typeface="Courier New"/>
                </a:rPr>
                <a:t>unction</a:t>
              </a:r>
              <a:r>
                <a:rPr lang="en-US" sz="1400" b="1" dirty="0" smtClean="0">
                  <a:latin typeface="Courier New"/>
                  <a:cs typeface="Courier New"/>
                </a:rPr>
                <a:t> protect</a:t>
              </a:r>
              <a:r>
                <a:rPr lang="en-US" sz="1400" b="1" dirty="0" smtClean="0">
                  <a:latin typeface="Courier New"/>
                  <a:cs typeface="Courier New"/>
                </a:rPr>
                <a:t>ed</a:t>
              </a:r>
              <a:r>
                <a:rPr lang="en-US" sz="1400" b="1" dirty="0" smtClean="0">
                  <a:latin typeface="Courier New"/>
                  <a:cs typeface="Courier New"/>
                </a:rPr>
                <a:t>()</a:t>
              </a:r>
              <a:r>
                <a:rPr lang="en-US" sz="1400" b="1" dirty="0">
                  <a:latin typeface="Courier New"/>
                  <a:cs typeface="Courier New"/>
                </a:rPr>
                <a:t> </a:t>
              </a:r>
              <a:r>
                <a:rPr lang="en-US" sz="1400" b="1" dirty="0" smtClean="0">
                  <a:latin typeface="Courier New"/>
                  <a:cs typeface="Courier New"/>
                </a:rPr>
                <a:t>{</a:t>
              </a:r>
            </a:p>
            <a:p>
              <a:r>
                <a:rPr lang="en-US" sz="1400" b="1" dirty="0">
                  <a:latin typeface="Courier New"/>
                  <a:cs typeface="Courier New"/>
                </a:rPr>
                <a:t> </a:t>
              </a:r>
              <a:r>
                <a:rPr lang="en-US" sz="1400" b="1" dirty="0" smtClean="0">
                  <a:latin typeface="Courier New"/>
                  <a:cs typeface="Courier New"/>
                </a:rPr>
                <a:t>   </a:t>
              </a:r>
              <a:r>
                <a:rPr lang="en-US" sz="1400" b="1" dirty="0" smtClean="0">
                  <a:solidFill>
                    <a:srgbClr val="660066"/>
                  </a:solidFill>
                  <a:latin typeface="Courier New"/>
                  <a:cs typeface="Courier New"/>
                </a:rPr>
                <a:t>function</a:t>
              </a:r>
              <a:r>
                <a:rPr lang="en-US" sz="1400" b="1" dirty="0" smtClean="0">
                  <a:latin typeface="Courier New"/>
                  <a:cs typeface="Courier New"/>
                </a:rPr>
                <a:t> protect(</a:t>
              </a:r>
              <a:r>
                <a:rPr lang="en-US" sz="1400" b="1" dirty="0" err="1" smtClean="0">
                  <a:latin typeface="Courier New"/>
                  <a:cs typeface="Courier New"/>
                </a:rPr>
                <a:t>rawSend</a:t>
              </a:r>
              <a:r>
                <a:rPr lang="en-US" sz="1400" b="1" dirty="0" smtClean="0">
                  <a:latin typeface="Courier New"/>
                  <a:cs typeface="Courier New"/>
                </a:rPr>
                <a:t>) { … }</a:t>
              </a:r>
            </a:p>
            <a:p>
              <a:r>
                <a:rPr lang="en-US" sz="1400" b="1" dirty="0">
                  <a:latin typeface="Courier New"/>
                  <a:cs typeface="Courier New"/>
                </a:rPr>
                <a:t> </a:t>
              </a:r>
              <a:r>
                <a:rPr lang="en-US" sz="1400" b="1" dirty="0" smtClean="0">
                  <a:latin typeface="Courier New"/>
                  <a:cs typeface="Courier New"/>
                </a:rPr>
                <a:t>   </a:t>
              </a:r>
              <a:r>
                <a:rPr lang="en-US" sz="1400" b="1" dirty="0" smtClean="0">
                  <a:solidFill>
                    <a:srgbClr val="660066"/>
                  </a:solidFill>
                  <a:latin typeface="Courier New"/>
                  <a:cs typeface="Courier New"/>
                </a:rPr>
                <a:t>return</a:t>
              </a:r>
              <a:r>
                <a:rPr lang="en-US" sz="1400" b="1" dirty="0" smtClean="0">
                  <a:latin typeface="Courier New"/>
                  <a:cs typeface="Courier New"/>
                </a:rPr>
                <a:t> wrap&lt;Un&gt;(protect);</a:t>
              </a:r>
              <a:endParaRPr lang="en-US" sz="1400" b="1" dirty="0" smtClean="0">
                <a:latin typeface="Courier New"/>
                <a:cs typeface="Courier New"/>
              </a:endParaRPr>
            </a:p>
            <a:p>
              <a:r>
                <a:rPr lang="en-US" sz="1400" b="1" dirty="0" smtClean="0">
                  <a:latin typeface="Courier New"/>
                  <a:cs typeface="Courier New"/>
                </a:rPr>
                <a:t>}</a:t>
              </a:r>
            </a:p>
            <a:p>
              <a:r>
                <a:rPr lang="en-US" sz="1400" b="1" dirty="0" err="1" smtClean="0">
                  <a:solidFill>
                    <a:srgbClr val="292934"/>
                  </a:solidFill>
                  <a:latin typeface="Courier New"/>
                  <a:cs typeface="Courier New"/>
                </a:rPr>
                <a:t>window.s</a:t>
              </a:r>
              <a:r>
                <a:rPr lang="en-US" sz="1400" b="1" dirty="0" err="1" smtClean="0">
                  <a:latin typeface="Courier New"/>
                  <a:cs typeface="Courier New"/>
                </a:rPr>
                <a:t>end</a:t>
              </a:r>
              <a:r>
                <a:rPr lang="en-US" sz="1400" b="1" dirty="0" smtClean="0">
                  <a:latin typeface="Courier New"/>
                  <a:cs typeface="Courier New"/>
                </a:rPr>
                <a:t> = protected();</a:t>
              </a:r>
              <a:endParaRPr lang="en-US" sz="1400" b="1" dirty="0">
                <a:latin typeface="Courier New"/>
                <a:cs typeface="Courier New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3564961" y="4819911"/>
              <a:ext cx="4722691" cy="120637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8000"/>
                </a:solidFill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3564961" y="6115286"/>
              <a:ext cx="4722691" cy="120637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8000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174062" y="3785419"/>
            <a:ext cx="790587" cy="1113463"/>
            <a:chOff x="5240761" y="3380010"/>
            <a:chExt cx="790587" cy="1113463"/>
          </a:xfrm>
        </p:grpSpPr>
        <p:sp>
          <p:nvSpPr>
            <p:cNvPr id="26" name="Right Arrow 25"/>
            <p:cNvSpPr/>
            <p:nvPr/>
          </p:nvSpPr>
          <p:spPr>
            <a:xfrm rot="5400000">
              <a:off x="5372203" y="3248568"/>
              <a:ext cx="416984" cy="679868"/>
            </a:xfrm>
            <a:prstGeom prst="rightArrow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240761" y="3684094"/>
              <a:ext cx="7905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Georgia"/>
                  <a:cs typeface="Georgia"/>
                </a:rPr>
                <a:t>TS</a:t>
              </a:r>
              <a:r>
                <a:rPr lang="en-US" sz="2400" b="1" baseline="30000" dirty="0" smtClean="0">
                  <a:latin typeface="Zapf Dingbats"/>
                  <a:ea typeface="Zapf Dingbats"/>
                  <a:cs typeface="Zapf Dingbats"/>
                  <a:sym typeface="Zapf Dingbats"/>
                </a:rPr>
                <a:t>★</a:t>
              </a:r>
              <a:endParaRPr lang="en-US" sz="2400" b="1" baseline="30000" dirty="0">
                <a:latin typeface="Georgia"/>
                <a:cs typeface="Georgia"/>
              </a:endParaRPr>
            </a:p>
          </p:txBody>
        </p:sp>
        <p:sp>
          <p:nvSpPr>
            <p:cNvPr id="28" name="Right Arrow 27"/>
            <p:cNvSpPr/>
            <p:nvPr/>
          </p:nvSpPr>
          <p:spPr>
            <a:xfrm rot="5400000">
              <a:off x="5372203" y="3945047"/>
              <a:ext cx="416984" cy="679868"/>
            </a:xfrm>
            <a:prstGeom prst="rightArrow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30907" y="4811677"/>
            <a:ext cx="3198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b="1" dirty="0" smtClean="0">
                <a:latin typeface="Comic Sans MS"/>
                <a:cs typeface="Comic Sans MS"/>
              </a:rPr>
              <a:t>Compile</a:t>
            </a:r>
            <a:endParaRPr lang="en-US" sz="1600" b="1" baseline="30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16141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Arrow Connector 29"/>
          <p:cNvCxnSpPr>
            <a:stCxn id="18" idx="3"/>
            <a:endCxn id="24" idx="1"/>
          </p:cNvCxnSpPr>
          <p:nvPr/>
        </p:nvCxnSpPr>
        <p:spPr>
          <a:xfrm>
            <a:off x="2251578" y="3003495"/>
            <a:ext cx="747679" cy="32755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8" idx="3"/>
            <a:endCxn id="22" idx="1"/>
          </p:cNvCxnSpPr>
          <p:nvPr/>
        </p:nvCxnSpPr>
        <p:spPr>
          <a:xfrm>
            <a:off x="2251578" y="3003495"/>
            <a:ext cx="747679" cy="19802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Idea: Gradual </a:t>
            </a:r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50226" y="2065257"/>
            <a:ext cx="2001352" cy="3591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ad.js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0226" y="2498334"/>
            <a:ext cx="2001352" cy="3591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lib.js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0226" y="2944238"/>
            <a:ext cx="2001352" cy="3591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app.js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50226" y="2944238"/>
            <a:ext cx="2001352" cy="11851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18" idx="3"/>
          </p:cNvCxnSpPr>
          <p:nvPr/>
        </p:nvCxnSpPr>
        <p:spPr>
          <a:xfrm flipV="1">
            <a:off x="2251578" y="1677756"/>
            <a:ext cx="679946" cy="13257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8" idx="3"/>
          </p:cNvCxnSpPr>
          <p:nvPr/>
        </p:nvCxnSpPr>
        <p:spPr>
          <a:xfrm>
            <a:off x="2251578" y="3003495"/>
            <a:ext cx="679946" cy="2746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943069" y="1677756"/>
            <a:ext cx="3681977" cy="16004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f</a:t>
            </a:r>
            <a:r>
              <a:rPr lang="en-US" sz="1400" b="1" dirty="0" smtClean="0">
                <a:latin typeface="Courier New"/>
                <a:cs typeface="Courier New"/>
              </a:rPr>
              <a:t>unction </a:t>
            </a:r>
            <a:r>
              <a:rPr lang="en-US" sz="1400" b="1" dirty="0" smtClean="0">
                <a:latin typeface="Courier New"/>
                <a:cs typeface="Courier New"/>
              </a:rPr>
              <a:t>protect</a:t>
            </a:r>
            <a:r>
              <a:rPr lang="en-US" sz="1400" b="1" dirty="0" smtClean="0">
                <a:latin typeface="Courier New"/>
                <a:cs typeface="Courier New"/>
              </a:rPr>
              <a:t>(</a:t>
            </a:r>
            <a:r>
              <a:rPr lang="en-US" sz="1400" b="1" dirty="0" err="1" smtClean="0">
                <a:latin typeface="Courier New"/>
                <a:cs typeface="Courier New"/>
              </a:rPr>
              <a:t>rawSend</a:t>
            </a:r>
            <a:r>
              <a:rPr lang="en-US" sz="1400" b="1" dirty="0" smtClean="0">
                <a:latin typeface="Courier New"/>
                <a:cs typeface="Courier New"/>
              </a:rPr>
              <a:t>)</a:t>
            </a:r>
            <a:endParaRPr lang="en-US" sz="1400" b="1" dirty="0" smtClean="0">
              <a:latin typeface="Courier New"/>
              <a:cs typeface="Courier New"/>
            </a:endParaRPr>
          </a:p>
          <a:p>
            <a:endParaRPr lang="en-US" sz="1400" b="1" dirty="0">
              <a:latin typeface="Courier New"/>
              <a:cs typeface="Courier New"/>
            </a:endParaRPr>
          </a:p>
          <a:p>
            <a:endParaRPr lang="en-US" sz="1400" b="1" dirty="0" smtClean="0">
              <a:latin typeface="Courier New"/>
              <a:cs typeface="Courier New"/>
            </a:endParaRPr>
          </a:p>
          <a:p>
            <a:endParaRPr lang="en-US" sz="1400" b="1" dirty="0">
              <a:latin typeface="Courier New"/>
              <a:cs typeface="Courier New"/>
            </a:endParaRPr>
          </a:p>
          <a:p>
            <a:endParaRPr lang="en-US" sz="1400" b="1" dirty="0" smtClean="0">
              <a:latin typeface="Courier New"/>
              <a:cs typeface="Courier New"/>
            </a:endParaRPr>
          </a:p>
          <a:p>
            <a:endParaRPr lang="en-US" sz="1400" b="1" dirty="0">
              <a:latin typeface="Courier New"/>
              <a:cs typeface="Courier New"/>
            </a:endParaRPr>
          </a:p>
          <a:p>
            <a:endParaRPr lang="en-US" sz="1400" b="1" dirty="0" smtClean="0">
              <a:latin typeface="Courier New"/>
              <a:cs typeface="Courier New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0907" y="3948544"/>
            <a:ext cx="359063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b="1" dirty="0" smtClean="0">
                <a:latin typeface="Comic Sans MS"/>
                <a:cs typeface="Comic Sans MS"/>
              </a:rPr>
              <a:t>Identify security critical code</a:t>
            </a:r>
            <a:endParaRPr lang="en-US" sz="1600" b="1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0907" y="4362692"/>
            <a:ext cx="3198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b="1" dirty="0" smtClean="0">
                <a:latin typeface="Comic Sans MS"/>
                <a:cs typeface="Comic Sans MS"/>
              </a:rPr>
              <a:t>Port to </a:t>
            </a:r>
            <a:r>
              <a:rPr lang="en-US" sz="1600" b="1" dirty="0" smtClean="0">
                <a:latin typeface="Georgia"/>
                <a:cs typeface="Georgia"/>
              </a:rPr>
              <a:t>TS</a:t>
            </a:r>
            <a:r>
              <a:rPr lang="en-US" sz="1600" b="1" baseline="30000" dirty="0" smtClean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sz="1600" b="1" baseline="30000" dirty="0">
              <a:latin typeface="Comic Sans MS"/>
              <a:cs typeface="Comic Sans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0907" y="4811677"/>
            <a:ext cx="3198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b="1" dirty="0" smtClean="0">
                <a:latin typeface="Comic Sans MS"/>
                <a:cs typeface="Comic Sans MS"/>
              </a:rPr>
              <a:t>Compile</a:t>
            </a:r>
            <a:endParaRPr lang="en-US" sz="1600" b="1" baseline="30000" dirty="0">
              <a:latin typeface="Comic Sans MS"/>
              <a:cs typeface="Comic Sans MS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999257" y="4923379"/>
            <a:ext cx="5288396" cy="1416012"/>
            <a:chOff x="3564961" y="4819911"/>
            <a:chExt cx="4722691" cy="1416012"/>
          </a:xfrm>
        </p:grpSpPr>
        <p:sp>
          <p:nvSpPr>
            <p:cNvPr id="20" name="TextBox 19"/>
            <p:cNvSpPr txBox="1"/>
            <p:nvPr/>
          </p:nvSpPr>
          <p:spPr>
            <a:xfrm>
              <a:off x="3564961" y="4945735"/>
              <a:ext cx="4722691" cy="11695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rgbClr val="660066"/>
                  </a:solidFill>
                  <a:latin typeface="Courier New"/>
                  <a:cs typeface="Courier New"/>
                </a:rPr>
                <a:t>f</a:t>
              </a:r>
              <a:r>
                <a:rPr lang="en-US" sz="1400" b="1" dirty="0" smtClean="0">
                  <a:solidFill>
                    <a:srgbClr val="660066"/>
                  </a:solidFill>
                  <a:latin typeface="Courier New"/>
                  <a:cs typeface="Courier New"/>
                </a:rPr>
                <a:t>unction</a:t>
              </a:r>
              <a:r>
                <a:rPr lang="en-US" sz="1400" b="1" dirty="0" smtClean="0">
                  <a:latin typeface="Courier New"/>
                  <a:cs typeface="Courier New"/>
                </a:rPr>
                <a:t> protect</a:t>
              </a:r>
              <a:r>
                <a:rPr lang="en-US" sz="1400" b="1" dirty="0" smtClean="0">
                  <a:latin typeface="Courier New"/>
                  <a:cs typeface="Courier New"/>
                </a:rPr>
                <a:t>ed</a:t>
              </a:r>
              <a:r>
                <a:rPr lang="en-US" sz="1400" b="1" dirty="0" smtClean="0">
                  <a:latin typeface="Courier New"/>
                  <a:cs typeface="Courier New"/>
                </a:rPr>
                <a:t>()</a:t>
              </a:r>
              <a:r>
                <a:rPr lang="en-US" sz="1400" b="1" dirty="0">
                  <a:latin typeface="Courier New"/>
                  <a:cs typeface="Courier New"/>
                </a:rPr>
                <a:t> </a:t>
              </a:r>
              <a:r>
                <a:rPr lang="en-US" sz="1400" b="1" dirty="0" smtClean="0">
                  <a:latin typeface="Courier New"/>
                  <a:cs typeface="Courier New"/>
                </a:rPr>
                <a:t>{</a:t>
              </a:r>
            </a:p>
            <a:p>
              <a:r>
                <a:rPr lang="en-US" sz="1400" b="1" dirty="0">
                  <a:latin typeface="Courier New"/>
                  <a:cs typeface="Courier New"/>
                </a:rPr>
                <a:t> </a:t>
              </a:r>
              <a:r>
                <a:rPr lang="en-US" sz="1400" b="1" dirty="0" smtClean="0">
                  <a:latin typeface="Courier New"/>
                  <a:cs typeface="Courier New"/>
                </a:rPr>
                <a:t>   </a:t>
              </a:r>
              <a:r>
                <a:rPr lang="en-US" sz="1400" b="1" dirty="0" smtClean="0">
                  <a:solidFill>
                    <a:srgbClr val="660066"/>
                  </a:solidFill>
                  <a:latin typeface="Courier New"/>
                  <a:cs typeface="Courier New"/>
                </a:rPr>
                <a:t>function</a:t>
              </a:r>
              <a:r>
                <a:rPr lang="en-US" sz="1400" b="1" dirty="0" smtClean="0">
                  <a:latin typeface="Courier New"/>
                  <a:cs typeface="Courier New"/>
                </a:rPr>
                <a:t> protect(</a:t>
              </a:r>
              <a:r>
                <a:rPr lang="en-US" sz="1400" b="1" dirty="0" err="1" smtClean="0">
                  <a:latin typeface="Courier New"/>
                  <a:cs typeface="Courier New"/>
                </a:rPr>
                <a:t>rawSend</a:t>
              </a:r>
              <a:r>
                <a:rPr lang="en-US" sz="1400" b="1" dirty="0" smtClean="0">
                  <a:latin typeface="Courier New"/>
                  <a:cs typeface="Courier New"/>
                </a:rPr>
                <a:t>) { … }</a:t>
              </a:r>
            </a:p>
            <a:p>
              <a:r>
                <a:rPr lang="en-US" sz="1400" b="1" dirty="0">
                  <a:latin typeface="Courier New"/>
                  <a:cs typeface="Courier New"/>
                </a:rPr>
                <a:t> </a:t>
              </a:r>
              <a:r>
                <a:rPr lang="en-US" sz="1400" b="1" dirty="0" smtClean="0">
                  <a:latin typeface="Courier New"/>
                  <a:cs typeface="Courier New"/>
                </a:rPr>
                <a:t>   </a:t>
              </a:r>
              <a:r>
                <a:rPr lang="en-US" sz="1400" b="1" dirty="0" smtClean="0">
                  <a:solidFill>
                    <a:srgbClr val="660066"/>
                  </a:solidFill>
                  <a:latin typeface="Courier New"/>
                  <a:cs typeface="Courier New"/>
                </a:rPr>
                <a:t>return</a:t>
              </a:r>
              <a:r>
                <a:rPr lang="en-US" sz="1400" b="1" dirty="0" smtClean="0">
                  <a:latin typeface="Courier New"/>
                  <a:cs typeface="Courier New"/>
                </a:rPr>
                <a:t> wrap&lt;Un&gt;(protect);</a:t>
              </a:r>
              <a:endParaRPr lang="en-US" sz="1400" b="1" dirty="0" smtClean="0">
                <a:latin typeface="Courier New"/>
                <a:cs typeface="Courier New"/>
              </a:endParaRPr>
            </a:p>
            <a:p>
              <a:r>
                <a:rPr lang="en-US" sz="1400" b="1" dirty="0" smtClean="0">
                  <a:latin typeface="Courier New"/>
                  <a:cs typeface="Courier New"/>
                </a:rPr>
                <a:t>}</a:t>
              </a:r>
            </a:p>
            <a:p>
              <a:r>
                <a:rPr lang="en-US" sz="1400" b="1" dirty="0" err="1">
                  <a:latin typeface="Courier New"/>
                  <a:cs typeface="Courier New"/>
                </a:rPr>
                <a:t>w</a:t>
              </a:r>
              <a:r>
                <a:rPr lang="en-US" sz="1400" b="1" dirty="0" err="1" smtClean="0">
                  <a:latin typeface="Courier New"/>
                  <a:cs typeface="Courier New"/>
                </a:rPr>
                <a:t>indow.send</a:t>
              </a:r>
              <a:r>
                <a:rPr lang="en-US" sz="1400" b="1" dirty="0" smtClean="0">
                  <a:latin typeface="Courier New"/>
                  <a:cs typeface="Courier New"/>
                </a:rPr>
                <a:t> = protected();</a:t>
              </a:r>
              <a:endParaRPr lang="en-US" sz="1400" b="1" dirty="0">
                <a:latin typeface="Courier New"/>
                <a:cs typeface="Courier New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3564961" y="4819911"/>
              <a:ext cx="4722691" cy="120637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8000"/>
                </a:solidFill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3564961" y="6115286"/>
              <a:ext cx="4722691" cy="120637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8000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50226" y="5309490"/>
            <a:ext cx="3198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b="1" dirty="0" smtClean="0">
                <a:latin typeface="Comic Sans MS"/>
                <a:cs typeface="Comic Sans MS"/>
              </a:rPr>
              <a:t>Drop-in in the app</a:t>
            </a:r>
            <a:endParaRPr lang="en-US" sz="1600" b="1" baseline="30000" dirty="0">
              <a:latin typeface="Comic Sans MS"/>
              <a:cs typeface="Comic Sans MS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50226" y="2943523"/>
            <a:ext cx="2001352" cy="118513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999256" y="1949568"/>
            <a:ext cx="5186471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8B189D"/>
                </a:solidFill>
                <a:latin typeface="Courier New"/>
                <a:cs typeface="Courier New"/>
              </a:rPr>
              <a:t>f</a:t>
            </a:r>
            <a:r>
              <a:rPr lang="en-US" sz="1400" b="1" dirty="0" smtClean="0">
                <a:solidFill>
                  <a:srgbClr val="8B189D"/>
                </a:solidFill>
                <a:latin typeface="Courier New"/>
                <a:cs typeface="Courier New"/>
              </a:rPr>
              <a:t>unction</a:t>
            </a:r>
            <a:r>
              <a:rPr lang="en-US" sz="1400" b="1" dirty="0" smtClean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protect</a:t>
            </a:r>
            <a:r>
              <a:rPr lang="en-US" sz="1400" b="1" dirty="0" smtClean="0">
                <a:latin typeface="Courier New"/>
                <a:cs typeface="Courier New"/>
              </a:rPr>
              <a:t>(</a:t>
            </a:r>
            <a:r>
              <a:rPr lang="en-US" sz="1400" b="1" dirty="0" err="1" smtClean="0">
                <a:latin typeface="Courier New"/>
                <a:cs typeface="Courier New"/>
              </a:rPr>
              <a:t>rawSend</a:t>
            </a:r>
            <a:r>
              <a:rPr lang="en-US" sz="1400" b="1" dirty="0" smtClean="0">
                <a:latin typeface="Courier New"/>
                <a:cs typeface="Courier New"/>
              </a:rPr>
              <a:t>:</a:t>
            </a:r>
            <a:r>
              <a:rPr lang="en-US" sz="1400" b="1" dirty="0" smtClean="0">
                <a:solidFill>
                  <a:srgbClr val="008000"/>
                </a:solidFill>
                <a:latin typeface="Courier New"/>
                <a:cs typeface="Courier New"/>
                <a:sym typeface="Wingdings"/>
              </a:rPr>
              <a:t>(</a:t>
            </a:r>
            <a:r>
              <a:rPr lang="en-US" sz="1400" b="1" dirty="0" err="1">
                <a:solidFill>
                  <a:srgbClr val="008000"/>
                </a:solidFill>
                <a:latin typeface="Courier New"/>
                <a:cs typeface="Courier New"/>
                <a:sym typeface="Wingdings"/>
              </a:rPr>
              <a:t>s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  <a:sym typeface="Wingdings"/>
              </a:rPr>
              <a:t>tring,string</a:t>
            </a:r>
            <a:r>
              <a:rPr lang="en-US" sz="1400" b="1" dirty="0" smtClean="0">
                <a:solidFill>
                  <a:srgbClr val="008000"/>
                </a:solidFill>
                <a:latin typeface="Courier New"/>
                <a:cs typeface="Courier New"/>
                <a:sym typeface="Wingdings"/>
              </a:rPr>
              <a:t>)=&gt;any</a:t>
            </a:r>
            <a:r>
              <a:rPr lang="en-US" sz="1400" b="1" dirty="0" smtClean="0">
                <a:latin typeface="Courier New"/>
                <a:cs typeface="Courier New"/>
              </a:rPr>
              <a:t>)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400" b="1" dirty="0">
                <a:solidFill>
                  <a:srgbClr val="8B189D"/>
                </a:solidFill>
                <a:latin typeface="Courier New"/>
                <a:cs typeface="Courier New"/>
              </a:rPr>
              <a:t> </a:t>
            </a:r>
            <a:r>
              <a:rPr lang="en-US" sz="1400" b="1" dirty="0" smtClean="0">
                <a:solidFill>
                  <a:srgbClr val="8B189D"/>
                </a:solidFill>
                <a:latin typeface="Courier New"/>
                <a:cs typeface="Courier New"/>
              </a:rPr>
              <a:t> var</a:t>
            </a:r>
            <a:r>
              <a:rPr lang="en-US" sz="1400" b="1" dirty="0" smtClean="0">
                <a:latin typeface="Courier New"/>
                <a:cs typeface="Courier New"/>
              </a:rPr>
              <a:t> whitelist </a:t>
            </a:r>
            <a:r>
              <a:rPr lang="en-US" sz="1400" b="1" dirty="0">
                <a:latin typeface="Courier New"/>
                <a:cs typeface="Courier New"/>
              </a:rPr>
              <a:t>=</a:t>
            </a: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smtClean="0">
                <a:latin typeface="Courier New"/>
                <a:cs typeface="Courier New"/>
              </a:rPr>
              <a:t>{ </a:t>
            </a:r>
            <a:r>
              <a:rPr lang="en-US" sz="1400" b="1" dirty="0" smtClean="0">
                <a:solidFill>
                  <a:srgbClr val="E91624"/>
                </a:solidFill>
                <a:latin typeface="Courier New"/>
                <a:cs typeface="Courier New"/>
              </a:rPr>
              <a:t>“</a:t>
            </a:r>
            <a:r>
              <a:rPr lang="en-US" sz="1400" b="1" dirty="0" err="1" smtClean="0">
                <a:solidFill>
                  <a:srgbClr val="E91624"/>
                </a:solidFill>
                <a:latin typeface="Courier New"/>
                <a:cs typeface="Courier New"/>
              </a:rPr>
              <a:t>www.microsoft.com</a:t>
            </a:r>
            <a:r>
              <a:rPr lang="en-US" sz="1400" b="1" dirty="0">
                <a:solidFill>
                  <a:srgbClr val="E91624"/>
                </a:solidFill>
                <a:latin typeface="Courier New"/>
                <a:cs typeface="Courier New"/>
              </a:rPr>
              <a:t>/</a:t>
            </a:r>
            <a:r>
              <a:rPr lang="en-US" sz="1400" b="1" dirty="0" smtClean="0">
                <a:solidFill>
                  <a:srgbClr val="E91624"/>
                </a:solidFill>
                <a:latin typeface="Courier New"/>
                <a:cs typeface="Courier New"/>
              </a:rPr>
              <a:t>mail” : true</a:t>
            </a:r>
            <a:r>
              <a:rPr lang="en-US" sz="1400" b="1" dirty="0" smtClean="0">
                <a:latin typeface="Courier New"/>
                <a:cs typeface="Courier New"/>
              </a:rPr>
              <a:t>,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smtClean="0">
                <a:solidFill>
                  <a:srgbClr val="E91624"/>
                </a:solidFill>
                <a:latin typeface="Courier New"/>
                <a:cs typeface="Courier New"/>
              </a:rPr>
              <a:t>“</a:t>
            </a:r>
            <a:r>
              <a:rPr lang="en-US" sz="1400" b="1" dirty="0" err="1" smtClean="0">
                <a:solidFill>
                  <a:srgbClr val="E91624"/>
                </a:solidFill>
                <a:latin typeface="Courier New"/>
                <a:cs typeface="Courier New"/>
              </a:rPr>
              <a:t>www.microsoft.com</a:t>
            </a:r>
            <a:r>
              <a:rPr lang="en-US" sz="1400" b="1" dirty="0">
                <a:solidFill>
                  <a:srgbClr val="E91624"/>
                </a:solidFill>
                <a:latin typeface="Courier New"/>
                <a:cs typeface="Courier New"/>
              </a:rPr>
              <a:t>/</a:t>
            </a:r>
            <a:r>
              <a:rPr lang="en-US" sz="1400" b="1" dirty="0" err="1" smtClean="0">
                <a:solidFill>
                  <a:srgbClr val="E91624"/>
                </a:solidFill>
                <a:latin typeface="Courier New"/>
                <a:cs typeface="Courier New"/>
              </a:rPr>
              <a:t>owa</a:t>
            </a:r>
            <a:r>
              <a:rPr lang="en-US" sz="1400" b="1" dirty="0" smtClean="0">
                <a:solidFill>
                  <a:srgbClr val="E91624"/>
                </a:solidFill>
                <a:latin typeface="Courier New"/>
                <a:cs typeface="Courier New"/>
              </a:rPr>
              <a:t>”  : true </a:t>
            </a:r>
            <a:r>
              <a:rPr lang="en-US" sz="1400" b="1" dirty="0">
                <a:latin typeface="Courier New"/>
                <a:cs typeface="Courier New"/>
              </a:rPr>
              <a:t>}</a:t>
            </a:r>
            <a:r>
              <a:rPr lang="en-US" sz="1400" b="1" dirty="0" smtClean="0">
                <a:latin typeface="Courier New"/>
                <a:cs typeface="Courier New"/>
              </a:rPr>
              <a:t>;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smtClean="0">
                <a:solidFill>
                  <a:srgbClr val="8B189D"/>
                </a:solidFill>
                <a:latin typeface="Courier New"/>
                <a:cs typeface="Courier New"/>
              </a:rPr>
              <a:t>return </a:t>
            </a:r>
            <a:r>
              <a:rPr lang="en-US" sz="1400" b="1" dirty="0">
                <a:solidFill>
                  <a:srgbClr val="8B189D"/>
                </a:solidFill>
                <a:latin typeface="Courier New"/>
                <a:cs typeface="Courier New"/>
              </a:rPr>
              <a:t>function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err="1" smtClean="0">
                <a:latin typeface="Courier New"/>
                <a:cs typeface="Courier New"/>
              </a:rPr>
              <a:t>url: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string</a:t>
            </a:r>
            <a:r>
              <a:rPr lang="en-US" sz="1400" b="1" dirty="0" smtClean="0">
                <a:latin typeface="Courier New"/>
                <a:cs typeface="Courier New"/>
              </a:rPr>
              <a:t>, </a:t>
            </a:r>
            <a:r>
              <a:rPr lang="en-US" sz="1400" b="1" dirty="0" err="1" smtClean="0">
                <a:latin typeface="Courier New"/>
                <a:cs typeface="Courier New"/>
              </a:rPr>
              <a:t>msg: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string</a:t>
            </a:r>
            <a:r>
              <a:rPr lang="en-US" sz="1400" b="1" dirty="0" smtClean="0">
                <a:latin typeface="Courier New"/>
                <a:cs typeface="Courier New"/>
              </a:rPr>
              <a:t>) </a:t>
            </a:r>
            <a:r>
              <a:rPr lang="en-US" sz="1400" b="1" dirty="0">
                <a:latin typeface="Courier New"/>
                <a:cs typeface="Courier New"/>
              </a:rPr>
              <a:t>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smtClean="0">
                <a:solidFill>
                  <a:srgbClr val="8B189D"/>
                </a:solidFill>
                <a:latin typeface="Courier New"/>
                <a:cs typeface="Courier New"/>
              </a:rPr>
              <a:t>if</a:t>
            </a:r>
            <a:r>
              <a:rPr lang="en-US" sz="1400" b="1" dirty="0">
                <a:latin typeface="Courier New"/>
                <a:cs typeface="Courier New"/>
              </a:rPr>
              <a:t>(whitelist[</a:t>
            </a:r>
            <a:r>
              <a:rPr lang="en-US" sz="1400" b="1" dirty="0" err="1">
                <a:latin typeface="Courier New"/>
                <a:cs typeface="Courier New"/>
              </a:rPr>
              <a:t>url</a:t>
            </a:r>
            <a:r>
              <a:rPr lang="en-US" sz="1400" b="1" dirty="0" smtClean="0">
                <a:latin typeface="Courier New"/>
                <a:cs typeface="Courier New"/>
              </a:rPr>
              <a:t>])  </a:t>
            </a:r>
            <a:r>
              <a:rPr lang="en-US" sz="1400" b="1" dirty="0" err="1" smtClean="0">
                <a:latin typeface="Courier New"/>
                <a:cs typeface="Courier New"/>
              </a:rPr>
              <a:t>rawSend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err="1">
                <a:latin typeface="Courier New"/>
                <a:cs typeface="Courier New"/>
              </a:rPr>
              <a:t>msg</a:t>
            </a:r>
            <a:r>
              <a:rPr lang="en-US" sz="1400" b="1" dirty="0">
                <a:latin typeface="Courier New"/>
                <a:cs typeface="Courier New"/>
              </a:rPr>
              <a:t>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smtClean="0">
                <a:latin typeface="Courier New"/>
                <a:cs typeface="Courier New"/>
              </a:rPr>
              <a:t>}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}</a:t>
            </a:r>
            <a:endParaRPr lang="en-US" sz="1400" b="1" dirty="0" smtClean="0">
              <a:latin typeface="Courier New"/>
              <a:cs typeface="Courier New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5174062" y="3785419"/>
            <a:ext cx="790587" cy="1113463"/>
            <a:chOff x="5240761" y="3380010"/>
            <a:chExt cx="790587" cy="1113463"/>
          </a:xfrm>
        </p:grpSpPr>
        <p:sp>
          <p:nvSpPr>
            <p:cNvPr id="27" name="TextBox 26"/>
            <p:cNvSpPr txBox="1"/>
            <p:nvPr/>
          </p:nvSpPr>
          <p:spPr>
            <a:xfrm>
              <a:off x="5240761" y="3684094"/>
              <a:ext cx="7905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Georgia"/>
                  <a:cs typeface="Georgia"/>
                </a:rPr>
                <a:t>TS</a:t>
              </a:r>
              <a:r>
                <a:rPr lang="en-US" sz="2400" b="1" baseline="30000" dirty="0" smtClean="0">
                  <a:latin typeface="Zapf Dingbats"/>
                  <a:ea typeface="Zapf Dingbats"/>
                  <a:cs typeface="Zapf Dingbats"/>
                  <a:sym typeface="Zapf Dingbats"/>
                </a:rPr>
                <a:t>★</a:t>
              </a:r>
              <a:endParaRPr lang="en-US" sz="2400" b="1" baseline="30000" dirty="0">
                <a:latin typeface="Georgia"/>
                <a:cs typeface="Georgia"/>
              </a:endParaRPr>
            </a:p>
          </p:txBody>
        </p:sp>
        <p:sp>
          <p:nvSpPr>
            <p:cNvPr id="28" name="Right Arrow 27"/>
            <p:cNvSpPr/>
            <p:nvPr/>
          </p:nvSpPr>
          <p:spPr>
            <a:xfrm rot="5400000">
              <a:off x="5372203" y="3945047"/>
              <a:ext cx="416984" cy="679868"/>
            </a:xfrm>
            <a:prstGeom prst="rightArrow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ight Arrow 25"/>
            <p:cNvSpPr/>
            <p:nvPr/>
          </p:nvSpPr>
          <p:spPr>
            <a:xfrm rot="5400000">
              <a:off x="5372203" y="3248568"/>
              <a:ext cx="416984" cy="679868"/>
            </a:xfrm>
            <a:prstGeom prst="rightArrow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1708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Gradual Security – Initial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OWASP CSRFGuard and Facebook API</a:t>
            </a:r>
          </a:p>
          <a:p>
            <a:pPr lvl="1"/>
            <a:r>
              <a:rPr lang="en-US" dirty="0" smtClean="0"/>
              <a:t>Reported many attacks</a:t>
            </a:r>
          </a:p>
          <a:p>
            <a:pPr lvl="1"/>
            <a:r>
              <a:rPr lang="en-US" dirty="0" smtClean="0"/>
              <a:t>Both widely used and security critical libraries</a:t>
            </a:r>
          </a:p>
          <a:p>
            <a:pPr lvl="1"/>
            <a:r>
              <a:rPr lang="en-US" dirty="0" smtClean="0"/>
              <a:t>Ported critical fragments to </a:t>
            </a:r>
            <a:r>
              <a:rPr lang="en-US" dirty="0">
                <a:latin typeface="Georgia"/>
                <a:cs typeface="Georgia"/>
              </a:rPr>
              <a:t>TS</a:t>
            </a:r>
            <a:r>
              <a:rPr lang="en-US" baseline="30000" dirty="0" smtClean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</a:p>
          <a:p>
            <a:pPr lvl="1"/>
            <a:r>
              <a:rPr lang="en-US" dirty="0" smtClean="0">
                <a:ea typeface="Zapf Dingbats"/>
                <a:cs typeface="Zapf Dingbats"/>
                <a:sym typeface="Zapf Dingbats"/>
              </a:rPr>
              <a:t>Easy to argue correctness in the presence of memory isolation</a:t>
            </a:r>
          </a:p>
          <a:p>
            <a:pPr marL="274320" lvl="1" indent="0">
              <a:buNone/>
            </a:pPr>
            <a:endParaRPr lang="en-US" dirty="0" smtClean="0">
              <a:ea typeface="Zapf Dingbats"/>
              <a:cs typeface="Zapf Dingbats"/>
              <a:sym typeface="Zapf Dingbats"/>
            </a:endParaRPr>
          </a:p>
          <a:p>
            <a:r>
              <a:rPr lang="en-US" b="1" dirty="0"/>
              <a:t>Secure, High Integrity, and Efficient HTML5 localStorage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7291" y="4941516"/>
            <a:ext cx="47458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(</a:t>
            </a:r>
            <a:r>
              <a:rPr lang="en-US" sz="2000" dirty="0">
                <a:hlinkClick r:id="rId2"/>
              </a:rPr>
              <a:t>http://rise4fun.com/FStar/tutorial/tsStar</a:t>
            </a:r>
            <a:r>
              <a:rPr lang="en-US" sz="2000" dirty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31205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dirty="0"/>
              <a:t> </a:t>
            </a:r>
            <a:r>
              <a:rPr lang="en-US" dirty="0" smtClean="0"/>
              <a:t>Gradual Typing Overview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464838" y="3829286"/>
            <a:ext cx="2347741" cy="1757393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b="1" dirty="0">
                <a:latin typeface="Comic Sans MS"/>
                <a:cs typeface="Comic Sans MS"/>
              </a:rPr>
              <a:t>U</a:t>
            </a:r>
            <a:endParaRPr lang="en-US" b="1" dirty="0">
              <a:latin typeface="Comic Sans MS"/>
              <a:cs typeface="Comic Sans M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635226" y="4329566"/>
            <a:ext cx="782581" cy="756833"/>
          </a:xfrm>
          <a:prstGeom prst="roundRect">
            <a:avLst/>
          </a:prstGeom>
          <a:solidFill>
            <a:srgbClr val="33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omic Sans MS"/>
                <a:cs typeface="Comic Sans MS"/>
              </a:rPr>
              <a:t>D</a:t>
            </a:r>
            <a:endParaRPr lang="en-US" b="1" dirty="0">
              <a:latin typeface="Comic Sans MS"/>
              <a:cs typeface="Comic Sans MS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811903" y="4384083"/>
            <a:ext cx="808239" cy="647799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omic Sans MS"/>
                <a:cs typeface="Comic Sans MS"/>
              </a:rPr>
              <a:t>S</a:t>
            </a:r>
            <a:endParaRPr lang="en-US" b="1" dirty="0">
              <a:latin typeface="Comic Sans MS"/>
              <a:cs typeface="Comic Sans MS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186882" y="4727224"/>
            <a:ext cx="830287" cy="0"/>
          </a:xfrm>
          <a:prstGeom prst="straightConnector1">
            <a:avLst/>
          </a:prstGeom>
          <a:ln w="35941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8254510" y="4855501"/>
            <a:ext cx="0" cy="615729"/>
          </a:xfrm>
          <a:prstGeom prst="straightConnector1">
            <a:avLst/>
          </a:prstGeom>
          <a:ln w="35941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7032529" y="4859509"/>
            <a:ext cx="3" cy="611721"/>
          </a:xfrm>
          <a:prstGeom prst="straightConnector1">
            <a:avLst/>
          </a:prstGeom>
          <a:ln w="35941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7200" y="1731737"/>
            <a:ext cx="6616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Based on runtime type information (RTTI)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57201" y="2279147"/>
            <a:ext cx="2144230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dirty="0" smtClean="0">
                <a:solidFill>
                  <a:srgbClr val="292934"/>
                </a:solidFill>
              </a:rPr>
              <a:t>  </a:t>
            </a:r>
            <a:endParaRPr lang="en-US" dirty="0">
              <a:solidFill>
                <a:srgbClr val="292934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7200" y="2644907"/>
            <a:ext cx="2144231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{ x 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2,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27098" y="2285017"/>
            <a:ext cx="5171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292934"/>
                </a:solidFill>
                <a:latin typeface="Courier New"/>
                <a:cs typeface="Courier New"/>
              </a:rPr>
              <a:t>type Point = { x:number; y:number }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83666" y="3117127"/>
            <a:ext cx="26289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omic Sans MS"/>
                <a:cs typeface="Comic Sans MS"/>
              </a:rPr>
              <a:t>Compiled as is</a:t>
            </a:r>
            <a:endParaRPr lang="en-US" sz="2000" b="1" dirty="0">
              <a:latin typeface="Comic Sans MS"/>
              <a:cs typeface="Comic Sans MS"/>
            </a:endParaRPr>
          </a:p>
        </p:txBody>
      </p:sp>
      <p:cxnSp>
        <p:nvCxnSpPr>
          <p:cNvPr id="20" name="Curved Connector 19"/>
          <p:cNvCxnSpPr>
            <a:stCxn id="10" idx="0"/>
            <a:endCxn id="18" idx="3"/>
          </p:cNvCxnSpPr>
          <p:nvPr/>
        </p:nvCxnSpPr>
        <p:spPr>
          <a:xfrm rot="5400000" flipH="1" flipV="1">
            <a:off x="7980851" y="3552355"/>
            <a:ext cx="1066901" cy="596556"/>
          </a:xfrm>
          <a:prstGeom prst="curvedConnector4">
            <a:avLst>
              <a:gd name="adj1" fmla="val 40624"/>
              <a:gd name="adj2" fmla="val 13832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0" y="4450756"/>
            <a:ext cx="6635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Compiled with runtime checks to respect RTTI tags</a:t>
            </a:r>
            <a:endParaRPr lang="en-US" sz="2000" b="1" dirty="0">
              <a:latin typeface="Comic Sans MS"/>
              <a:cs typeface="Comic Sans MS"/>
            </a:endParaRPr>
          </a:p>
        </p:txBody>
      </p:sp>
      <p:cxnSp>
        <p:nvCxnSpPr>
          <p:cNvPr id="23" name="Curved Connector 22"/>
          <p:cNvCxnSpPr>
            <a:stCxn id="9" idx="0"/>
            <a:endCxn id="21" idx="0"/>
          </p:cNvCxnSpPr>
          <p:nvPr/>
        </p:nvCxnSpPr>
        <p:spPr>
          <a:xfrm rot="16200000" flipH="1" flipV="1">
            <a:off x="5111470" y="2535709"/>
            <a:ext cx="121190" cy="3708904"/>
          </a:xfrm>
          <a:prstGeom prst="curvedConnector3">
            <a:avLst>
              <a:gd name="adj1" fmla="val -188629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42607" y="5843008"/>
            <a:ext cx="6583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Library provided wrappers ensure memory isolation</a:t>
            </a:r>
            <a:endParaRPr lang="en-US" sz="2000" b="1" dirty="0">
              <a:latin typeface="Comic Sans MS"/>
              <a:cs typeface="Comic Sans MS"/>
            </a:endParaRPr>
          </a:p>
        </p:txBody>
      </p:sp>
      <p:cxnSp>
        <p:nvCxnSpPr>
          <p:cNvPr id="26" name="Curved Connector 25"/>
          <p:cNvCxnSpPr>
            <a:stCxn id="8" idx="2"/>
          </p:cNvCxnSpPr>
          <p:nvPr/>
        </p:nvCxnSpPr>
        <p:spPr>
          <a:xfrm rot="5400000">
            <a:off x="7085792" y="5527404"/>
            <a:ext cx="493643" cy="612192"/>
          </a:xfrm>
          <a:prstGeom prst="curvedConnector2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668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 animBg="1"/>
      <p:bldP spid="17" grpId="0"/>
      <p:bldP spid="18" grpId="0"/>
      <p:bldP spid="21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2888877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v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ar o = { x : true };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2;  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o.y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3;</a:t>
            </a:r>
          </a:p>
          <a:p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d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iag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(o);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787119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unction bar(q)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q.x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true;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}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 smtClean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dirty="0" smtClean="0"/>
              <a:t> </a:t>
            </a:r>
            <a:r>
              <a:rPr lang="en-US" dirty="0" smtClean="0"/>
              <a:t>Tour </a:t>
            </a:r>
            <a:r>
              <a:rPr lang="en-US" dirty="0" smtClean="0"/>
              <a:t>with </a:t>
            </a:r>
            <a:r>
              <a:rPr lang="en-US" dirty="0" smtClean="0"/>
              <a:t>Example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89066" y="1812774"/>
            <a:ext cx="44549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bar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00481" y="3989409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Georgia"/>
              </a:rPr>
              <a:t>JS</a:t>
            </a:r>
            <a:endParaRPr lang="en-US" dirty="0">
              <a:cs typeface="Georgi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620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2888877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v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ar o = { x : true };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2;  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o.y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3;</a:t>
            </a:r>
          </a:p>
          <a:p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d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iag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(o);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787119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unction bar(q)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q.x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true;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}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Georgia"/>
              </a:rPr>
              <a:t>Compilation of </a:t>
            </a:r>
            <a:r>
              <a:rPr lang="en-US" dirty="0">
                <a:cs typeface="Georgia"/>
              </a:rPr>
              <a:t>S</a:t>
            </a:r>
            <a:r>
              <a:rPr lang="en-US" dirty="0" smtClean="0">
                <a:cs typeface="Georgia"/>
              </a:rPr>
              <a:t>tatically </a:t>
            </a:r>
            <a:r>
              <a:rPr lang="en-US" dirty="0">
                <a:cs typeface="Georgia"/>
              </a:rPr>
              <a:t>T</a:t>
            </a:r>
            <a:r>
              <a:rPr lang="en-US" dirty="0" smtClean="0">
                <a:cs typeface="Georgia"/>
              </a:rPr>
              <a:t>yped </a:t>
            </a:r>
            <a:r>
              <a:rPr lang="en-US" dirty="0">
                <a:cs typeface="Georgia"/>
              </a:rPr>
              <a:t>C</a:t>
            </a:r>
            <a:r>
              <a:rPr lang="en-US" dirty="0" smtClean="0">
                <a:cs typeface="Georgia"/>
              </a:rPr>
              <a:t>ode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89066" y="1812774"/>
            <a:ext cx="44549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bar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00481" y="3989409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Georgia"/>
              </a:rPr>
              <a:t>JS</a:t>
            </a:r>
            <a:endParaRPr lang="en-US" dirty="0">
              <a:cs typeface="Georgi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5400000">
            <a:off x="5193039" y="3710791"/>
            <a:ext cx="775312" cy="679868"/>
          </a:xfrm>
          <a:prstGeom prst="rightArrow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689066" y="4460970"/>
            <a:ext cx="44549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/>
                <a:cs typeface="Courier New"/>
              </a:rPr>
              <a:t>function </a:t>
            </a:r>
            <a:r>
              <a:rPr lang="en-US" sz="1600" b="1" dirty="0" err="1" smtClean="0"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latin typeface="Courier New"/>
                <a:cs typeface="Courier New"/>
              </a:rPr>
              <a:t>(p)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    bar(p);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 return p;</a:t>
            </a:r>
          </a:p>
          <a:p>
            <a:r>
              <a:rPr lang="en-US" sz="16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89066" y="6298392"/>
            <a:ext cx="4454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(Statically typed code is safe </a:t>
            </a:r>
            <a:r>
              <a:rPr lang="en-US" b="1" dirty="0" smtClean="0">
                <a:latin typeface="Comic Sans MS"/>
                <a:cs typeface="Comic Sans MS"/>
              </a:rPr>
              <a:t>as is</a:t>
            </a:r>
            <a:r>
              <a:rPr lang="en-US" dirty="0" smtClean="0"/>
              <a:t>)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96304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2888877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v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ar o = { x : true };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2;  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o.y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3;</a:t>
            </a:r>
          </a:p>
          <a:p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d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iag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(o);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787119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unction bar(q)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q.x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true;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}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Georgia"/>
              </a:rPr>
              <a:t>RTTI Instrumentation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89066" y="1812774"/>
            <a:ext cx="44549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bar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00481" y="3989409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Georgia"/>
              </a:rPr>
              <a:t>JS</a:t>
            </a:r>
            <a:endParaRPr lang="en-US" dirty="0">
              <a:cs typeface="Georgi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5400000">
            <a:off x="5193039" y="3710791"/>
            <a:ext cx="775312" cy="679868"/>
          </a:xfrm>
          <a:prstGeom prst="rightArrow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89066" y="5962359"/>
            <a:ext cx="38124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>
                <a:solidFill>
                  <a:srgbClr val="292934"/>
                </a:solidFill>
                <a:latin typeface="Courier New"/>
                <a:cs typeface="Courier New"/>
              </a:rPr>
              <a:t>diag.rtti</a:t>
            </a:r>
            <a:r>
              <a:rPr lang="en-US" sz="1600" dirty="0">
                <a:solidFill>
                  <a:srgbClr val="292934"/>
                </a:solidFill>
              </a:rPr>
              <a:t> </a:t>
            </a:r>
            <a:r>
              <a:rPr lang="en-US" sz="1600" b="1" dirty="0">
                <a:solidFill>
                  <a:srgbClr val="292934"/>
                </a:solidFill>
                <a:latin typeface="Courier New"/>
                <a:cs typeface="Courier New"/>
              </a:rPr>
              <a:t>= [[Point    Point]]</a:t>
            </a:r>
            <a:r>
              <a:rPr lang="en-US" sz="1600" dirty="0">
                <a:solidFill>
                  <a:srgbClr val="292934"/>
                </a:solidFill>
              </a:rPr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89066" y="4460970"/>
            <a:ext cx="44549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/>
                <a:cs typeface="Courier New"/>
              </a:rPr>
              <a:t>function </a:t>
            </a:r>
            <a:r>
              <a:rPr lang="en-US" sz="1600" b="1" dirty="0" err="1" smtClean="0"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latin typeface="Courier New"/>
                <a:cs typeface="Courier New"/>
              </a:rPr>
              <a:t>(p)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    bar(p);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 return p;</a:t>
            </a:r>
          </a:p>
          <a:p>
            <a:r>
              <a:rPr lang="en-US" sz="16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89066" y="6298392"/>
            <a:ext cx="4454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(Statically typed code is safe </a:t>
            </a:r>
            <a:r>
              <a:rPr lang="en-US" b="1" dirty="0" smtClean="0">
                <a:latin typeface="Comic Sans MS"/>
                <a:cs typeface="Comic Sans MS"/>
              </a:rPr>
              <a:t>as is</a:t>
            </a:r>
            <a:r>
              <a:rPr lang="en-US" dirty="0" smtClean="0"/>
              <a:t>)</a:t>
            </a:r>
            <a:endParaRPr lang="en-US" b="1" i="1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7158685" y="6170128"/>
            <a:ext cx="346388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89066" y="6030630"/>
            <a:ext cx="3812462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05323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Architecture of JavaScript Applications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54" y="1523999"/>
            <a:ext cx="8901546" cy="5218545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554183" y="4756727"/>
            <a:ext cx="1951181" cy="92363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Application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54183" y="3592946"/>
            <a:ext cx="1951181" cy="92363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Libraries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(e.g. JQuery</a:t>
            </a:r>
            <a:r>
              <a:rPr lang="en-US" sz="16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54183" y="2426855"/>
            <a:ext cx="1951181" cy="923636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Untrusted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(e.g. ads)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509818" y="3350491"/>
            <a:ext cx="3740727" cy="1406236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Shared Global State</a:t>
            </a:r>
          </a:p>
          <a:p>
            <a:r>
              <a:rPr lang="en-US" dirty="0" smtClean="0"/>
              <a:t>(e.g. Object.prototype, String.prototype, Array.prototype)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0" idx="3"/>
          </p:cNvCxnSpPr>
          <p:nvPr/>
        </p:nvCxnSpPr>
        <p:spPr>
          <a:xfrm>
            <a:off x="2505364" y="2888673"/>
            <a:ext cx="1085272" cy="57496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3"/>
            <a:endCxn id="11" idx="1"/>
          </p:cNvCxnSpPr>
          <p:nvPr/>
        </p:nvCxnSpPr>
        <p:spPr>
          <a:xfrm flipV="1">
            <a:off x="2505364" y="4053609"/>
            <a:ext cx="1004454" cy="1155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3"/>
          </p:cNvCxnSpPr>
          <p:nvPr/>
        </p:nvCxnSpPr>
        <p:spPr>
          <a:xfrm flipV="1">
            <a:off x="2505364" y="4675909"/>
            <a:ext cx="1085272" cy="54263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/>
          <p:nvPr/>
        </p:nvCxnSpPr>
        <p:spPr>
          <a:xfrm>
            <a:off x="1477845" y="5784273"/>
            <a:ext cx="1812636" cy="346363"/>
          </a:xfrm>
          <a:prstGeom prst="curvedConnector3">
            <a:avLst>
              <a:gd name="adj1" fmla="val 955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313570" y="5761304"/>
            <a:ext cx="5703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All scripts execute in the same environment</a:t>
            </a:r>
            <a:endParaRPr lang="en-US" sz="2000" b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7232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2888877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v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ar o = { x : true };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2;  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o.y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3;</a:t>
            </a:r>
          </a:p>
          <a:p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d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iag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(o);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787119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unction bar(q)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q.x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true;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}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Georgia"/>
              </a:rPr>
              <a:t>RTTI Instrumentation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89066" y="1812774"/>
            <a:ext cx="44549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bar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00481" y="3989409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Georgia"/>
              </a:rPr>
              <a:t>JS</a:t>
            </a:r>
            <a:endParaRPr lang="en-US" dirty="0">
              <a:cs typeface="Georgi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5400000">
            <a:off x="5193039" y="3710791"/>
            <a:ext cx="775312" cy="679868"/>
          </a:xfrm>
          <a:prstGeom prst="rightArrow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89066" y="5962359"/>
            <a:ext cx="38124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>
                <a:solidFill>
                  <a:srgbClr val="292934"/>
                </a:solidFill>
                <a:latin typeface="Courier New"/>
                <a:cs typeface="Courier New"/>
              </a:rPr>
              <a:t>diag.rtti</a:t>
            </a:r>
            <a:r>
              <a:rPr lang="en-US" sz="1600" dirty="0">
                <a:solidFill>
                  <a:srgbClr val="292934"/>
                </a:solidFill>
              </a:rPr>
              <a:t> </a:t>
            </a:r>
            <a:r>
              <a:rPr lang="en-US" sz="1600" b="1" dirty="0">
                <a:solidFill>
                  <a:srgbClr val="292934"/>
                </a:solidFill>
                <a:latin typeface="Courier New"/>
                <a:cs typeface="Courier New"/>
              </a:rPr>
              <a:t>= [[Point    Point]]</a:t>
            </a:r>
            <a:r>
              <a:rPr lang="en-US" sz="1600" dirty="0">
                <a:solidFill>
                  <a:srgbClr val="292934"/>
                </a:solidFill>
              </a:rPr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89066" y="4460970"/>
            <a:ext cx="44549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/>
                <a:cs typeface="Courier New"/>
              </a:rPr>
              <a:t>function </a:t>
            </a:r>
            <a:r>
              <a:rPr lang="en-US" sz="1600" b="1" dirty="0" err="1" smtClean="0"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latin typeface="Courier New"/>
                <a:cs typeface="Courier New"/>
              </a:rPr>
              <a:t>(p)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    bar(p);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 return p;</a:t>
            </a:r>
          </a:p>
          <a:p>
            <a:r>
              <a:rPr lang="en-US" sz="16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89066" y="6298392"/>
            <a:ext cx="4454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(Statically typed code is safe </a:t>
            </a:r>
            <a:r>
              <a:rPr lang="en-US" b="1" dirty="0" smtClean="0">
                <a:latin typeface="Comic Sans MS"/>
                <a:cs typeface="Comic Sans MS"/>
              </a:rPr>
              <a:t>as is</a:t>
            </a:r>
            <a:r>
              <a:rPr lang="en-US" dirty="0" smtClean="0"/>
              <a:t>)</a:t>
            </a:r>
            <a:endParaRPr lang="en-US" b="1" i="1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7158685" y="6170128"/>
            <a:ext cx="346388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89066" y="6030630"/>
            <a:ext cx="3812462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23" name="Right Arrow 22"/>
          <p:cNvSpPr/>
          <p:nvPr/>
        </p:nvSpPr>
        <p:spPr>
          <a:xfrm rot="5400000">
            <a:off x="1431530" y="3710791"/>
            <a:ext cx="775312" cy="679868"/>
          </a:xfrm>
          <a:prstGeom prst="rightArrow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8135" y="4814455"/>
            <a:ext cx="3981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(Compiled with runtime type checks)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217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2888877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v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ar o = { x : true };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2;  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o.y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3;</a:t>
            </a:r>
          </a:p>
          <a:p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d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iag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(o);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988850"/>
            <a:ext cx="2982135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1787119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unction bar(q)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q.x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true;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}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170479" y="2888877"/>
            <a:ext cx="537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◄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Georgia"/>
              </a:rPr>
              <a:t>Runtime Checks on RTTI (Dynamic Safety)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89066" y="1812774"/>
            <a:ext cx="44549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bar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00481" y="3989409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Georgia"/>
              </a:rPr>
              <a:t>JS</a:t>
            </a:r>
            <a:endParaRPr lang="en-US" dirty="0"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57819" y="5445769"/>
            <a:ext cx="1723101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any</a:t>
            </a:r>
            <a:r>
              <a:rPr lang="en-US" dirty="0">
                <a:solidFill>
                  <a:srgbClr val="00B050"/>
                </a:solidFill>
              </a:rPr>
              <a:t> 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7819" y="5811529"/>
            <a:ext cx="1723101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{ x 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" y="5067775"/>
            <a:ext cx="1723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o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176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3" grpId="0"/>
      <p:bldP spid="24" grpId="0" animBg="1"/>
      <p:bldP spid="25" grpId="0" animBg="1"/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232531"/>
            <a:ext cx="1417875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2888877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v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ar o = { x : true };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2;  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o.y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3;</a:t>
            </a:r>
          </a:p>
          <a:p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d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iag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(o);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787119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unction bar(q)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q.x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true;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}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451368" y="3127282"/>
            <a:ext cx="537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◄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cs typeface="Georgia"/>
              </a:rPr>
              <a:t>Runtime Checks on RTTI (Dynamic Safety)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89066" y="1812774"/>
            <a:ext cx="44549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bar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00481" y="3989409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Georgia"/>
              </a:rPr>
              <a:t>JS</a:t>
            </a:r>
            <a:endParaRPr lang="en-US" dirty="0"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57819" y="5445769"/>
            <a:ext cx="1723101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any</a:t>
            </a:r>
            <a:r>
              <a:rPr lang="en-US" dirty="0">
                <a:solidFill>
                  <a:srgbClr val="00B050"/>
                </a:solidFill>
              </a:rPr>
              <a:t> 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7819" y="5811529"/>
            <a:ext cx="1723101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{ x 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" y="5067775"/>
            <a:ext cx="1723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o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7200" y="4230464"/>
            <a:ext cx="6023552" cy="70903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292934"/>
                </a:solidFill>
              </a:rPr>
              <a:t>Is </a:t>
            </a:r>
            <a:r>
              <a:rPr lang="en-US" sz="2000" b="1" dirty="0" smtClean="0">
                <a:solidFill>
                  <a:srgbClr val="292934"/>
                </a:solidFill>
                <a:latin typeface="Courier New"/>
                <a:cs typeface="Courier New"/>
              </a:rPr>
              <a:t>o</a:t>
            </a:r>
            <a:r>
              <a:rPr lang="en-US" sz="2000" b="1" dirty="0" smtClean="0">
                <a:solidFill>
                  <a:srgbClr val="292934"/>
                </a:solidFill>
              </a:rPr>
              <a:t> a record ? Does </a:t>
            </a:r>
            <a:r>
              <a:rPr lang="en-US" sz="2000" b="1" dirty="0" err="1" smtClean="0">
                <a:solidFill>
                  <a:srgbClr val="292934"/>
                </a:solidFill>
                <a:latin typeface="Courier New"/>
                <a:cs typeface="Courier New"/>
              </a:rPr>
              <a:t>o.x</a:t>
            </a:r>
            <a:r>
              <a:rPr lang="en-US" sz="2000" b="1" dirty="0" smtClean="0">
                <a:solidFill>
                  <a:srgbClr val="292934"/>
                </a:solidFill>
                <a:latin typeface="Courier New"/>
                <a:cs typeface="Courier New"/>
              </a:rPr>
              <a:t> = 2</a:t>
            </a:r>
            <a:r>
              <a:rPr lang="en-US" sz="2000" b="1" dirty="0" smtClean="0">
                <a:solidFill>
                  <a:srgbClr val="292934"/>
                </a:solidFill>
              </a:rPr>
              <a:t> respect </a:t>
            </a:r>
            <a:r>
              <a:rPr lang="en-US" sz="2000" b="1" dirty="0" smtClean="0">
                <a:solidFill>
                  <a:srgbClr val="292934"/>
                </a:solidFill>
                <a:latin typeface="Courier New"/>
                <a:cs typeface="Courier New"/>
              </a:rPr>
              <a:t>o</a:t>
            </a:r>
            <a:r>
              <a:rPr lang="en-US" sz="2000" b="1" dirty="0" smtClean="0">
                <a:solidFill>
                  <a:srgbClr val="292934"/>
                </a:solidFill>
              </a:rPr>
              <a:t>’s </a:t>
            </a:r>
            <a:r>
              <a:rPr lang="en-US" sz="2000" b="1" dirty="0" err="1" smtClean="0">
                <a:solidFill>
                  <a:srgbClr val="292934"/>
                </a:solidFill>
              </a:rPr>
              <a:t>rtti</a:t>
            </a:r>
            <a:r>
              <a:rPr lang="en-US" sz="2000" b="1" dirty="0" smtClean="0">
                <a:solidFill>
                  <a:srgbClr val="292934"/>
                </a:solidFill>
              </a:rPr>
              <a:t> ?</a:t>
            </a:r>
            <a:endParaRPr lang="en-US" sz="2000" b="1" dirty="0">
              <a:solidFill>
                <a:srgbClr val="292934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99150" y="4231612"/>
            <a:ext cx="5950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8000"/>
                </a:solidFill>
              </a:rPr>
              <a:t>✔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635272" y="5435609"/>
            <a:ext cx="1723101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any</a:t>
            </a:r>
            <a:r>
              <a:rPr lang="en-US" dirty="0">
                <a:solidFill>
                  <a:srgbClr val="00B050"/>
                </a:solidFill>
              </a:rPr>
              <a:t>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635272" y="5801369"/>
            <a:ext cx="1723101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{ x 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34653" y="5057615"/>
            <a:ext cx="1723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o</a:t>
            </a:r>
            <a:r>
              <a:rPr lang="en-US" dirty="0" smtClean="0"/>
              <a:t>: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565837" y="5801369"/>
            <a:ext cx="76975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790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/>
      <p:bldP spid="18" grpId="0" animBg="1"/>
      <p:bldP spid="19" grpId="0" animBg="1"/>
      <p:bldP spid="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2888877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v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ar o = { x : true };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2;  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o.y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3;</a:t>
            </a:r>
          </a:p>
          <a:p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d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iag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(o);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05619" y="3232531"/>
            <a:ext cx="1417875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1787119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unction bar(q)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q.x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true;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}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54638" y="3127282"/>
            <a:ext cx="537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◄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cs typeface="Georgia"/>
              </a:rPr>
              <a:t>Runtime Checks on RTTI (Dynamic Safety)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89066" y="1812774"/>
            <a:ext cx="44549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bar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00481" y="3989409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Georgia"/>
              </a:rPr>
              <a:t>JS</a:t>
            </a:r>
            <a:endParaRPr lang="en-US" dirty="0"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57819" y="5445769"/>
            <a:ext cx="1723101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any</a:t>
            </a:r>
            <a:r>
              <a:rPr lang="en-US" dirty="0">
                <a:solidFill>
                  <a:srgbClr val="00B050"/>
                </a:solidFill>
              </a:rPr>
              <a:t> 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7819" y="5811529"/>
            <a:ext cx="1723101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{ x 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" y="5067775"/>
            <a:ext cx="1723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o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7200" y="4230464"/>
            <a:ext cx="6023552" cy="70903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292934"/>
                </a:solidFill>
              </a:rPr>
              <a:t>Is </a:t>
            </a:r>
            <a:r>
              <a:rPr lang="en-US" sz="2000" b="1" dirty="0" smtClean="0">
                <a:solidFill>
                  <a:srgbClr val="292934"/>
                </a:solidFill>
                <a:latin typeface="Courier New"/>
                <a:cs typeface="Courier New"/>
              </a:rPr>
              <a:t>o</a:t>
            </a:r>
            <a:r>
              <a:rPr lang="en-US" sz="2000" b="1" dirty="0" smtClean="0">
                <a:solidFill>
                  <a:srgbClr val="292934"/>
                </a:solidFill>
              </a:rPr>
              <a:t> a record ? Does </a:t>
            </a:r>
            <a:r>
              <a:rPr lang="en-US" sz="2000" b="1" dirty="0" err="1" smtClean="0">
                <a:solidFill>
                  <a:srgbClr val="292934"/>
                </a:solidFill>
                <a:latin typeface="Courier New"/>
                <a:cs typeface="Courier New"/>
              </a:rPr>
              <a:t>o.y</a:t>
            </a:r>
            <a:r>
              <a:rPr lang="en-US" sz="2000" b="1" dirty="0" smtClean="0">
                <a:solidFill>
                  <a:srgbClr val="292934"/>
                </a:solidFill>
                <a:latin typeface="Courier New"/>
                <a:cs typeface="Courier New"/>
              </a:rPr>
              <a:t> = 3</a:t>
            </a:r>
            <a:r>
              <a:rPr lang="en-US" sz="2000" b="1" dirty="0" smtClean="0">
                <a:solidFill>
                  <a:srgbClr val="292934"/>
                </a:solidFill>
              </a:rPr>
              <a:t> respect </a:t>
            </a:r>
            <a:r>
              <a:rPr lang="en-US" sz="2000" b="1" dirty="0" smtClean="0">
                <a:solidFill>
                  <a:srgbClr val="292934"/>
                </a:solidFill>
                <a:latin typeface="Courier New"/>
                <a:cs typeface="Courier New"/>
              </a:rPr>
              <a:t>o</a:t>
            </a:r>
            <a:r>
              <a:rPr lang="en-US" sz="2000" b="1" dirty="0" smtClean="0">
                <a:solidFill>
                  <a:srgbClr val="292934"/>
                </a:solidFill>
              </a:rPr>
              <a:t>’s </a:t>
            </a:r>
            <a:r>
              <a:rPr lang="en-US" sz="2000" b="1" dirty="0" err="1" smtClean="0">
                <a:solidFill>
                  <a:srgbClr val="292934"/>
                </a:solidFill>
              </a:rPr>
              <a:t>rtti</a:t>
            </a:r>
            <a:r>
              <a:rPr lang="en-US" sz="2000" b="1" dirty="0" smtClean="0">
                <a:solidFill>
                  <a:srgbClr val="292934"/>
                </a:solidFill>
              </a:rPr>
              <a:t> ?</a:t>
            </a:r>
            <a:endParaRPr lang="en-US" sz="2000" b="1" dirty="0">
              <a:solidFill>
                <a:srgbClr val="292934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99150" y="4231612"/>
            <a:ext cx="5950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8000"/>
                </a:solidFill>
              </a:rPr>
              <a:t>✔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635272" y="5435609"/>
            <a:ext cx="1723101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any</a:t>
            </a:r>
            <a:r>
              <a:rPr lang="en-US" dirty="0">
                <a:solidFill>
                  <a:srgbClr val="00B050"/>
                </a:solidFill>
              </a:rPr>
              <a:t>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635272" y="5801369"/>
            <a:ext cx="1723101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{ x 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34653" y="5057615"/>
            <a:ext cx="1723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o</a:t>
            </a:r>
            <a:r>
              <a:rPr lang="en-US" dirty="0" smtClean="0"/>
              <a:t>: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565837" y="5801369"/>
            <a:ext cx="76975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733253" y="5445769"/>
            <a:ext cx="2144230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any</a:t>
            </a:r>
            <a:r>
              <a:rPr lang="en-US" dirty="0">
                <a:solidFill>
                  <a:srgbClr val="00B050"/>
                </a:solidFill>
              </a:rPr>
              <a:t>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733252" y="5811529"/>
            <a:ext cx="2144231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{ x 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2,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632634" y="5067775"/>
            <a:ext cx="1723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o</a:t>
            </a:r>
            <a:r>
              <a:rPr lang="en-US" dirty="0" smtClean="0"/>
              <a:t>: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14872" y="5799290"/>
            <a:ext cx="76975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19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/>
      <p:bldP spid="21" grpId="0" animBg="1"/>
      <p:bldP spid="22" grpId="0" animBg="1"/>
      <p:bldP spid="2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2888877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v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ar o = { x : true };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2;  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o.y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3;</a:t>
            </a:r>
          </a:p>
          <a:p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d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iag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(o);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787119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unction bar(q)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q.x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true;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}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642589" y="3620077"/>
            <a:ext cx="537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◄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Georgia"/>
              </a:rPr>
              <a:t>Dynamically Typed to Statically Typed</a:t>
            </a:r>
            <a:endParaRPr lang="en-US" b="1" dirty="0">
              <a:cs typeface="Courier New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89066" y="1812774"/>
            <a:ext cx="44549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bar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00481" y="3989409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Georgia"/>
              </a:rPr>
              <a:t>JS</a:t>
            </a:r>
            <a:endParaRPr lang="en-US" dirty="0"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57819" y="5445769"/>
            <a:ext cx="2144230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any</a:t>
            </a:r>
            <a:r>
              <a:rPr lang="en-US" dirty="0">
                <a:solidFill>
                  <a:srgbClr val="00B050"/>
                </a:solidFill>
              </a:rPr>
              <a:t>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57818" y="5811529"/>
            <a:ext cx="2144231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{ x 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2,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" y="5067775"/>
            <a:ext cx="1723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o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3683073"/>
            <a:ext cx="1569811" cy="2830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97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2888877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v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ar o = { x : true };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2;  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o.y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3;</a:t>
            </a:r>
          </a:p>
          <a:p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d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iag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(o);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787119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unction bar(q)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q.x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true;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}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642589" y="3620077"/>
            <a:ext cx="537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◄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17" y="533400"/>
            <a:ext cx="8950927" cy="990600"/>
          </a:xfrm>
        </p:spPr>
        <p:txBody>
          <a:bodyPr>
            <a:noAutofit/>
          </a:bodyPr>
          <a:lstStyle/>
          <a:p>
            <a:r>
              <a:rPr lang="en-US" sz="3200" dirty="0" smtClean="0">
                <a:cs typeface="Georgia"/>
              </a:rPr>
              <a:t>Attempt 1 : Use Higher Order Casts for Mutable Records</a:t>
            </a:r>
            <a:endParaRPr lang="en-US" sz="3200" b="1" dirty="0">
              <a:cs typeface="Courier New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89066" y="1812774"/>
            <a:ext cx="44549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bar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00481" y="3989409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Georgia"/>
              </a:rPr>
              <a:t>JS</a:t>
            </a:r>
            <a:endParaRPr lang="en-US" dirty="0"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3683073"/>
            <a:ext cx="1569811" cy="2830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4061595"/>
            <a:ext cx="5477163" cy="2062103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/>
                <a:cs typeface="Courier New"/>
              </a:rPr>
              <a:t>v</a:t>
            </a:r>
            <a:r>
              <a:rPr lang="en-US" sz="1600" b="1" dirty="0" smtClean="0">
                <a:latin typeface="Courier New"/>
                <a:cs typeface="Courier New"/>
              </a:rPr>
              <a:t>ar o’ =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get</a:t>
            </a:r>
            <a:r>
              <a:rPr lang="en-US" sz="1600" b="1" dirty="0" smtClean="0">
                <a:latin typeface="Courier New"/>
                <a:cs typeface="Courier New"/>
              </a:rPr>
              <a:t> x()  { if </a:t>
            </a:r>
            <a:r>
              <a:rPr lang="en-US" sz="1600" b="1" dirty="0" err="1" smtClean="0">
                <a:latin typeface="Courier New"/>
                <a:cs typeface="Courier New"/>
              </a:rPr>
              <a:t>hasOwnProperty</a:t>
            </a:r>
            <a:r>
              <a:rPr lang="en-US" sz="1600" b="1" dirty="0" smtClean="0">
                <a:latin typeface="Courier New"/>
                <a:cs typeface="Courier New"/>
              </a:rPr>
              <a:t>(o, “x”) … };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get</a:t>
            </a:r>
            <a:r>
              <a:rPr lang="en-US" sz="1600" b="1" dirty="0" smtClean="0">
                <a:latin typeface="Courier New"/>
                <a:cs typeface="Courier New"/>
              </a:rPr>
              <a:t> y()  { … };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set</a:t>
            </a:r>
            <a:r>
              <a:rPr lang="en-US" sz="1600" b="1" dirty="0" smtClean="0">
                <a:latin typeface="Courier New"/>
                <a:cs typeface="Courier New"/>
              </a:rPr>
              <a:t> x(v) { … };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set</a:t>
            </a:r>
            <a:r>
              <a:rPr lang="en-US" sz="1600" b="1" dirty="0" smtClean="0">
                <a:latin typeface="Courier New"/>
                <a:cs typeface="Courier New"/>
              </a:rPr>
              <a:t> y(v) { … };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}</a:t>
            </a:r>
          </a:p>
          <a:p>
            <a:r>
              <a:rPr lang="en-US" sz="1600" b="1" dirty="0" err="1">
                <a:latin typeface="Courier New"/>
                <a:cs typeface="Courier New"/>
              </a:rPr>
              <a:t>d</a:t>
            </a:r>
            <a:r>
              <a:rPr lang="en-US" sz="1600" b="1" dirty="0" err="1" smtClean="0">
                <a:latin typeface="Courier New"/>
                <a:cs typeface="Courier New"/>
              </a:rPr>
              <a:t>iag</a:t>
            </a:r>
            <a:r>
              <a:rPr lang="en-US" sz="1600" b="1" dirty="0" smtClean="0">
                <a:latin typeface="Courier New"/>
                <a:cs typeface="Courier New"/>
              </a:rPr>
              <a:t>(o’);</a:t>
            </a:r>
            <a:endParaRPr lang="en-US" sz="16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844480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2888877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v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ar o = { x : true };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2;  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o.y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3;</a:t>
            </a:r>
          </a:p>
          <a:p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d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iag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(o);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787119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unction bar(q)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q.x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true;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}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642589" y="3620077"/>
            <a:ext cx="537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◄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Georgia"/>
              </a:rPr>
              <a:t>Problems with </a:t>
            </a:r>
            <a:r>
              <a:rPr lang="en-US" dirty="0" smtClean="0">
                <a:cs typeface="Georgia"/>
              </a:rPr>
              <a:t>Higher Order Casts</a:t>
            </a:r>
            <a:endParaRPr lang="en-US" b="1" dirty="0">
              <a:cs typeface="Courier New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89066" y="1812774"/>
            <a:ext cx="44549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bar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00481" y="3989409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Georgia"/>
              </a:rPr>
              <a:t>JS</a:t>
            </a:r>
            <a:endParaRPr lang="en-US" dirty="0"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3683073"/>
            <a:ext cx="1569811" cy="2830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4050050"/>
            <a:ext cx="2810164" cy="2062103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B189D"/>
                </a:solidFill>
                <a:latin typeface="Courier New"/>
                <a:cs typeface="Courier New"/>
              </a:rPr>
              <a:t>v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ar</a:t>
            </a:r>
            <a:r>
              <a:rPr lang="en-US" sz="1600" b="1" dirty="0" smtClean="0">
                <a:latin typeface="Courier New"/>
                <a:cs typeface="Courier New"/>
              </a:rPr>
              <a:t> o’ =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get</a:t>
            </a:r>
            <a:r>
              <a:rPr lang="en-US" sz="1600" b="1" dirty="0" smtClean="0">
                <a:latin typeface="Courier New"/>
                <a:cs typeface="Courier New"/>
              </a:rPr>
              <a:t> x()  { … };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get</a:t>
            </a:r>
            <a:r>
              <a:rPr lang="en-US" sz="1600" b="1" dirty="0" smtClean="0">
                <a:latin typeface="Courier New"/>
                <a:cs typeface="Courier New"/>
              </a:rPr>
              <a:t> y()  { … };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set</a:t>
            </a:r>
            <a:r>
              <a:rPr lang="en-US" sz="1600" b="1" dirty="0" smtClean="0">
                <a:latin typeface="Courier New"/>
                <a:cs typeface="Courier New"/>
              </a:rPr>
              <a:t> x(v) { … };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set</a:t>
            </a:r>
            <a:r>
              <a:rPr lang="en-US" sz="1600" b="1" dirty="0" smtClean="0">
                <a:latin typeface="Courier New"/>
                <a:cs typeface="Courier New"/>
              </a:rPr>
              <a:t> y(v) { … };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}</a:t>
            </a:r>
          </a:p>
          <a:p>
            <a:r>
              <a:rPr lang="en-US" sz="1600" b="1" dirty="0" err="1">
                <a:latin typeface="Courier New"/>
                <a:cs typeface="Courier New"/>
              </a:rPr>
              <a:t>d</a:t>
            </a:r>
            <a:r>
              <a:rPr lang="en-US" sz="1600" b="1" dirty="0" err="1" smtClean="0">
                <a:latin typeface="Courier New"/>
                <a:cs typeface="Courier New"/>
              </a:rPr>
              <a:t>iag</a:t>
            </a:r>
            <a:r>
              <a:rPr lang="en-US" sz="1600" b="1" dirty="0" smtClean="0">
                <a:latin typeface="Courier New"/>
                <a:cs typeface="Courier New"/>
              </a:rPr>
              <a:t>(o’);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9000" y="4142411"/>
            <a:ext cx="5464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latin typeface="Comic Sans MS"/>
                <a:cs typeface="Comic Sans MS"/>
              </a:rPr>
              <a:t>Lazy failures in statically typed code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Undesirable for security critical applications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Performance penalty for casts reduction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en-US" b="1" dirty="0" smtClean="0">
                <a:latin typeface="Comic Sans MS"/>
                <a:cs typeface="Comic Sans MS"/>
              </a:rPr>
              <a:t>Space inefficient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Might recover with fancy coercion reductions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b="1" dirty="0" smtClean="0">
                <a:latin typeface="Comic Sans MS"/>
                <a:cs typeface="Comic Sans MS"/>
              </a:rPr>
              <a:t>Breaks object identity</a:t>
            </a:r>
          </a:p>
          <a:p>
            <a:pPr marL="742950" lvl="1" indent="-285750">
              <a:buFont typeface="Arial"/>
              <a:buChar char="•"/>
            </a:pPr>
            <a:r>
              <a:rPr lang="en-US" b="1" dirty="0">
                <a:latin typeface="Courier New"/>
                <a:cs typeface="Courier New"/>
              </a:rPr>
              <a:t>o</a:t>
            </a:r>
            <a:r>
              <a:rPr lang="en-US" dirty="0" smtClean="0"/>
              <a:t> </a:t>
            </a:r>
            <a:r>
              <a:rPr lang="en-US" b="1" dirty="0" smtClean="0">
                <a:latin typeface="Courier New"/>
                <a:cs typeface="Courier New"/>
              </a:rPr>
              <a:t>=== o’</a:t>
            </a:r>
            <a:r>
              <a:rPr lang="en-US" dirty="0" smtClean="0"/>
              <a:t>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728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2888877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v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ar o = { x : true };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2;  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o.y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3;</a:t>
            </a:r>
          </a:p>
          <a:p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d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iag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(o);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787119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unction bar(q)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q.x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true;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}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642589" y="3620077"/>
            <a:ext cx="537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◄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Georgia"/>
              </a:rPr>
              <a:t>Gradual Typing with RTTI</a:t>
            </a:r>
            <a:endParaRPr lang="en-US" b="1" dirty="0">
              <a:cs typeface="Courier New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89066" y="1812774"/>
            <a:ext cx="44549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bar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00481" y="3989409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Georgia"/>
              </a:rPr>
              <a:t>JS</a:t>
            </a:r>
            <a:endParaRPr lang="en-US" dirty="0"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014613" y="4230464"/>
            <a:ext cx="5950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8000"/>
                </a:solidFill>
              </a:rPr>
              <a:t>✔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57819" y="5445769"/>
            <a:ext cx="2144230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any</a:t>
            </a:r>
            <a:r>
              <a:rPr lang="en-US" dirty="0">
                <a:solidFill>
                  <a:srgbClr val="00B050"/>
                </a:solidFill>
              </a:rPr>
              <a:t>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57818" y="5811529"/>
            <a:ext cx="2144231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{ x 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2,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" y="5067775"/>
            <a:ext cx="1723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o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3683073"/>
            <a:ext cx="1569811" cy="2830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29" name="Rounded Rectangle 28"/>
          <p:cNvSpPr/>
          <p:nvPr/>
        </p:nvSpPr>
        <p:spPr>
          <a:xfrm>
            <a:off x="457199" y="4230464"/>
            <a:ext cx="6085683" cy="70903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292934"/>
                </a:solidFill>
              </a:rPr>
              <a:t>Does </a:t>
            </a:r>
            <a:r>
              <a:rPr lang="en-US" sz="2000" b="1" dirty="0" smtClean="0">
                <a:solidFill>
                  <a:srgbClr val="292934"/>
                </a:solidFill>
                <a:latin typeface="Courier New"/>
                <a:cs typeface="Courier New"/>
              </a:rPr>
              <a:t>o</a:t>
            </a:r>
            <a:r>
              <a:rPr lang="en-US" sz="2000" b="1" dirty="0" smtClean="0">
                <a:solidFill>
                  <a:srgbClr val="292934"/>
                </a:solidFill>
              </a:rPr>
              <a:t> look like a </a:t>
            </a:r>
            <a:r>
              <a:rPr lang="en-US" sz="2000" b="1" dirty="0" smtClean="0">
                <a:solidFill>
                  <a:srgbClr val="292934"/>
                </a:solidFill>
                <a:latin typeface="Courier New"/>
                <a:cs typeface="Courier New"/>
              </a:rPr>
              <a:t>Point</a:t>
            </a:r>
            <a:r>
              <a:rPr lang="en-US" sz="2000" b="1" dirty="0" smtClean="0">
                <a:solidFill>
                  <a:srgbClr val="292934"/>
                </a:solidFill>
              </a:rPr>
              <a:t> ? If so, tag it. (</a:t>
            </a:r>
            <a:r>
              <a:rPr lang="en-US" sz="2000" b="1" dirty="0" err="1" smtClean="0">
                <a:solidFill>
                  <a:srgbClr val="292934"/>
                </a:solidFill>
                <a:latin typeface="Courier New"/>
                <a:cs typeface="Courier New"/>
              </a:rPr>
              <a:t>setTag</a:t>
            </a:r>
            <a:r>
              <a:rPr lang="en-US" sz="2000" b="1" dirty="0" smtClean="0">
                <a:solidFill>
                  <a:srgbClr val="292934"/>
                </a:solidFill>
              </a:rPr>
              <a:t>)</a:t>
            </a:r>
            <a:endParaRPr lang="en-US" sz="2000" b="1" dirty="0">
              <a:solidFill>
                <a:srgbClr val="292934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04685" y="5445769"/>
            <a:ext cx="2144230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dirty="0" smtClean="0">
                <a:solidFill>
                  <a:srgbClr val="00B050"/>
                </a:solidFill>
              </a:rPr>
              <a:t> 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04684" y="5811529"/>
            <a:ext cx="2144231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{ x 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2,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04066" y="5067775"/>
            <a:ext cx="1723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p</a:t>
            </a:r>
            <a:r>
              <a:rPr lang="en-US" dirty="0" smtClean="0"/>
              <a:t>: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950712" y="5801369"/>
            <a:ext cx="76975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53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9" grpId="0" animBg="1"/>
      <p:bldP spid="30" grpId="0" animBg="1"/>
      <p:bldP spid="31" grpId="0" animBg="1"/>
      <p:bldP spid="3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Monotonic Evolution of RTTI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28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7507" y="3463887"/>
            <a:ext cx="475108" cy="741680"/>
            <a:chOff x="1124478" y="2603365"/>
            <a:chExt cx="604310" cy="741680"/>
          </a:xfrm>
        </p:grpSpPr>
        <p:sp>
          <p:nvSpPr>
            <p:cNvPr id="8" name="Rectangle 7"/>
            <p:cNvSpPr/>
            <p:nvPr/>
          </p:nvSpPr>
          <p:spPr>
            <a:xfrm>
              <a:off x="1131747" y="2603365"/>
              <a:ext cx="597041" cy="3759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B050"/>
                  </a:solidFill>
                  <a:latin typeface="Consolas" pitchFamily="49" charset="0"/>
                  <a:cs typeface="Consolas" pitchFamily="49" charset="0"/>
                </a:rPr>
                <a:t>t0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24478" y="2969125"/>
              <a:ext cx="604310" cy="3759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v0</a:t>
              </a:r>
              <a:endPara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983116" y="3454247"/>
            <a:ext cx="479825" cy="746240"/>
            <a:chOff x="1124478" y="2598805"/>
            <a:chExt cx="610310" cy="746240"/>
          </a:xfrm>
        </p:grpSpPr>
        <p:sp>
          <p:nvSpPr>
            <p:cNvPr id="11" name="Rectangle 10"/>
            <p:cNvSpPr/>
            <p:nvPr/>
          </p:nvSpPr>
          <p:spPr>
            <a:xfrm>
              <a:off x="1125747" y="2598805"/>
              <a:ext cx="609041" cy="3759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B050"/>
                  </a:solidFill>
                  <a:latin typeface="Consolas" pitchFamily="49" charset="0"/>
                  <a:cs typeface="Consolas" pitchFamily="49" charset="0"/>
                </a:rPr>
                <a:t>t2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124478" y="2969125"/>
              <a:ext cx="604310" cy="3759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v2</a:t>
              </a:r>
              <a:endPara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414529" y="3463887"/>
            <a:ext cx="475108" cy="741680"/>
            <a:chOff x="1124478" y="2603365"/>
            <a:chExt cx="604310" cy="741680"/>
          </a:xfrm>
        </p:grpSpPr>
        <p:sp>
          <p:nvSpPr>
            <p:cNvPr id="14" name="Rectangle 13"/>
            <p:cNvSpPr/>
            <p:nvPr/>
          </p:nvSpPr>
          <p:spPr>
            <a:xfrm>
              <a:off x="1131747" y="2603365"/>
              <a:ext cx="597041" cy="3759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B050"/>
                  </a:solidFill>
                  <a:latin typeface="Consolas" pitchFamily="49" charset="0"/>
                  <a:cs typeface="Consolas" pitchFamily="49" charset="0"/>
                </a:rPr>
                <a:t>t1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124478" y="2969125"/>
              <a:ext cx="604310" cy="3759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v1</a:t>
              </a:r>
              <a:endPara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8118949" y="3453727"/>
            <a:ext cx="475108" cy="741680"/>
            <a:chOff x="1124478" y="2603365"/>
            <a:chExt cx="604310" cy="741680"/>
          </a:xfrm>
        </p:grpSpPr>
        <p:sp>
          <p:nvSpPr>
            <p:cNvPr id="17" name="Rectangle 16"/>
            <p:cNvSpPr/>
            <p:nvPr/>
          </p:nvSpPr>
          <p:spPr>
            <a:xfrm>
              <a:off x="1131747" y="2603365"/>
              <a:ext cx="597041" cy="3759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solidFill>
                    <a:srgbClr val="00B050"/>
                  </a:solidFill>
                  <a:latin typeface="Consolas" pitchFamily="49" charset="0"/>
                  <a:cs typeface="Consolas" pitchFamily="49" charset="0"/>
                </a:rPr>
                <a:t>tn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124478" y="2969125"/>
              <a:ext cx="604310" cy="3759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vn</a:t>
              </a:r>
              <a:endPara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19" name="Straight Arrow Connector 18"/>
          <p:cNvCxnSpPr/>
          <p:nvPr/>
        </p:nvCxnSpPr>
        <p:spPr>
          <a:xfrm>
            <a:off x="2591816" y="3829648"/>
            <a:ext cx="646815" cy="101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018838" y="3825519"/>
            <a:ext cx="75811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587426" y="3818082"/>
            <a:ext cx="647813" cy="120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352123" y="3819488"/>
            <a:ext cx="57662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168926" y="1635093"/>
            <a:ext cx="8686439" cy="1738927"/>
            <a:chOff x="729907" y="1574241"/>
            <a:chExt cx="11048653" cy="1738927"/>
          </a:xfrm>
        </p:grpSpPr>
        <p:sp>
          <p:nvSpPr>
            <p:cNvPr id="24" name="TextBox 23"/>
            <p:cNvSpPr txBox="1"/>
            <p:nvPr/>
          </p:nvSpPr>
          <p:spPr>
            <a:xfrm>
              <a:off x="2784854" y="2915857"/>
              <a:ext cx="10752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v0:</a:t>
              </a:r>
              <a:r>
                <a:rPr lang="en-US" b="1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t0</a:t>
              </a:r>
              <a:endParaRPr lang="en-US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634396" y="2922764"/>
              <a:ext cx="10263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v1:</a:t>
              </a:r>
              <a:r>
                <a:rPr lang="en-US" b="1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t1</a:t>
              </a:r>
              <a:endParaRPr lang="en-US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591053" y="2934309"/>
              <a:ext cx="11722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v2:</a:t>
              </a:r>
              <a:r>
                <a:rPr lang="en-US" b="1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t2</a:t>
              </a:r>
              <a:endParaRPr lang="en-US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0699701" y="2890023"/>
              <a:ext cx="1078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>
                  <a:latin typeface="Consolas" panose="020B0609020204030204" pitchFamily="49" charset="0"/>
                  <a:cs typeface="Consolas" panose="020B0609020204030204" pitchFamily="49" charset="0"/>
                </a:rPr>
                <a:t>vn:</a:t>
              </a:r>
              <a:r>
                <a:rPr lang="en-US" b="1" dirty="0" err="1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tn</a:t>
              </a:r>
              <a:endParaRPr lang="en-US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760156" y="2943836"/>
              <a:ext cx="900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29907" y="1574241"/>
              <a:ext cx="959346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RTTI </a:t>
              </a:r>
              <a:r>
                <a:rPr lang="en-US" sz="2400" b="1" dirty="0" smtClean="0"/>
                <a:t>is always a sound approximation of a runtime value</a:t>
              </a:r>
              <a:endParaRPr lang="en-US" sz="2400" b="1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86383" y="4469839"/>
            <a:ext cx="8957617" cy="1505329"/>
            <a:chOff x="752110" y="4085715"/>
            <a:chExt cx="11393576" cy="1505329"/>
          </a:xfrm>
        </p:grpSpPr>
        <p:sp>
          <p:nvSpPr>
            <p:cNvPr id="31" name="TextBox 30"/>
            <p:cNvSpPr txBox="1"/>
            <p:nvPr/>
          </p:nvSpPr>
          <p:spPr>
            <a:xfrm>
              <a:off x="752110" y="4760047"/>
              <a:ext cx="959346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RTTI evolves monotonically w.r.t the subtyping </a:t>
              </a:r>
              <a:r>
                <a:rPr lang="en-US" sz="2400" b="1" dirty="0" smtClean="0"/>
                <a:t>relation</a:t>
              </a:r>
              <a:endParaRPr lang="en-US" sz="2400" b="1" dirty="0" smtClean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552218" y="4085715"/>
              <a:ext cx="95934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</a:t>
              </a:r>
              <a:r>
                <a:rPr lang="en-US" sz="2000" b="1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t0   :&gt;    t1   :&gt;    t2    :&gt;   …   :&gt;     </a:t>
              </a:r>
              <a:r>
                <a:rPr lang="en-US" sz="2000" b="1" dirty="0" err="1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tn</a:t>
              </a:r>
              <a:endPara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2779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89066" y="1812774"/>
            <a:ext cx="44549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bar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57331" y="2864337"/>
            <a:ext cx="1462527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2888877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v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ar o = { x : true };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2;  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o.y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3;</a:t>
            </a:r>
          </a:p>
          <a:p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d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iag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(o);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787119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unction bar(q)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q.x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true;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}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184120" y="2770469"/>
            <a:ext cx="4357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◄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cs typeface="Courier New"/>
              </a:rPr>
              <a:t>Seamless Transition from Statically Typed to Dynamically Typed</a:t>
            </a:r>
            <a:endParaRPr lang="en-US" sz="2800" dirty="0">
              <a:cs typeface="Courier New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00481" y="3989409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Georgia"/>
              </a:rPr>
              <a:t>JS</a:t>
            </a:r>
            <a:endParaRPr lang="en-US" dirty="0">
              <a:cs typeface="Georgia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57200" y="4230464"/>
            <a:ext cx="5136324" cy="70903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292934"/>
                </a:solidFill>
              </a:rPr>
              <a:t>Seamless via subtyping – </a:t>
            </a:r>
            <a:r>
              <a:rPr lang="en-US" sz="2000" b="1" dirty="0" smtClean="0">
                <a:solidFill>
                  <a:srgbClr val="292934"/>
                </a:solidFill>
                <a:latin typeface="Courier New"/>
                <a:cs typeface="Courier New"/>
              </a:rPr>
              <a:t>Point</a:t>
            </a:r>
            <a:r>
              <a:rPr lang="en-US" sz="2000" b="1" dirty="0" smtClean="0">
                <a:solidFill>
                  <a:srgbClr val="292934"/>
                </a:solidFill>
              </a:rPr>
              <a:t> &lt;: </a:t>
            </a:r>
            <a:r>
              <a:rPr lang="en-US" sz="2000" b="1" dirty="0" smtClean="0">
                <a:solidFill>
                  <a:srgbClr val="292934"/>
                </a:solidFill>
                <a:latin typeface="Courier New"/>
                <a:cs typeface="Courier New"/>
              </a:rPr>
              <a:t>any</a:t>
            </a:r>
            <a:r>
              <a:rPr lang="en-US" sz="2000" b="1" dirty="0" smtClean="0">
                <a:solidFill>
                  <a:srgbClr val="292934"/>
                </a:solidFill>
              </a:rPr>
              <a:t>.</a:t>
            </a:r>
            <a:endParaRPr lang="en-US" sz="2000" b="1" dirty="0">
              <a:solidFill>
                <a:srgbClr val="292934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7819" y="5445769"/>
            <a:ext cx="2144230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dirty="0" smtClean="0">
                <a:solidFill>
                  <a:srgbClr val="00B050"/>
                </a:solidFill>
              </a:rPr>
              <a:t> 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57818" y="5811529"/>
            <a:ext cx="2144231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{ x 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2,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57200" y="5067775"/>
            <a:ext cx="1723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p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73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Least It’s Dynamically Type Safe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199" y="1800821"/>
            <a:ext cx="8229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8B189D"/>
                </a:solidFill>
                <a:latin typeface="Courier New"/>
                <a:cs typeface="Courier New"/>
              </a:rPr>
              <a:t>var</a:t>
            </a:r>
            <a:r>
              <a:rPr lang="en-US" b="1" dirty="0" smtClean="0">
                <a:latin typeface="Courier New"/>
                <a:cs typeface="Courier New"/>
              </a:rPr>
              <a:t> x = 0; x(17);  ~&gt;*  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TypeError </a:t>
            </a:r>
            <a:r>
              <a:rPr lang="en-US" sz="1600" b="1" dirty="0" smtClean="0">
                <a:solidFill>
                  <a:srgbClr val="25A1B6"/>
                </a:solidFill>
                <a:cs typeface="Courier New"/>
              </a:rPr>
              <a:t>/* cannot apply a non-function */</a:t>
            </a:r>
            <a:endParaRPr lang="en-US" sz="1600" b="1" dirty="0">
              <a:solidFill>
                <a:srgbClr val="25A1B6"/>
              </a:solidFill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197" y="3311346"/>
            <a:ext cx="7428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omic Sans MS"/>
                <a:cs typeface="Comic Sans MS"/>
              </a:rPr>
              <a:t>Provides some useful security properties</a:t>
            </a:r>
            <a:endParaRPr lang="en-US" sz="2800" b="1" dirty="0"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4387626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8B189D"/>
                </a:solidFill>
                <a:latin typeface="Courier New"/>
                <a:cs typeface="Courier New"/>
              </a:rPr>
              <a:t>var</a:t>
            </a:r>
            <a:r>
              <a:rPr lang="en-US" b="1" dirty="0" smtClean="0">
                <a:latin typeface="Courier New"/>
                <a:cs typeface="Courier New"/>
              </a:rPr>
              <a:t> x = 0x1234567; </a:t>
            </a:r>
            <a:r>
              <a:rPr lang="en-US" b="1" dirty="0" err="1" smtClean="0">
                <a:latin typeface="Courier New"/>
                <a:cs typeface="Courier New"/>
              </a:rPr>
              <a:t>x.f</a:t>
            </a:r>
            <a:r>
              <a:rPr lang="en-US" b="1" dirty="0" smtClean="0">
                <a:latin typeface="Courier New"/>
                <a:cs typeface="Courier New"/>
              </a:rPr>
              <a:t>(); ~&gt;*  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TypeError </a:t>
            </a:r>
            <a:r>
              <a:rPr lang="en-US" sz="1600" b="1" dirty="0" smtClean="0">
                <a:solidFill>
                  <a:srgbClr val="25A1B6"/>
                </a:solidFill>
                <a:cs typeface="Courier New"/>
              </a:rPr>
              <a:t>/* cannot forge an address */</a:t>
            </a:r>
            <a:endParaRPr lang="en-US" sz="1600" b="1" dirty="0">
              <a:solidFill>
                <a:srgbClr val="25A1B6"/>
              </a:solidFill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503466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457200" y="1787119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unction bar(q)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q.x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true;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}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49360" y="2360294"/>
            <a:ext cx="1885889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4689066" y="1812774"/>
            <a:ext cx="44549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bar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2888877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v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ar o = { x : true };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2;  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o.y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3;</a:t>
            </a:r>
          </a:p>
          <a:p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d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iag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(o);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25169" y="2267563"/>
            <a:ext cx="4357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◄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Georgia"/>
              </a:rPr>
              <a:t>RTTI Violations Cause Runtime Failures</a:t>
            </a:r>
            <a:endParaRPr lang="en-US" sz="3600" b="1" dirty="0">
              <a:latin typeface="Courier New"/>
              <a:cs typeface="Courier New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00481" y="3989409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Georgia"/>
              </a:rPr>
              <a:t>JS</a:t>
            </a:r>
            <a:endParaRPr lang="en-US" dirty="0"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7819" y="5445769"/>
            <a:ext cx="2144230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dirty="0" smtClean="0">
                <a:solidFill>
                  <a:srgbClr val="00B050"/>
                </a:solidFill>
              </a:rPr>
              <a:t> 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57818" y="5811529"/>
            <a:ext cx="2144231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{ x 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2,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57200" y="5067775"/>
            <a:ext cx="1723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p, q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457199" y="4230464"/>
            <a:ext cx="6534705" cy="70903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292934"/>
                </a:solidFill>
              </a:rPr>
              <a:t>Is </a:t>
            </a:r>
            <a:r>
              <a:rPr lang="en-US" sz="2000" b="1" dirty="0">
                <a:solidFill>
                  <a:srgbClr val="292934"/>
                </a:solidFill>
                <a:latin typeface="Courier New"/>
                <a:cs typeface="Courier New"/>
              </a:rPr>
              <a:t>q</a:t>
            </a:r>
            <a:r>
              <a:rPr lang="en-US" sz="2000" b="1" dirty="0" smtClean="0">
                <a:solidFill>
                  <a:srgbClr val="292934"/>
                </a:solidFill>
              </a:rPr>
              <a:t> a record ? Does </a:t>
            </a:r>
            <a:r>
              <a:rPr lang="en-US" sz="2000" b="1" dirty="0" err="1" smtClean="0">
                <a:solidFill>
                  <a:srgbClr val="292934"/>
                </a:solidFill>
                <a:latin typeface="Courier New"/>
                <a:cs typeface="Courier New"/>
              </a:rPr>
              <a:t>q.x</a:t>
            </a:r>
            <a:r>
              <a:rPr lang="en-US" sz="2000" b="1" dirty="0" smtClean="0">
                <a:solidFill>
                  <a:srgbClr val="292934"/>
                </a:solidFill>
                <a:latin typeface="Courier New"/>
                <a:cs typeface="Courier New"/>
              </a:rPr>
              <a:t> = true</a:t>
            </a:r>
            <a:r>
              <a:rPr lang="en-US" sz="2000" b="1" dirty="0" smtClean="0">
                <a:solidFill>
                  <a:srgbClr val="292934"/>
                </a:solidFill>
              </a:rPr>
              <a:t> respect </a:t>
            </a:r>
            <a:r>
              <a:rPr lang="en-US" sz="2000" b="1" dirty="0">
                <a:solidFill>
                  <a:srgbClr val="292934"/>
                </a:solidFill>
                <a:latin typeface="Courier New"/>
                <a:cs typeface="Courier New"/>
              </a:rPr>
              <a:t>q</a:t>
            </a:r>
            <a:r>
              <a:rPr lang="en-US" sz="2000" b="1" dirty="0" smtClean="0">
                <a:solidFill>
                  <a:srgbClr val="292934"/>
                </a:solidFill>
              </a:rPr>
              <a:t>’s </a:t>
            </a:r>
            <a:r>
              <a:rPr lang="en-US" sz="2000" b="1" dirty="0" err="1" smtClean="0">
                <a:solidFill>
                  <a:srgbClr val="292934"/>
                </a:solidFill>
              </a:rPr>
              <a:t>rtti</a:t>
            </a:r>
            <a:r>
              <a:rPr lang="en-US" sz="2000" b="1" dirty="0" smtClean="0">
                <a:solidFill>
                  <a:srgbClr val="292934"/>
                </a:solidFill>
              </a:rPr>
              <a:t> ?</a:t>
            </a:r>
            <a:endParaRPr lang="en-US" sz="2000" b="1" dirty="0">
              <a:solidFill>
                <a:srgbClr val="292934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35559" y="4252271"/>
            <a:ext cx="17385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✗ 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Runtime</a:t>
            </a:r>
            <a:endParaRPr lang="en-US" sz="2400" b="1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failure</a:t>
            </a:r>
            <a:endParaRPr lang="en-US" sz="2400" b="1" dirty="0">
              <a:latin typeface="Comic Sans MS"/>
              <a:cs typeface="Comic Sans M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05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457200" y="1787119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unction bar(q)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q.color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“red”;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}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49360" y="2360294"/>
            <a:ext cx="2373391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4689066" y="1812774"/>
            <a:ext cx="44549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bar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2888877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v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ar o = { x : true };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2;  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o.y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3;</a:t>
            </a:r>
          </a:p>
          <a:p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d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iag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(o);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87013" y="2267563"/>
            <a:ext cx="4357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◄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cs typeface="Georgia"/>
              </a:rPr>
              <a:t>Runtime Checks on RTTI (Dynamic Safety)</a:t>
            </a:r>
            <a:endParaRPr lang="en-US" sz="3200" b="1" dirty="0">
              <a:latin typeface="Courier New"/>
              <a:cs typeface="Courier New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00481" y="3989409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Georgia"/>
              </a:rPr>
              <a:t>JS</a:t>
            </a:r>
            <a:endParaRPr lang="en-US" dirty="0"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7819" y="5445769"/>
            <a:ext cx="2144230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dirty="0" smtClean="0">
                <a:solidFill>
                  <a:srgbClr val="00B050"/>
                </a:solidFill>
              </a:rPr>
              <a:t> 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57818" y="5811529"/>
            <a:ext cx="2144231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{ x 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2,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57200" y="5067775"/>
            <a:ext cx="1723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p, q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457199" y="4230464"/>
            <a:ext cx="7201824" cy="70903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292934"/>
                </a:solidFill>
              </a:rPr>
              <a:t>Is </a:t>
            </a:r>
            <a:r>
              <a:rPr lang="en-US" sz="2000" b="1" dirty="0">
                <a:solidFill>
                  <a:srgbClr val="292934"/>
                </a:solidFill>
                <a:latin typeface="Courier New"/>
                <a:cs typeface="Courier New"/>
              </a:rPr>
              <a:t>q</a:t>
            </a:r>
            <a:r>
              <a:rPr lang="en-US" sz="2000" b="1" dirty="0" smtClean="0">
                <a:solidFill>
                  <a:srgbClr val="292934"/>
                </a:solidFill>
              </a:rPr>
              <a:t> a record ? Does </a:t>
            </a:r>
            <a:r>
              <a:rPr lang="en-US" sz="2000" b="1" dirty="0" err="1" smtClean="0">
                <a:solidFill>
                  <a:srgbClr val="292934"/>
                </a:solidFill>
                <a:latin typeface="Courier New"/>
                <a:cs typeface="Courier New"/>
              </a:rPr>
              <a:t>q.color</a:t>
            </a:r>
            <a:r>
              <a:rPr lang="en-US" sz="2000" b="1" dirty="0" smtClean="0">
                <a:solidFill>
                  <a:srgbClr val="292934"/>
                </a:solidFill>
                <a:latin typeface="Courier New"/>
                <a:cs typeface="Courier New"/>
              </a:rPr>
              <a:t> = “red”</a:t>
            </a:r>
            <a:r>
              <a:rPr lang="en-US" sz="2000" b="1" dirty="0" smtClean="0">
                <a:solidFill>
                  <a:srgbClr val="292934"/>
                </a:solidFill>
              </a:rPr>
              <a:t> respect </a:t>
            </a:r>
            <a:r>
              <a:rPr lang="en-US" sz="2000" b="1" dirty="0">
                <a:solidFill>
                  <a:srgbClr val="292934"/>
                </a:solidFill>
                <a:latin typeface="Courier New"/>
                <a:cs typeface="Courier New"/>
              </a:rPr>
              <a:t>q</a:t>
            </a:r>
            <a:r>
              <a:rPr lang="en-US" sz="2000" b="1" dirty="0" smtClean="0">
                <a:solidFill>
                  <a:srgbClr val="292934"/>
                </a:solidFill>
              </a:rPr>
              <a:t>’s </a:t>
            </a:r>
            <a:r>
              <a:rPr lang="en-US" sz="2000" b="1" dirty="0" err="1" smtClean="0">
                <a:solidFill>
                  <a:srgbClr val="292934"/>
                </a:solidFill>
              </a:rPr>
              <a:t>rtti</a:t>
            </a:r>
            <a:r>
              <a:rPr lang="en-US" sz="2000" b="1" dirty="0" smtClean="0">
                <a:solidFill>
                  <a:srgbClr val="292934"/>
                </a:solidFill>
              </a:rPr>
              <a:t> ?</a:t>
            </a:r>
            <a:endParaRPr lang="en-US" sz="2000" b="1" dirty="0">
              <a:solidFill>
                <a:srgbClr val="292934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835680" y="4230464"/>
            <a:ext cx="5950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8000"/>
                </a:solidFill>
              </a:rPr>
              <a:t>✔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56001" y="5445769"/>
            <a:ext cx="4241846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dirty="0" smtClean="0">
                <a:solidFill>
                  <a:srgbClr val="00B050"/>
                </a:solidFill>
              </a:rPr>
              <a:t> 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56000" y="5811529"/>
            <a:ext cx="4241847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{ x 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2,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color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/>
                <a:cs typeface="Courier New"/>
              </a:rPr>
              <a:t>“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red”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55383" y="5067775"/>
            <a:ext cx="1723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p, q</a:t>
            </a:r>
            <a:r>
              <a:rPr lang="en-US" dirty="0" smtClean="0"/>
              <a:t>: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950712" y="5801369"/>
            <a:ext cx="76975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04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20" grpId="0" animBg="1"/>
      <p:bldP spid="21" grpId="0" animBg="1"/>
      <p:bldP spid="2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82990" y="3155609"/>
            <a:ext cx="1770427" cy="225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1787119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unction bar(q)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q.color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“red”;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}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89066" y="1812774"/>
            <a:ext cx="44549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bar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2888877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/>
                <a:cs typeface="Courier New"/>
              </a:rPr>
              <a:t>v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ar o = { x : true };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o.x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2;  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o.y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= 3;</a:t>
            </a:r>
          </a:p>
          <a:p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d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iag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(o);</a:t>
            </a:r>
            <a:endParaRPr lang="en-US" sz="1600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20305" y="3060029"/>
            <a:ext cx="4357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◄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Courier New"/>
              </a:rPr>
              <a:t>Statically Typed Code Executes As Is</a:t>
            </a:r>
            <a:endParaRPr lang="en-US" dirty="0">
              <a:cs typeface="Courier New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00481" y="3989409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Georgia"/>
              </a:rPr>
              <a:t>JS</a:t>
            </a:r>
            <a:endParaRPr lang="en-US" dirty="0"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7818" y="5445769"/>
            <a:ext cx="4241846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dirty="0" smtClean="0">
                <a:solidFill>
                  <a:srgbClr val="00B050"/>
                </a:solidFill>
              </a:rPr>
              <a:t> 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57817" y="5811529"/>
            <a:ext cx="4241847" cy="375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{ x 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2,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color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/>
                <a:cs typeface="Courier New"/>
              </a:rPr>
              <a:t>“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red”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7200" y="5067775"/>
            <a:ext cx="1723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p, q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457199" y="4230464"/>
            <a:ext cx="5585346" cy="70903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292934"/>
                </a:solidFill>
              </a:rPr>
              <a:t>Executes as expected, without any checks.</a:t>
            </a:r>
            <a:endParaRPr lang="en-US" sz="2000" b="1" dirty="0">
              <a:solidFill>
                <a:srgbClr val="292934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22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/>
      <p:bldP spid="2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4957" y="4696312"/>
            <a:ext cx="6034367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6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Invariants of</a:t>
            </a:r>
            <a:r>
              <a:rPr lang="en-US" dirty="0" smtClean="0"/>
              <a:t> </a:t>
            </a:r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 smtClean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baseline="30000" dirty="0">
              <a:latin typeface="Georgia"/>
              <a:cs typeface="Georgi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6446129" y="2931348"/>
            <a:ext cx="2347741" cy="1757393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b="1" dirty="0">
                <a:latin typeface="Comic Sans MS"/>
                <a:cs typeface="Comic Sans MS"/>
              </a:rPr>
              <a:t>U</a:t>
            </a:r>
            <a:endParaRPr lang="en-US" b="1" dirty="0">
              <a:latin typeface="Comic Sans MS"/>
              <a:cs typeface="Comic Sans M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616517" y="3431628"/>
            <a:ext cx="782581" cy="756833"/>
          </a:xfrm>
          <a:prstGeom prst="roundRect">
            <a:avLst/>
          </a:prstGeom>
          <a:solidFill>
            <a:srgbClr val="33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omic Sans MS"/>
                <a:cs typeface="Comic Sans MS"/>
              </a:rPr>
              <a:t>D</a:t>
            </a:r>
            <a:endParaRPr lang="en-US" b="1" dirty="0">
              <a:latin typeface="Comic Sans MS"/>
              <a:cs typeface="Comic Sans MS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93194" y="3486145"/>
            <a:ext cx="808239" cy="647799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omic Sans MS"/>
                <a:cs typeface="Comic Sans MS"/>
              </a:rPr>
              <a:t>S</a:t>
            </a:r>
            <a:endParaRPr lang="en-US" b="1" dirty="0">
              <a:latin typeface="Comic Sans MS"/>
              <a:cs typeface="Comic Sans MS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168173" y="3829286"/>
            <a:ext cx="830287" cy="0"/>
          </a:xfrm>
          <a:prstGeom prst="straightConnector1">
            <a:avLst/>
          </a:prstGeom>
          <a:ln w="35941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235801" y="3957563"/>
            <a:ext cx="0" cy="615729"/>
          </a:xfrm>
          <a:prstGeom prst="straightConnector1">
            <a:avLst/>
          </a:prstGeom>
          <a:ln w="35941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7013820" y="3961571"/>
            <a:ext cx="3" cy="611721"/>
          </a:xfrm>
          <a:prstGeom prst="straightConnector1">
            <a:avLst/>
          </a:prstGeom>
          <a:ln w="35941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74957" y="1616289"/>
            <a:ext cx="66370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Static Safety:</a:t>
            </a:r>
          </a:p>
          <a:p>
            <a:r>
              <a:rPr lang="en-US" sz="2000" dirty="0" smtClean="0"/>
              <a:t>Statically typed code is safe without any runtime checks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174958" y="3212177"/>
            <a:ext cx="62711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Dynamic Safety:</a:t>
            </a:r>
          </a:p>
          <a:p>
            <a:r>
              <a:rPr lang="en-US" sz="2000" dirty="0" smtClean="0"/>
              <a:t>Runtime types are always refinements of static types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174958" y="4696312"/>
            <a:ext cx="67271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Memory Isolation:</a:t>
            </a:r>
          </a:p>
          <a:p>
            <a:r>
              <a:rPr lang="en-US" sz="2000" dirty="0" smtClean="0"/>
              <a:t>No un-location referenced directly in static/any code</a:t>
            </a:r>
          </a:p>
          <a:p>
            <a:r>
              <a:rPr lang="en-US" sz="2000" dirty="0" smtClean="0"/>
              <a:t>No static/any reference leaked to un-code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40242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89066" y="1812774"/>
            <a:ext cx="44549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baz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2888877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baz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(q)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 …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Isolation from </a:t>
            </a:r>
            <a:r>
              <a:rPr lang="en-US" b="1" dirty="0" smtClean="0">
                <a:latin typeface="Courier New"/>
                <a:cs typeface="Courier New"/>
              </a:rPr>
              <a:t>Un</a:t>
            </a:r>
            <a:endParaRPr lang="en-US" b="1" dirty="0">
              <a:latin typeface="Courier New"/>
              <a:cs typeface="Courier New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00481" y="3989409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Georgia"/>
              </a:rPr>
              <a:t>JS</a:t>
            </a:r>
            <a:endParaRPr lang="en-US" dirty="0">
              <a:cs typeface="Georgia"/>
            </a:endParaRPr>
          </a:p>
        </p:txBody>
      </p:sp>
      <p:sp>
        <p:nvSpPr>
          <p:cNvPr id="15" name="Right Arrow 14"/>
          <p:cNvSpPr/>
          <p:nvPr/>
        </p:nvSpPr>
        <p:spPr>
          <a:xfrm rot="5400000">
            <a:off x="1124716" y="3922599"/>
            <a:ext cx="775312" cy="679868"/>
          </a:xfrm>
          <a:prstGeom prst="rightArrow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93053" y="4898344"/>
            <a:ext cx="4841254" cy="70903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292934"/>
                </a:solidFill>
              </a:rPr>
              <a:t>Unmodified, unverified, unrestricted.</a:t>
            </a:r>
            <a:endParaRPr lang="en-US" sz="2000" b="1" dirty="0">
              <a:solidFill>
                <a:srgbClr val="292934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784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89066" y="1812774"/>
            <a:ext cx="44549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baz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1422604"/>
            <a:ext cx="378925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baz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(q)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{    delete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q.x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;       }</a:t>
            </a:r>
            <a:endParaRPr lang="en-US" sz="1600" b="1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Isolation from </a:t>
            </a:r>
            <a:r>
              <a:rPr lang="en-US" b="1" dirty="0" smtClean="0">
                <a:latin typeface="Courier New"/>
                <a:cs typeface="Courier New"/>
              </a:rPr>
              <a:t>Un</a:t>
            </a:r>
            <a:endParaRPr lang="en-US" b="1" dirty="0">
              <a:latin typeface="Courier New"/>
              <a:cs typeface="Courier New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00481" y="3989409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Georgia"/>
              </a:rPr>
              <a:t>JS</a:t>
            </a:r>
            <a:endParaRPr lang="en-US" dirty="0">
              <a:cs typeface="Georgia"/>
            </a:endParaRPr>
          </a:p>
        </p:txBody>
      </p:sp>
      <p:sp>
        <p:nvSpPr>
          <p:cNvPr id="15" name="Right Arrow 14"/>
          <p:cNvSpPr/>
          <p:nvPr/>
        </p:nvSpPr>
        <p:spPr>
          <a:xfrm rot="5400000">
            <a:off x="1124716" y="3922599"/>
            <a:ext cx="775312" cy="679868"/>
          </a:xfrm>
          <a:prstGeom prst="rightArrow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93053" y="4898344"/>
            <a:ext cx="4841254" cy="70903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292934"/>
                </a:solidFill>
              </a:rPr>
              <a:t>Unmodified, unverified, unrestricted.</a:t>
            </a:r>
            <a:endParaRPr lang="en-US" sz="2000" b="1" dirty="0">
              <a:solidFill>
                <a:srgbClr val="292934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200" y="2160560"/>
            <a:ext cx="378925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baz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(q)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{    delete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q.rtti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;    }</a:t>
            </a:r>
            <a:endParaRPr lang="en-US" sz="1600" b="1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2916774"/>
            <a:ext cx="378925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baz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(q)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{  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q.rtti</a:t>
            </a:r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= “junk”;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}</a:t>
            </a:r>
            <a:endParaRPr lang="en-US" sz="1600" b="1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93053" y="5784661"/>
            <a:ext cx="3686627" cy="70903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i="1" dirty="0" smtClean="0">
                <a:solidFill>
                  <a:srgbClr val="292934"/>
                </a:solidFill>
              </a:rPr>
              <a:t>How to protect invariants ?</a:t>
            </a:r>
            <a:endParaRPr lang="en-US" sz="2000" b="1" i="1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14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89066" y="1434711"/>
            <a:ext cx="44549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 smtClean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rgbClr val="FF0000"/>
                </a:solidFill>
                <a:latin typeface="Courier New"/>
                <a:cs typeface="Courier New"/>
              </a:rPr>
              <a:t>b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az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: Un</a:t>
            </a:r>
          </a:p>
          <a:p>
            <a:endParaRPr lang="en-US" sz="1600" b="1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baz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2888877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baz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(q)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 …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Isolation from </a:t>
            </a:r>
            <a:r>
              <a:rPr lang="en-US" b="1" dirty="0" smtClean="0">
                <a:latin typeface="Courier New"/>
                <a:cs typeface="Courier New"/>
              </a:rPr>
              <a:t>Un</a:t>
            </a:r>
            <a:endParaRPr lang="en-US" b="1" dirty="0">
              <a:latin typeface="Courier New"/>
              <a:cs typeface="Courier New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4032400"/>
            <a:ext cx="803571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A second </a:t>
            </a:r>
            <a:r>
              <a:rPr lang="en-US" sz="2000" i="1" dirty="0" smtClean="0"/>
              <a:t>dynamic</a:t>
            </a:r>
            <a:r>
              <a:rPr lang="en-US" sz="2000" dirty="0" smtClean="0"/>
              <a:t> type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Un</a:t>
            </a:r>
          </a:p>
          <a:p>
            <a:endParaRPr lang="en-US" sz="2000" b="1" dirty="0" smtClean="0">
              <a:latin typeface="Courier New"/>
              <a:cs typeface="Courier New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cs typeface="Courier New"/>
              </a:rPr>
              <a:t>Abstract type: not related to </a:t>
            </a:r>
            <a:r>
              <a:rPr lang="en-US" sz="2000" i="1" dirty="0" smtClean="0">
                <a:cs typeface="Courier New"/>
              </a:rPr>
              <a:t>any</a:t>
            </a:r>
            <a:r>
              <a:rPr lang="en-US" sz="2000" dirty="0" smtClean="0">
                <a:cs typeface="Courier New"/>
              </a:rPr>
              <a:t> other type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cs typeface="Courier New"/>
            </a:endParaRPr>
          </a:p>
          <a:p>
            <a:pPr marL="285750" indent="-285750">
              <a:buFont typeface="Arial"/>
              <a:buChar char="•"/>
            </a:pPr>
            <a:r>
              <a:rPr lang="en-US" sz="2000" b="1" dirty="0" smtClean="0">
                <a:latin typeface="Courier New"/>
                <a:cs typeface="Courier New"/>
              </a:rPr>
              <a:t>Point &lt;: any &lt;\: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Un</a:t>
            </a:r>
          </a:p>
          <a:p>
            <a:pPr marL="285750" indent="-285750">
              <a:buFont typeface="Arial"/>
              <a:buChar char="•"/>
            </a:pPr>
            <a:endParaRPr lang="en-US" sz="2000" b="1" dirty="0">
              <a:latin typeface="Courier New"/>
              <a:cs typeface="Courier New"/>
            </a:endParaRPr>
          </a:p>
          <a:p>
            <a:pPr marL="285750" indent="-285750">
              <a:buFont typeface="Arial"/>
              <a:buChar char="•"/>
            </a:pPr>
            <a:r>
              <a:rPr lang="en-US" sz="2000" b="1" dirty="0" smtClean="0">
                <a:latin typeface="Courier New"/>
                <a:cs typeface="Courier New"/>
              </a:rPr>
              <a:t>{ f : number; g :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Un</a:t>
            </a:r>
            <a:r>
              <a:rPr lang="en-US" sz="2000" b="1" dirty="0" smtClean="0">
                <a:latin typeface="Courier New"/>
                <a:cs typeface="Courier New"/>
              </a:rPr>
              <a:t> } &lt;: { g :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Un</a:t>
            </a:r>
            <a:r>
              <a:rPr lang="en-US" sz="2000" b="1" dirty="0" smtClean="0">
                <a:latin typeface="Courier New"/>
                <a:cs typeface="Courier New"/>
              </a:rPr>
              <a:t> } &lt;\: {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41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89066" y="1434711"/>
            <a:ext cx="44549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 smtClean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rgbClr val="FF0000"/>
                </a:solidFill>
                <a:latin typeface="Courier New"/>
                <a:cs typeface="Courier New"/>
              </a:rPr>
              <a:t>b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az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: Un</a:t>
            </a:r>
          </a:p>
          <a:p>
            <a:endParaRPr lang="en-US" sz="1600" b="1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baz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2888877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baz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(q)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 …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Isolation from </a:t>
            </a:r>
            <a:r>
              <a:rPr lang="en-US" b="1" dirty="0" smtClean="0">
                <a:latin typeface="Courier New"/>
                <a:cs typeface="Courier New"/>
              </a:rPr>
              <a:t>Un</a:t>
            </a:r>
            <a:endParaRPr lang="en-US" b="1" dirty="0">
              <a:latin typeface="Courier New"/>
              <a:cs typeface="Courier New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cxnSp>
        <p:nvCxnSpPr>
          <p:cNvPr id="10" name="Curved Connector 9"/>
          <p:cNvCxnSpPr/>
          <p:nvPr/>
        </p:nvCxnSpPr>
        <p:spPr>
          <a:xfrm rot="10800000" flipV="1">
            <a:off x="3707634" y="3104298"/>
            <a:ext cx="1372722" cy="1359735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25054" y="4694932"/>
            <a:ext cx="5761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Compile error</a:t>
            </a:r>
            <a:r>
              <a:rPr lang="en-US" sz="2000" dirty="0" smtClean="0"/>
              <a:t>: Cannot apply an </a:t>
            </a:r>
            <a:r>
              <a:rPr lang="en-US" sz="2000" b="1" dirty="0" smtClean="0">
                <a:latin typeface="Courier New"/>
                <a:cs typeface="Courier New"/>
              </a:rPr>
              <a:t>Un</a:t>
            </a:r>
            <a:r>
              <a:rPr lang="en-US" sz="2000" dirty="0" smtClean="0"/>
              <a:t> typed term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26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89066" y="1434711"/>
            <a:ext cx="44549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type Point = { x:number; y:number }</a:t>
            </a:r>
          </a:p>
          <a:p>
            <a:endParaRPr lang="en-US" sz="1600" b="1" dirty="0" smtClean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rgbClr val="FF0000"/>
                </a:solidFill>
                <a:latin typeface="Courier New"/>
                <a:cs typeface="Courier New"/>
              </a:rPr>
              <a:t>b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az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: Un</a:t>
            </a:r>
          </a:p>
          <a:p>
            <a:endParaRPr lang="en-US" sz="1600" b="1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diag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p:Point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) : Point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wrap&lt;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Un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, Point   any&gt;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baz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)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(p);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p.x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p.y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return p;</a:t>
            </a:r>
          </a:p>
          <a:p>
            <a:r>
              <a:rPr lang="en-US" sz="1600" b="1" dirty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2888877"/>
            <a:ext cx="3789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baz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(q)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 …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Isolation from </a:t>
            </a:r>
            <a:r>
              <a:rPr lang="en-US" b="1" dirty="0" smtClean="0">
                <a:latin typeface="Courier New"/>
                <a:cs typeface="Courier New"/>
              </a:rPr>
              <a:t>Un</a:t>
            </a:r>
            <a:endParaRPr lang="en-US" b="1" dirty="0">
              <a:latin typeface="Courier New"/>
              <a:cs typeface="Courier New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989409"/>
            <a:ext cx="9144000" cy="38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00481" y="3663068"/>
            <a:ext cx="7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>
              <a:latin typeface="Georgia"/>
              <a:cs typeface="Georgia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7068880" y="3078643"/>
            <a:ext cx="25658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70161" y="2888877"/>
            <a:ext cx="3271441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4" name="Curved Connector 13"/>
          <p:cNvCxnSpPr/>
          <p:nvPr/>
        </p:nvCxnSpPr>
        <p:spPr>
          <a:xfrm rot="10800000" flipV="1">
            <a:off x="3707634" y="3104298"/>
            <a:ext cx="1372722" cy="1359735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48417" y="4720587"/>
            <a:ext cx="5683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Library provided wrappers, </a:t>
            </a:r>
            <a:r>
              <a:rPr lang="en-US" b="1" dirty="0" smtClean="0">
                <a:latin typeface="Comic Sans MS"/>
                <a:cs typeface="Comic Sans MS"/>
              </a:rPr>
              <a:t>ensure memory isolation</a:t>
            </a:r>
            <a:endParaRPr lang="en-US" b="1" dirty="0">
              <a:latin typeface="Comic Sans MS"/>
              <a:cs typeface="Comic Sans M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26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9781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Wrappers Enforce Heap Shape Invariant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147259" y="2016885"/>
            <a:ext cx="7086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5111249" y="2016885"/>
            <a:ext cx="3122610" cy="1143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  <a:r>
              <a:rPr lang="en-US" dirty="0" smtClean="0"/>
              <a:t>n fragment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997193" y="2016885"/>
            <a:ext cx="3290143" cy="114300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34000">
                <a:srgbClr val="00B050">
                  <a:shade val="67500"/>
                  <a:satMod val="115000"/>
                </a:srgbClr>
              </a:gs>
              <a:gs pos="100000">
                <a:srgbClr val="0000FF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Static and any-typed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346073" y="2268394"/>
            <a:ext cx="1300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DMZ</a:t>
            </a:r>
          </a:p>
          <a:p>
            <a:r>
              <a:rPr lang="en-US" dirty="0" smtClean="0"/>
              <a:t>(stubs)</a:t>
            </a:r>
            <a:endParaRPr lang="en-US" dirty="0"/>
          </a:p>
        </p:txBody>
      </p:sp>
      <p:cxnSp>
        <p:nvCxnSpPr>
          <p:cNvPr id="33" name="Curved Connector 32"/>
          <p:cNvCxnSpPr>
            <a:stCxn id="29" idx="0"/>
            <a:endCxn id="30" idx="0"/>
          </p:cNvCxnSpPr>
          <p:nvPr/>
        </p:nvCxnSpPr>
        <p:spPr>
          <a:xfrm rot="5400000" flipH="1" flipV="1">
            <a:off x="5681556" y="1025888"/>
            <a:ext cx="12700" cy="1981995"/>
          </a:xfrm>
          <a:prstGeom prst="curvedConnector3">
            <a:avLst>
              <a:gd name="adj1" fmla="val 5849984"/>
            </a:avLst>
          </a:prstGeom>
          <a:ln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31" idx="0"/>
            <a:endCxn id="29" idx="0"/>
          </p:cNvCxnSpPr>
          <p:nvPr/>
        </p:nvCxnSpPr>
        <p:spPr>
          <a:xfrm rot="5400000" flipH="1" flipV="1">
            <a:off x="3666412" y="992738"/>
            <a:ext cx="12700" cy="2048294"/>
          </a:xfrm>
          <a:prstGeom prst="curvedConnector3">
            <a:avLst>
              <a:gd name="adj1" fmla="val 5962504"/>
            </a:avLst>
          </a:prstGeom>
          <a:ln>
            <a:prstDash val="dash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Curved Connector 34"/>
          <p:cNvCxnSpPr>
            <a:stCxn id="31" idx="2"/>
            <a:endCxn id="30" idx="2"/>
          </p:cNvCxnSpPr>
          <p:nvPr/>
        </p:nvCxnSpPr>
        <p:spPr>
          <a:xfrm rot="16200000" flipH="1">
            <a:off x="4657409" y="1144740"/>
            <a:ext cx="12700" cy="4030289"/>
          </a:xfrm>
          <a:prstGeom prst="curvedConnector3">
            <a:avLst>
              <a:gd name="adj1" fmla="val 11025000"/>
            </a:avLst>
          </a:prstGeom>
          <a:ln>
            <a:prstDash val="dash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23962" y="4814454"/>
            <a:ext cx="807489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Non-Un values completely independent of untrusted global state (prototypes etc.) – </a:t>
            </a:r>
            <a:r>
              <a:rPr lang="en-US" sz="2000" dirty="0" smtClean="0">
                <a:latin typeface="Comic Sans MS"/>
                <a:cs typeface="Comic Sans MS"/>
              </a:rPr>
              <a:t>thus</a:t>
            </a:r>
            <a:r>
              <a:rPr lang="en-US" sz="2000" dirty="0" smtClean="0"/>
              <a:t> </a:t>
            </a:r>
            <a:r>
              <a:rPr lang="en-US" sz="2000" b="1" dirty="0" smtClean="0">
                <a:latin typeface="Courier New"/>
                <a:cs typeface="Courier New"/>
              </a:rPr>
              <a:t>send/protect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omic Sans MS"/>
                <a:cs typeface="Comic Sans MS"/>
              </a:rPr>
              <a:t>example is secure in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Georgia"/>
                <a:cs typeface="Georgia"/>
              </a:rPr>
              <a:t>TS</a:t>
            </a:r>
            <a:r>
              <a:rPr lang="en-US" sz="2000" baseline="30000" dirty="0" smtClean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sz="2000" baseline="30000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Georgia"/>
                <a:cs typeface="Georgia"/>
              </a:rPr>
              <a:t>TS</a:t>
            </a:r>
            <a:r>
              <a:rPr lang="en-US" sz="2000" baseline="30000" dirty="0" smtClean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2000" dirty="0" smtClean="0"/>
              <a:t> runtime system needs “first starter privileges” on the page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708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89476" y="3325091"/>
            <a:ext cx="49097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function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>
                <a:latin typeface="Courier New"/>
                <a:cs typeface="Courier New"/>
              </a:rPr>
              <a:t>protect(</a:t>
            </a:r>
            <a:r>
              <a:rPr lang="en-US" sz="1600" b="1" dirty="0" err="1">
                <a:latin typeface="Courier New"/>
                <a:cs typeface="Courier New"/>
              </a:rPr>
              <a:t>rawSend</a:t>
            </a:r>
            <a:r>
              <a:rPr lang="en-US" sz="1600" b="1" dirty="0">
                <a:latin typeface="Courier New"/>
                <a:cs typeface="Courier New"/>
              </a:rPr>
              <a:t>) {</a:t>
            </a:r>
          </a:p>
          <a:p>
            <a:r>
              <a:rPr lang="en-US" sz="1600" b="1" dirty="0">
                <a:latin typeface="Courier New"/>
                <a:cs typeface="Courier New"/>
              </a:rPr>
              <a:t> 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var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>
                <a:latin typeface="Courier New"/>
                <a:cs typeface="Courier New"/>
              </a:rPr>
              <a:t>whitelist =</a:t>
            </a:r>
          </a:p>
          <a:p>
            <a:r>
              <a:rPr lang="en-US" sz="1600" b="1" dirty="0">
                <a:latin typeface="Courier New"/>
                <a:cs typeface="Courier New"/>
              </a:rPr>
              <a:t>  </a:t>
            </a:r>
            <a:r>
              <a:rPr lang="en-US" sz="1600" b="1" dirty="0" smtClean="0">
                <a:latin typeface="Courier New"/>
                <a:cs typeface="Courier New"/>
              </a:rPr>
              <a:t>{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“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www.microsoft.com</a:t>
            </a:r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/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mail” : true</a:t>
            </a:r>
            <a:r>
              <a:rPr lang="en-US" sz="1600" b="1" dirty="0" smtClean="0">
                <a:latin typeface="Courier New"/>
                <a:cs typeface="Courier New"/>
              </a:rPr>
              <a:t>,</a:t>
            </a:r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  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“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www.microsoft.com</a:t>
            </a:r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/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owa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”</a:t>
            </a:r>
            <a:r>
              <a:rPr lang="en-US" sz="1600" b="1" dirty="0" smtClean="0">
                <a:solidFill>
                  <a:srgbClr val="E91624"/>
                </a:solidFill>
                <a:latin typeface="Courier New"/>
                <a:cs typeface="Courier New"/>
              </a:rPr>
              <a:t>  :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true</a:t>
            </a:r>
            <a:r>
              <a:rPr lang="en-US" sz="1600" b="1" dirty="0" smtClean="0">
                <a:solidFill>
                  <a:srgbClr val="E91624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latin typeface="Courier New"/>
                <a:cs typeface="Courier New"/>
              </a:rPr>
              <a:t>}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return </a:t>
            </a:r>
            <a:r>
              <a:rPr lang="en-US" sz="1600" b="1" dirty="0">
                <a:solidFill>
                  <a:srgbClr val="8B189D"/>
                </a:solidFill>
                <a:latin typeface="Courier New"/>
                <a:cs typeface="Courier New"/>
              </a:rPr>
              <a:t>function</a:t>
            </a:r>
            <a:r>
              <a:rPr lang="en-US" sz="1600" b="1" dirty="0">
                <a:latin typeface="Courier New"/>
                <a:cs typeface="Courier New"/>
              </a:rPr>
              <a:t>(</a:t>
            </a:r>
            <a:r>
              <a:rPr lang="en-US" sz="1600" b="1" dirty="0" err="1">
                <a:latin typeface="Courier New"/>
                <a:cs typeface="Courier New"/>
              </a:rPr>
              <a:t>url</a:t>
            </a:r>
            <a:r>
              <a:rPr lang="en-US" sz="1600" b="1" dirty="0">
                <a:latin typeface="Courier New"/>
                <a:cs typeface="Courier New"/>
              </a:rPr>
              <a:t>, </a:t>
            </a:r>
            <a:r>
              <a:rPr lang="en-US" sz="1600" b="1" dirty="0" err="1">
                <a:latin typeface="Courier New"/>
                <a:cs typeface="Courier New"/>
              </a:rPr>
              <a:t>msg</a:t>
            </a:r>
            <a:r>
              <a:rPr lang="en-US" sz="1600" b="1" dirty="0">
                <a:latin typeface="Courier New"/>
                <a:cs typeface="Courier New"/>
              </a:rPr>
              <a:t>) {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if</a:t>
            </a:r>
            <a:r>
              <a:rPr lang="en-US" sz="1600" b="1" dirty="0">
                <a:latin typeface="Courier New"/>
                <a:cs typeface="Courier New"/>
              </a:rPr>
              <a:t>(whitelist[</a:t>
            </a:r>
            <a:r>
              <a:rPr lang="en-US" sz="1600" b="1" dirty="0" err="1">
                <a:latin typeface="Courier New"/>
                <a:cs typeface="Courier New"/>
              </a:rPr>
              <a:t>url</a:t>
            </a:r>
            <a:r>
              <a:rPr lang="en-US" sz="1600" b="1" dirty="0">
                <a:latin typeface="Courier New"/>
                <a:cs typeface="Courier New"/>
              </a:rPr>
              <a:t>]</a:t>
            </a:r>
            <a:r>
              <a:rPr lang="en-US" sz="1600" b="1" dirty="0" smtClean="0">
                <a:latin typeface="Courier New"/>
                <a:cs typeface="Courier New"/>
              </a:rPr>
              <a:t>)  </a:t>
            </a:r>
            <a:r>
              <a:rPr lang="en-US" sz="1600" b="1" dirty="0" err="1" smtClean="0">
                <a:latin typeface="Courier New"/>
                <a:cs typeface="Courier New"/>
              </a:rPr>
              <a:t>rawSend</a:t>
            </a:r>
            <a:r>
              <a:rPr lang="en-US" sz="1600" b="1" dirty="0">
                <a:latin typeface="Courier New"/>
                <a:cs typeface="Courier New"/>
              </a:rPr>
              <a:t>(</a:t>
            </a:r>
            <a:r>
              <a:rPr lang="en-US" sz="1600" b="1" dirty="0" err="1">
                <a:latin typeface="Courier New"/>
                <a:cs typeface="Courier New"/>
              </a:rPr>
              <a:t>msg</a:t>
            </a:r>
            <a:r>
              <a:rPr lang="en-US" sz="1600" b="1" dirty="0">
                <a:latin typeface="Courier New"/>
                <a:cs typeface="Courier New"/>
              </a:rPr>
              <a:t>)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 </a:t>
            </a:r>
            <a:r>
              <a:rPr lang="en-US" sz="1600" b="1" dirty="0" smtClean="0">
                <a:latin typeface="Courier New"/>
                <a:cs typeface="Courier New"/>
              </a:rPr>
              <a:t>}</a:t>
            </a:r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}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 Is It 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9477" y="2117542"/>
            <a:ext cx="49097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function</a:t>
            </a:r>
            <a:r>
              <a:rPr lang="en-US" sz="1600" b="1" dirty="0" smtClean="0">
                <a:latin typeface="Courier New"/>
                <a:cs typeface="Courier New"/>
              </a:rPr>
              <a:t> send(</a:t>
            </a:r>
            <a:r>
              <a:rPr lang="en-US" sz="1600" b="1" dirty="0" err="1" smtClean="0">
                <a:latin typeface="Courier New"/>
                <a:cs typeface="Courier New"/>
              </a:rPr>
              <a:t>url</a:t>
            </a:r>
            <a:r>
              <a:rPr lang="en-US" sz="1600" b="1" dirty="0" smtClean="0">
                <a:latin typeface="Courier New"/>
                <a:cs typeface="Courier New"/>
              </a:rPr>
              <a:t>, </a:t>
            </a:r>
            <a:r>
              <a:rPr lang="en-US" sz="1600" b="1" dirty="0" err="1" smtClean="0">
                <a:latin typeface="Courier New"/>
                <a:cs typeface="Courier New"/>
              </a:rPr>
              <a:t>msg</a:t>
            </a:r>
            <a:r>
              <a:rPr lang="en-US" sz="1600" b="1" dirty="0" smtClean="0">
                <a:latin typeface="Courier New"/>
                <a:cs typeface="Courier New"/>
              </a:rPr>
              <a:t>)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/>
                <a:cs typeface="Courier New"/>
              </a:rPr>
              <a:t>/* e.g. </a:t>
            </a:r>
            <a:r>
              <a:rPr lang="en-US" sz="1600" b="1" dirty="0" err="1" smtClean="0">
                <a:solidFill>
                  <a:schemeClr val="accent1">
                    <a:lumMod val="75000"/>
                  </a:schemeClr>
                </a:solidFill>
                <a:latin typeface="Courier New"/>
                <a:cs typeface="Courier New"/>
              </a:rPr>
              <a:t>XMLHttpRequest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/>
                <a:cs typeface="Courier New"/>
              </a:rPr>
              <a:t> */</a:t>
            </a:r>
          </a:p>
          <a:p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  <a:latin typeface="Courier New"/>
                <a:cs typeface="Courier New"/>
              </a:rPr>
              <a:t> …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}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01836" y="2117542"/>
            <a:ext cx="4642164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ourier New"/>
                <a:cs typeface="Courier New"/>
              </a:rPr>
              <a:t>Object.prototype</a:t>
            </a:r>
            <a:r>
              <a:rPr lang="en-US" sz="1600" b="1" dirty="0" smtClean="0">
                <a:latin typeface="Courier New"/>
                <a:cs typeface="Courier New"/>
              </a:rPr>
              <a:t>[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“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evil.com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”</a:t>
            </a:r>
            <a:r>
              <a:rPr lang="en-US" sz="1600" b="1" dirty="0" smtClean="0">
                <a:latin typeface="Courier New"/>
                <a:cs typeface="Courier New"/>
              </a:rPr>
              <a:t>] =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true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476" y="1524000"/>
            <a:ext cx="8165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Goal</a:t>
            </a:r>
            <a:r>
              <a:rPr lang="en-US" sz="2000" dirty="0" smtClean="0"/>
              <a:t> : Protect the send message function to restrict malicious URLs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501836" y="2484569"/>
            <a:ext cx="4642164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/>
                <a:cs typeface="Courier New"/>
              </a:rPr>
              <a:t>send(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“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evil.com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”</a:t>
            </a:r>
            <a:r>
              <a:rPr lang="en-US" sz="1600" b="1" dirty="0" smtClean="0">
                <a:latin typeface="Courier New"/>
                <a:cs typeface="Courier New"/>
              </a:rPr>
              <a:t>,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“gotcha”</a:t>
            </a:r>
            <a:r>
              <a:rPr lang="en-US" sz="1600" b="1" dirty="0" smtClean="0">
                <a:latin typeface="Courier New"/>
                <a:cs typeface="Courier New"/>
              </a:rPr>
              <a:t>);</a:t>
            </a:r>
            <a:endParaRPr lang="en-US" sz="1600" b="1" dirty="0">
              <a:latin typeface="Courier New"/>
              <a:cs typeface="Courier New"/>
            </a:endParaRPr>
          </a:p>
        </p:txBody>
      </p:sp>
      <p:cxnSp>
        <p:nvCxnSpPr>
          <p:cNvPr id="13" name="Curved Connector 12"/>
          <p:cNvCxnSpPr/>
          <p:nvPr/>
        </p:nvCxnSpPr>
        <p:spPr>
          <a:xfrm>
            <a:off x="4860635" y="2938578"/>
            <a:ext cx="773550" cy="548153"/>
          </a:xfrm>
          <a:prstGeom prst="curvedConnector3">
            <a:avLst>
              <a:gd name="adj1" fmla="val -746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26545" y="3325091"/>
            <a:ext cx="2724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Attacker Succeeds !</a:t>
            </a:r>
            <a:endParaRPr lang="en-US" sz="2000" b="1" dirty="0">
              <a:latin typeface="Comic Sans MS"/>
              <a:cs typeface="Comic Sans MS"/>
            </a:endParaRPr>
          </a:p>
        </p:txBody>
      </p:sp>
      <p:cxnSp>
        <p:nvCxnSpPr>
          <p:cNvPr id="20" name="Curved Connector 19"/>
          <p:cNvCxnSpPr/>
          <p:nvPr/>
        </p:nvCxnSpPr>
        <p:spPr>
          <a:xfrm>
            <a:off x="2124364" y="4872182"/>
            <a:ext cx="2377472" cy="311727"/>
          </a:xfrm>
          <a:prstGeom prst="curvedConnector3">
            <a:avLst>
              <a:gd name="adj1" fmla="val -3904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745182" y="5103091"/>
            <a:ext cx="4202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Also looks up in </a:t>
            </a:r>
            <a:r>
              <a:rPr lang="en-US" b="1" dirty="0" err="1" smtClean="0">
                <a:latin typeface="Courier New"/>
                <a:cs typeface="Courier New"/>
              </a:rPr>
              <a:t>Object.prototype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9476" y="5303146"/>
            <a:ext cx="4909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ourier New"/>
                <a:cs typeface="Courier New"/>
              </a:rPr>
              <a:t>window.send</a:t>
            </a:r>
            <a:r>
              <a:rPr lang="en-US" sz="1600" b="1" dirty="0" smtClean="0">
                <a:latin typeface="Courier New"/>
                <a:cs typeface="Courier New"/>
              </a:rPr>
              <a:t> = protect(send);</a:t>
            </a:r>
            <a:endParaRPr lang="en-US" sz="16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54039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8" grpId="0" animBg="1"/>
      <p:bldP spid="10" grpId="0" animBg="1"/>
      <p:bldP spid="18" grpId="0"/>
      <p:bldP spid="30" grpId="0"/>
      <p:bldP spid="3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Facebook API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54" y="2216728"/>
            <a:ext cx="5726545" cy="4273876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230909" y="3671455"/>
            <a:ext cx="2747818" cy="137391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292934"/>
                </a:solidFill>
              </a:rPr>
              <a:t>Untrusted web page</a:t>
            </a:r>
            <a:endParaRPr lang="en-US" sz="2000" dirty="0">
              <a:solidFill>
                <a:srgbClr val="292934"/>
              </a:solidFill>
            </a:endParaRPr>
          </a:p>
        </p:txBody>
      </p:sp>
      <p:sp>
        <p:nvSpPr>
          <p:cNvPr id="24" name="Curved Down Arrow 23"/>
          <p:cNvSpPr/>
          <p:nvPr/>
        </p:nvSpPr>
        <p:spPr>
          <a:xfrm>
            <a:off x="2182091" y="3059545"/>
            <a:ext cx="1616364" cy="496455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186540" y="3670873"/>
            <a:ext cx="2482273" cy="86590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292934"/>
              </a:solidFill>
            </a:endParaRPr>
          </a:p>
          <a:p>
            <a:pPr algn="ctr"/>
            <a:r>
              <a:rPr lang="en-US" sz="2000" dirty="0" smtClean="0">
                <a:solidFill>
                  <a:srgbClr val="292934"/>
                </a:solidFill>
              </a:rPr>
              <a:t>Facebook API</a:t>
            </a:r>
            <a:endParaRPr lang="en-US" sz="2000" dirty="0">
              <a:solidFill>
                <a:srgbClr val="292934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186540" y="3670873"/>
            <a:ext cx="2482273" cy="28863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292934"/>
                </a:solidFill>
              </a:rPr>
              <a:t>Iframe</a:t>
            </a:r>
            <a:endParaRPr lang="en-US" sz="1600" b="1" dirty="0">
              <a:solidFill>
                <a:srgbClr val="292934"/>
              </a:solidFill>
            </a:endParaRPr>
          </a:p>
        </p:txBody>
      </p:sp>
      <p:cxnSp>
        <p:nvCxnSpPr>
          <p:cNvPr id="28" name="Curved Connector 27"/>
          <p:cNvCxnSpPr/>
          <p:nvPr/>
        </p:nvCxnSpPr>
        <p:spPr>
          <a:xfrm flipV="1">
            <a:off x="5541818" y="2897909"/>
            <a:ext cx="1119909" cy="658091"/>
          </a:xfrm>
          <a:prstGeom prst="curvedConnector3">
            <a:avLst>
              <a:gd name="adj1" fmla="val -257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661728" y="2782455"/>
            <a:ext cx="2482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Retrieves user’s access token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Gives access token to the untrusted page if it’s authorized by user</a:t>
            </a:r>
          </a:p>
        </p:txBody>
      </p:sp>
      <p:cxnSp>
        <p:nvCxnSpPr>
          <p:cNvPr id="34" name="Curved Connector 33"/>
          <p:cNvCxnSpPr/>
          <p:nvPr/>
        </p:nvCxnSpPr>
        <p:spPr>
          <a:xfrm>
            <a:off x="1154545" y="5149273"/>
            <a:ext cx="1593274" cy="727363"/>
          </a:xfrm>
          <a:prstGeom prst="curvedConnector3">
            <a:avLst>
              <a:gd name="adj1" fmla="val -11594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978727" y="5324764"/>
            <a:ext cx="2482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Wants to connect to Facebook on current user’s credentials</a:t>
            </a:r>
          </a:p>
        </p:txBody>
      </p:sp>
    </p:spTree>
    <p:extLst>
      <p:ext uri="{BB962C8B-B14F-4D97-AF65-F5344CB8AC3E}">
        <p14:creationId xmlns:p14="http://schemas.microsoft.com/office/powerpoint/2010/main" val="1026512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32" grpId="0"/>
      <p:bldP spid="3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Facebook </a:t>
            </a:r>
            <a:r>
              <a:rPr lang="en-US" dirty="0"/>
              <a:t>API </a:t>
            </a:r>
            <a:r>
              <a:rPr lang="en-US" dirty="0" smtClean="0"/>
              <a:t>Sample Code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0092" y="1547090"/>
            <a:ext cx="4687454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B189D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smtClean="0">
                <a:latin typeface="Courier New"/>
                <a:cs typeface="Courier New"/>
              </a:rPr>
              <a:t>decode(s)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var</a:t>
            </a:r>
            <a:r>
              <a:rPr lang="en-US" sz="1600" b="1" dirty="0" smtClean="0">
                <a:latin typeface="Courier New"/>
                <a:cs typeface="Courier New"/>
              </a:rPr>
              <a:t> res = { };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if</a:t>
            </a:r>
            <a:r>
              <a:rPr lang="en-US" sz="1600" b="1" dirty="0" smtClean="0">
                <a:latin typeface="Courier New"/>
                <a:cs typeface="Courier New"/>
              </a:rPr>
              <a:t>(s === “”) 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return</a:t>
            </a:r>
            <a:r>
              <a:rPr lang="en-US" sz="1600" b="1" dirty="0" smtClean="0">
                <a:latin typeface="Courier New"/>
                <a:cs typeface="Courier New"/>
              </a:rPr>
              <a:t> res;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var</a:t>
            </a:r>
            <a:r>
              <a:rPr lang="en-US" sz="1600" b="1" dirty="0" smtClean="0">
                <a:latin typeface="Courier New"/>
                <a:cs typeface="Courier New"/>
              </a:rPr>
              <a:t> p = String.split(s,“&amp;”);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for</a:t>
            </a:r>
            <a:r>
              <a:rPr lang="en-US" sz="1600" b="1" dirty="0" smtClean="0">
                <a:latin typeface="Courier New"/>
                <a:cs typeface="Courier New"/>
              </a:rPr>
              <a:t>(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var</a:t>
            </a:r>
            <a:r>
              <a:rPr lang="en-US" sz="1600" b="1" dirty="0" smtClean="0">
                <a:latin typeface="Courier New"/>
                <a:cs typeface="Courier New"/>
              </a:rPr>
              <a:t> k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in</a:t>
            </a:r>
            <a:r>
              <a:rPr lang="en-US" sz="1600" b="1" dirty="0" smtClean="0">
                <a:latin typeface="Courier New"/>
                <a:cs typeface="Courier New"/>
              </a:rPr>
              <a:t> p) {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var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kv</a:t>
            </a:r>
            <a:r>
              <a:rPr lang="en-US" sz="1600" b="1" dirty="0" smtClean="0">
                <a:latin typeface="Courier New"/>
                <a:cs typeface="Courier New"/>
              </a:rPr>
              <a:t> = String.split(p[k],“=“);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 res[</a:t>
            </a:r>
            <a:r>
              <a:rPr lang="en-US" sz="1600" b="1" dirty="0" err="1" smtClean="0">
                <a:latin typeface="Courier New"/>
                <a:cs typeface="Courier New"/>
              </a:rPr>
              <a:t>kv</a:t>
            </a:r>
            <a:r>
              <a:rPr lang="en-US" sz="1600" b="1" dirty="0" smtClean="0">
                <a:latin typeface="Courier New"/>
                <a:cs typeface="Courier New"/>
              </a:rPr>
              <a:t>[“0”]] = </a:t>
            </a:r>
            <a:r>
              <a:rPr lang="en-US" sz="1600" b="1" dirty="0" err="1" smtClean="0">
                <a:latin typeface="Courier New"/>
                <a:cs typeface="Courier New"/>
              </a:rPr>
              <a:t>kv</a:t>
            </a:r>
            <a:r>
              <a:rPr lang="en-US" sz="1600" b="1" dirty="0" smtClean="0">
                <a:latin typeface="Courier New"/>
                <a:cs typeface="Courier New"/>
              </a:rPr>
              <a:t>[“1”];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  }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return</a:t>
            </a:r>
            <a:r>
              <a:rPr lang="en-US" sz="1600" b="1" dirty="0" smtClean="0">
                <a:latin typeface="Courier New"/>
                <a:cs typeface="Courier New"/>
              </a:rPr>
              <a:t> res;</a:t>
            </a:r>
          </a:p>
          <a:p>
            <a:r>
              <a:rPr lang="en-US" sz="16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0092" y="4347856"/>
            <a:ext cx="415636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B189D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unction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checkOrigins</a:t>
            </a:r>
            <a:r>
              <a:rPr lang="en-US" sz="1600" b="1" dirty="0" smtClean="0">
                <a:latin typeface="Courier New"/>
                <a:cs typeface="Courier New"/>
              </a:rPr>
              <a:t>(g, e)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for</a:t>
            </a:r>
            <a:r>
              <a:rPr lang="en-US" sz="1600" b="1" dirty="0" smtClean="0">
                <a:latin typeface="Courier New"/>
                <a:cs typeface="Courier New"/>
              </a:rPr>
              <a:t>(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var</a:t>
            </a:r>
            <a:r>
              <a:rPr lang="en-US" sz="1600" b="1" dirty="0" smtClean="0">
                <a:latin typeface="Courier New"/>
                <a:cs typeface="Courier New"/>
              </a:rPr>
              <a:t> k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in</a:t>
            </a:r>
            <a:r>
              <a:rPr lang="en-US" sz="1600" b="1" dirty="0" smtClean="0">
                <a:latin typeface="Courier New"/>
                <a:cs typeface="Courier New"/>
              </a:rPr>
              <a:t> e) {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if</a:t>
            </a:r>
            <a:r>
              <a:rPr lang="en-US" sz="1600" b="1" dirty="0" smtClean="0">
                <a:latin typeface="Courier New"/>
                <a:cs typeface="Courier New"/>
              </a:rPr>
              <a:t>(g === e[k]) 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return</a:t>
            </a:r>
            <a:r>
              <a:rPr lang="en-US" sz="1600" b="1" dirty="0" smtClean="0">
                <a:latin typeface="Courier New"/>
                <a:cs typeface="Courier New"/>
              </a:rPr>
              <a:t> true;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}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return</a:t>
            </a:r>
            <a:r>
              <a:rPr lang="en-US" sz="1600" b="1" dirty="0" smtClean="0">
                <a:latin typeface="Courier New"/>
                <a:cs typeface="Courier New"/>
              </a:rPr>
              <a:t> false;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}</a:t>
            </a:r>
            <a:endParaRPr lang="en-US" sz="16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698309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681182" y="3313545"/>
            <a:ext cx="2955636" cy="3077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2089727"/>
            <a:ext cx="1771073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Vulnerabilities in Facebook API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0092" y="4347856"/>
            <a:ext cx="415636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B189D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unction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checkOrigins</a:t>
            </a:r>
            <a:r>
              <a:rPr lang="en-US" sz="1600" b="1" dirty="0" smtClean="0">
                <a:latin typeface="Courier New"/>
                <a:cs typeface="Courier New"/>
              </a:rPr>
              <a:t>(g, e)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for</a:t>
            </a:r>
            <a:r>
              <a:rPr lang="en-US" sz="1600" b="1" dirty="0" smtClean="0">
                <a:latin typeface="Courier New"/>
                <a:cs typeface="Courier New"/>
              </a:rPr>
              <a:t>(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var</a:t>
            </a:r>
            <a:r>
              <a:rPr lang="en-US" sz="1600" b="1" dirty="0" smtClean="0">
                <a:latin typeface="Courier New"/>
                <a:cs typeface="Courier New"/>
              </a:rPr>
              <a:t> k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in</a:t>
            </a:r>
            <a:r>
              <a:rPr lang="en-US" sz="1600" b="1" dirty="0" smtClean="0">
                <a:latin typeface="Courier New"/>
                <a:cs typeface="Courier New"/>
              </a:rPr>
              <a:t> e) {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if</a:t>
            </a:r>
            <a:r>
              <a:rPr lang="en-US" sz="1600" b="1" dirty="0" smtClean="0">
                <a:latin typeface="Courier New"/>
                <a:cs typeface="Courier New"/>
              </a:rPr>
              <a:t>(g === e[k]) 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return</a:t>
            </a:r>
            <a:r>
              <a:rPr lang="en-US" sz="1600" b="1" dirty="0" smtClean="0">
                <a:latin typeface="Courier New"/>
                <a:cs typeface="Courier New"/>
              </a:rPr>
              <a:t> true;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}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return</a:t>
            </a:r>
            <a:r>
              <a:rPr lang="en-US" sz="1600" b="1" dirty="0" smtClean="0">
                <a:latin typeface="Courier New"/>
                <a:cs typeface="Courier New"/>
              </a:rPr>
              <a:t> false;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}</a:t>
            </a:r>
            <a:endParaRPr lang="en-US" sz="1600" b="1" dirty="0">
              <a:latin typeface="Courier New"/>
              <a:cs typeface="Courier New"/>
            </a:endParaRPr>
          </a:p>
        </p:txBody>
      </p:sp>
      <p:cxnSp>
        <p:nvCxnSpPr>
          <p:cNvPr id="13" name="Curved Connector 12"/>
          <p:cNvCxnSpPr/>
          <p:nvPr/>
        </p:nvCxnSpPr>
        <p:spPr>
          <a:xfrm>
            <a:off x="3948545" y="3621322"/>
            <a:ext cx="2032000" cy="488860"/>
          </a:xfrm>
          <a:prstGeom prst="curvedConnector3">
            <a:avLst>
              <a:gd name="adj1" fmla="val 568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980545" y="3890818"/>
            <a:ext cx="29902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Attacks similar to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protect/send</a:t>
            </a:r>
          </a:p>
          <a:p>
            <a:r>
              <a:rPr lang="en-US" sz="1600" dirty="0" smtClean="0">
                <a:cs typeface="Courier New"/>
              </a:rPr>
              <a:t>(Using Object.prototype)</a:t>
            </a:r>
            <a:endParaRPr lang="en-US" sz="1600" dirty="0"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092" y="1547090"/>
            <a:ext cx="4687454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B189D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smtClean="0">
                <a:latin typeface="Courier New"/>
                <a:cs typeface="Courier New"/>
              </a:rPr>
              <a:t>decode(s)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var</a:t>
            </a:r>
            <a:r>
              <a:rPr lang="en-US" sz="1600" b="1" dirty="0" smtClean="0">
                <a:latin typeface="Courier New"/>
                <a:cs typeface="Courier New"/>
              </a:rPr>
              <a:t> res = { };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if</a:t>
            </a:r>
            <a:r>
              <a:rPr lang="en-US" sz="1600" b="1" dirty="0" smtClean="0">
                <a:latin typeface="Courier New"/>
                <a:cs typeface="Courier New"/>
              </a:rPr>
              <a:t>(s === “”) 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return</a:t>
            </a:r>
            <a:r>
              <a:rPr lang="en-US" sz="1600" b="1" dirty="0" smtClean="0">
                <a:latin typeface="Courier New"/>
                <a:cs typeface="Courier New"/>
              </a:rPr>
              <a:t> res;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var</a:t>
            </a:r>
            <a:r>
              <a:rPr lang="en-US" sz="1600" b="1" dirty="0" smtClean="0">
                <a:latin typeface="Courier New"/>
                <a:cs typeface="Courier New"/>
              </a:rPr>
              <a:t> p = String.split(s,“&amp;”);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for</a:t>
            </a:r>
            <a:r>
              <a:rPr lang="en-US" sz="1600" b="1" dirty="0" smtClean="0">
                <a:latin typeface="Courier New"/>
                <a:cs typeface="Courier New"/>
              </a:rPr>
              <a:t>(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var</a:t>
            </a:r>
            <a:r>
              <a:rPr lang="en-US" sz="1600" b="1" dirty="0" smtClean="0">
                <a:latin typeface="Courier New"/>
                <a:cs typeface="Courier New"/>
              </a:rPr>
              <a:t> k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in</a:t>
            </a:r>
            <a:r>
              <a:rPr lang="en-US" sz="1600" b="1" dirty="0" smtClean="0">
                <a:latin typeface="Courier New"/>
                <a:cs typeface="Courier New"/>
              </a:rPr>
              <a:t> p) {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var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kv</a:t>
            </a:r>
            <a:r>
              <a:rPr lang="en-US" sz="1600" b="1" dirty="0" smtClean="0">
                <a:latin typeface="Courier New"/>
                <a:cs typeface="Courier New"/>
              </a:rPr>
              <a:t> = String.split(p[k],“=“);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 res[</a:t>
            </a:r>
            <a:r>
              <a:rPr lang="en-US" sz="1600" b="1" dirty="0" err="1" smtClean="0">
                <a:latin typeface="Courier New"/>
                <a:cs typeface="Courier New"/>
              </a:rPr>
              <a:t>kv</a:t>
            </a:r>
            <a:r>
              <a:rPr lang="en-US" sz="1600" b="1" dirty="0" smtClean="0">
                <a:latin typeface="Courier New"/>
                <a:cs typeface="Courier New"/>
              </a:rPr>
              <a:t>[“0”]] = </a:t>
            </a:r>
            <a:r>
              <a:rPr lang="en-US" sz="1600" b="1" dirty="0" err="1" smtClean="0">
                <a:latin typeface="Courier New"/>
                <a:cs typeface="Courier New"/>
              </a:rPr>
              <a:t>kv</a:t>
            </a:r>
            <a:r>
              <a:rPr lang="en-US" sz="1600" b="1" dirty="0" smtClean="0">
                <a:latin typeface="Courier New"/>
                <a:cs typeface="Courier New"/>
              </a:rPr>
              <a:t>[“1”];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  }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return</a:t>
            </a:r>
            <a:r>
              <a:rPr lang="en-US" sz="1600" b="1" dirty="0" smtClean="0">
                <a:latin typeface="Courier New"/>
                <a:cs typeface="Courier New"/>
              </a:rPr>
              <a:t> res;</a:t>
            </a:r>
          </a:p>
          <a:p>
            <a:r>
              <a:rPr lang="en-US" sz="16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36904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0092" y="1547090"/>
            <a:ext cx="4687454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B189D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unction </a:t>
            </a:r>
            <a:r>
              <a:rPr lang="en-US" sz="1600" b="1" dirty="0" smtClean="0">
                <a:latin typeface="Courier New"/>
                <a:cs typeface="Courier New"/>
              </a:rPr>
              <a:t>decode(</a:t>
            </a:r>
            <a:r>
              <a:rPr lang="en-US" sz="1600" b="1" dirty="0" err="1" smtClean="0">
                <a:latin typeface="Courier New"/>
                <a:cs typeface="Courier New"/>
              </a:rPr>
              <a:t>s: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string</a:t>
            </a:r>
            <a:r>
              <a:rPr lang="en-US" sz="1600" b="1" dirty="0" smtClean="0">
                <a:latin typeface="Courier New"/>
                <a:cs typeface="Courier New"/>
              </a:rPr>
              <a:t>):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any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var</a:t>
            </a:r>
            <a:r>
              <a:rPr lang="en-US" sz="1600" b="1" dirty="0" smtClean="0">
                <a:latin typeface="Courier New"/>
                <a:cs typeface="Courier New"/>
              </a:rPr>
              <a:t> res = { };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if</a:t>
            </a:r>
            <a:r>
              <a:rPr lang="en-US" sz="1600" b="1" dirty="0" smtClean="0">
                <a:latin typeface="Courier New"/>
                <a:cs typeface="Courier New"/>
              </a:rPr>
              <a:t>(s === “”) 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return</a:t>
            </a:r>
            <a:r>
              <a:rPr lang="en-US" sz="1600" b="1" dirty="0" smtClean="0">
                <a:latin typeface="Courier New"/>
                <a:cs typeface="Courier New"/>
              </a:rPr>
              <a:t> res;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var</a:t>
            </a:r>
            <a:r>
              <a:rPr lang="en-US" sz="1600" b="1" dirty="0" smtClean="0">
                <a:latin typeface="Courier New"/>
                <a:cs typeface="Courier New"/>
              </a:rPr>
              <a:t> p = String.split(s,“&amp;”);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for</a:t>
            </a:r>
            <a:r>
              <a:rPr lang="en-US" sz="1600" b="1" dirty="0" smtClean="0">
                <a:latin typeface="Courier New"/>
                <a:cs typeface="Courier New"/>
              </a:rPr>
              <a:t>(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var</a:t>
            </a:r>
            <a:r>
              <a:rPr lang="en-US" sz="1600" b="1" dirty="0" smtClean="0">
                <a:latin typeface="Courier New"/>
                <a:cs typeface="Courier New"/>
              </a:rPr>
              <a:t> k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in</a:t>
            </a:r>
            <a:r>
              <a:rPr lang="en-US" sz="1600" b="1" dirty="0" smtClean="0">
                <a:latin typeface="Courier New"/>
                <a:cs typeface="Courier New"/>
              </a:rPr>
              <a:t> p) {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var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kv</a:t>
            </a:r>
            <a:r>
              <a:rPr lang="en-US" sz="1600" b="1" dirty="0" smtClean="0">
                <a:latin typeface="Courier New"/>
                <a:cs typeface="Courier New"/>
              </a:rPr>
              <a:t> = String.split(p[k],“=“);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 res[</a:t>
            </a:r>
            <a:r>
              <a:rPr lang="en-US" sz="1600" b="1" dirty="0" err="1" smtClean="0">
                <a:latin typeface="Courier New"/>
                <a:cs typeface="Courier New"/>
              </a:rPr>
              <a:t>kv</a:t>
            </a:r>
            <a:r>
              <a:rPr lang="en-US" sz="1600" b="1" dirty="0" smtClean="0">
                <a:latin typeface="Courier New"/>
                <a:cs typeface="Courier New"/>
              </a:rPr>
              <a:t>[“0”]] = </a:t>
            </a:r>
            <a:r>
              <a:rPr lang="en-US" sz="1600" b="1" dirty="0" err="1" smtClean="0">
                <a:latin typeface="Courier New"/>
                <a:cs typeface="Courier New"/>
              </a:rPr>
              <a:t>kv</a:t>
            </a:r>
            <a:r>
              <a:rPr lang="en-US" sz="1600" b="1" dirty="0" smtClean="0">
                <a:latin typeface="Courier New"/>
                <a:cs typeface="Courier New"/>
              </a:rPr>
              <a:t>[“1”];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  }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return</a:t>
            </a:r>
            <a:r>
              <a:rPr lang="en-US" sz="1600" b="1" dirty="0" smtClean="0">
                <a:latin typeface="Courier New"/>
                <a:cs typeface="Courier New"/>
              </a:rPr>
              <a:t> res;</a:t>
            </a:r>
          </a:p>
          <a:p>
            <a:r>
              <a:rPr lang="en-US" sz="16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Porting Facebook API to </a:t>
            </a:r>
            <a:r>
              <a:rPr lang="en-US" dirty="0">
                <a:latin typeface="Georgia"/>
                <a:cs typeface="Georgia"/>
              </a:rPr>
              <a:t>TS</a:t>
            </a:r>
            <a:r>
              <a:rPr lang="en-US" baseline="30000" dirty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0092" y="4347856"/>
            <a:ext cx="78970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B189D"/>
                </a:solidFill>
                <a:latin typeface="Courier New"/>
                <a:cs typeface="Courier New"/>
              </a:rPr>
              <a:t>f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unction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checkOrigins</a:t>
            </a:r>
            <a:r>
              <a:rPr lang="en-US" sz="1600" b="1" dirty="0" smtClean="0"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latin typeface="Courier New"/>
                <a:cs typeface="Courier New"/>
              </a:rPr>
              <a:t>g: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string</a:t>
            </a:r>
            <a:r>
              <a:rPr lang="en-US" sz="1600" b="1" dirty="0" smtClean="0">
                <a:latin typeface="Courier New"/>
                <a:cs typeface="Courier New"/>
              </a:rPr>
              <a:t>, </a:t>
            </a:r>
            <a:r>
              <a:rPr lang="en-US" sz="1600" b="1" dirty="0" err="1" smtClean="0">
                <a:latin typeface="Courier New"/>
                <a:cs typeface="Courier New"/>
              </a:rPr>
              <a:t>e:</a:t>
            </a:r>
            <a:r>
              <a:rPr lang="en-US" sz="16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array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 string</a:t>
            </a:r>
            <a:r>
              <a:rPr lang="en-US" sz="1600" b="1" dirty="0" smtClean="0">
                <a:latin typeface="Courier New"/>
                <a:cs typeface="Courier New"/>
              </a:rPr>
              <a:t>):</a:t>
            </a:r>
            <a:r>
              <a:rPr lang="en-US" sz="1600" b="1" dirty="0" smtClean="0">
                <a:solidFill>
                  <a:srgbClr val="008000"/>
                </a:solidFill>
                <a:latin typeface="Courier New"/>
                <a:cs typeface="Courier New"/>
              </a:rPr>
              <a:t>bool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for</a:t>
            </a:r>
            <a:r>
              <a:rPr lang="en-US" sz="1600" b="1" dirty="0" smtClean="0">
                <a:latin typeface="Courier New"/>
                <a:cs typeface="Courier New"/>
              </a:rPr>
              <a:t>(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var</a:t>
            </a:r>
            <a:r>
              <a:rPr lang="en-US" sz="1600" b="1" dirty="0" smtClean="0">
                <a:latin typeface="Courier New"/>
                <a:cs typeface="Courier New"/>
              </a:rPr>
              <a:t> k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in</a:t>
            </a:r>
            <a:r>
              <a:rPr lang="en-US" sz="1600" b="1" dirty="0" smtClean="0">
                <a:latin typeface="Courier New"/>
                <a:cs typeface="Courier New"/>
              </a:rPr>
              <a:t> e) {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if</a:t>
            </a:r>
            <a:r>
              <a:rPr lang="en-US" sz="1600" b="1" dirty="0" smtClean="0">
                <a:latin typeface="Courier New"/>
                <a:cs typeface="Courier New"/>
              </a:rPr>
              <a:t>(g === e[k]) 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return</a:t>
            </a:r>
            <a:r>
              <a:rPr lang="en-US" sz="1600" b="1" dirty="0" smtClean="0">
                <a:latin typeface="Courier New"/>
                <a:cs typeface="Courier New"/>
              </a:rPr>
              <a:t> true;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}</a:t>
            </a: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8B189D"/>
                </a:solidFill>
                <a:latin typeface="Courier New"/>
                <a:cs typeface="Courier New"/>
              </a:rPr>
              <a:t>return</a:t>
            </a:r>
            <a:r>
              <a:rPr lang="en-US" sz="1600" b="1" dirty="0" smtClean="0">
                <a:latin typeface="Courier New"/>
                <a:cs typeface="Courier New"/>
              </a:rPr>
              <a:t> false;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}</a:t>
            </a:r>
            <a:endParaRPr lang="en-US" sz="16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90227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Also in the paper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details on the wrappers</a:t>
            </a:r>
          </a:p>
          <a:p>
            <a:r>
              <a:rPr lang="en-US" dirty="0" smtClean="0"/>
              <a:t>Formal translation from </a:t>
            </a:r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 smtClean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dirty="0" smtClean="0"/>
              <a:t> to JavaScript</a:t>
            </a:r>
          </a:p>
          <a:p>
            <a:r>
              <a:rPr lang="en-US" dirty="0" smtClean="0"/>
              <a:t>Formalization of </a:t>
            </a:r>
            <a:r>
              <a:rPr lang="en-US" dirty="0" smtClean="0">
                <a:latin typeface="Georgia"/>
                <a:cs typeface="Georgia"/>
              </a:rPr>
              <a:t>TS</a:t>
            </a:r>
            <a:r>
              <a:rPr lang="en-US" baseline="30000" dirty="0" smtClean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dirty="0" smtClean="0"/>
              <a:t> in JSVerify</a:t>
            </a:r>
            <a:r>
              <a:rPr lang="en-US" baseline="30000" dirty="0" smtClean="0"/>
              <a:t>†</a:t>
            </a:r>
            <a:endParaRPr lang="en-US" dirty="0" smtClean="0"/>
          </a:p>
          <a:p>
            <a:r>
              <a:rPr lang="en-US" dirty="0" smtClean="0"/>
              <a:t>Type soundness theorem and proof sketch</a:t>
            </a:r>
          </a:p>
          <a:p>
            <a:r>
              <a:rPr lang="en-US" dirty="0" smtClean="0"/>
              <a:t>A standards based mechanism for first starter privileges</a:t>
            </a:r>
          </a:p>
          <a:p>
            <a:r>
              <a:rPr lang="en-US" dirty="0" smtClean="0"/>
              <a:t>More examples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8480" y="5630624"/>
            <a:ext cx="3881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†</a:t>
            </a:r>
            <a:r>
              <a:rPr lang="en-US" sz="1600" dirty="0" smtClean="0"/>
              <a:t>Swamy et. al.</a:t>
            </a:r>
            <a:r>
              <a:rPr lang="en-US" sz="1600" dirty="0"/>
              <a:t> </a:t>
            </a:r>
            <a:r>
              <a:rPr lang="en-US" sz="1600" dirty="0" smtClean="0"/>
              <a:t>PLDI’ </a:t>
            </a:r>
            <a:r>
              <a:rPr lang="en-US" sz="1600" dirty="0" smtClean="0"/>
              <a:t>13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387068"/>
            <a:ext cx="61195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Comic Sans MS"/>
                <a:cs typeface="Comic Sans MS"/>
              </a:rPr>
              <a:t>See our paper !</a:t>
            </a:r>
            <a:endParaRPr lang="en-US" sz="4400" b="1" dirty="0">
              <a:latin typeface="Comic Sans MS"/>
              <a:cs typeface="Comic Sans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04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Georgia"/>
                <a:cs typeface="Georgia"/>
              </a:rPr>
              <a:t>TS</a:t>
            </a:r>
            <a:r>
              <a:rPr lang="en-US" baseline="30000" dirty="0" smtClean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dirty="0" smtClean="0">
                <a:sym typeface="Zapf Dingbats"/>
              </a:rPr>
              <a:t>:The </a:t>
            </a:r>
            <a:r>
              <a:rPr lang="en-US" b="1" dirty="0" smtClean="0">
                <a:sym typeface="Zapf Dingbats"/>
              </a:rPr>
              <a:t>First</a:t>
            </a:r>
            <a:r>
              <a:rPr lang="en-US" dirty="0" smtClean="0">
                <a:sym typeface="Zapf Dingbats"/>
              </a:rPr>
              <a:t> JavaScript Type System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78982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Provide strong </a:t>
            </a:r>
            <a:r>
              <a:rPr lang="en-US" sz="3200" dirty="0"/>
              <a:t>t</a:t>
            </a:r>
            <a:r>
              <a:rPr lang="en-US" sz="3200" dirty="0" smtClean="0"/>
              <a:t>ype </a:t>
            </a:r>
            <a:r>
              <a:rPr lang="en-US" sz="3200" dirty="0"/>
              <a:t>s</a:t>
            </a:r>
            <a:r>
              <a:rPr lang="en-US" sz="3200" dirty="0" smtClean="0"/>
              <a:t>afety in a modular way</a:t>
            </a:r>
          </a:p>
          <a:p>
            <a:r>
              <a:rPr lang="en-US" sz="3200" dirty="0" smtClean="0"/>
              <a:t>While accounting for </a:t>
            </a:r>
            <a:r>
              <a:rPr lang="en-US" sz="3200" b="1" dirty="0" smtClean="0">
                <a:latin typeface="Comic Sans MS"/>
                <a:cs typeface="Comic Sans MS"/>
              </a:rPr>
              <a:t>ALL</a:t>
            </a:r>
            <a:r>
              <a:rPr lang="en-US" sz="3200" dirty="0" smtClean="0"/>
              <a:t> of JavaScript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2800" dirty="0">
                <a:hlinkClick r:id="rId2"/>
              </a:rPr>
              <a:t>http://</a:t>
            </a:r>
            <a:r>
              <a:rPr lang="en-US" sz="2800" dirty="0" err="1">
                <a:hlinkClick r:id="rId2"/>
              </a:rPr>
              <a:t>research.microsoft.com</a:t>
            </a:r>
            <a:r>
              <a:rPr lang="en-US" sz="2800" dirty="0">
                <a:hlinkClick r:id="rId2"/>
              </a:rPr>
              <a:t>/en-us/um/people/</a:t>
            </a:r>
            <a:r>
              <a:rPr lang="en-US" sz="2800" dirty="0" err="1">
                <a:hlinkClick r:id="rId2"/>
              </a:rPr>
              <a:t>nswamy</a:t>
            </a:r>
            <a:r>
              <a:rPr lang="en-US" sz="2800" dirty="0">
                <a:hlinkClick r:id="rId2"/>
              </a:rPr>
              <a:t>/Playground/</a:t>
            </a:r>
            <a:r>
              <a:rPr lang="en-US" sz="2800" dirty="0" err="1">
                <a:hlinkClick r:id="rId2"/>
              </a:rPr>
              <a:t>TSSecure</a:t>
            </a:r>
            <a:r>
              <a:rPr lang="en-US" sz="2800" dirty="0">
                <a:hlinkClick r:id="rId2"/>
              </a:rPr>
              <a:t>/</a:t>
            </a:r>
            <a:r>
              <a:rPr lang="en-US" sz="2800" dirty="0" err="1">
                <a:hlinkClick r:id="rId2"/>
              </a:rPr>
              <a:t>index.html</a:t>
            </a:r>
            <a:endParaRPr lang="en-US" sz="2800" dirty="0" smtClean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247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 Errors ≈ Security Vulnerabilities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Attacker can exploit missing property accesses</a:t>
            </a:r>
          </a:p>
          <a:p>
            <a:r>
              <a:rPr lang="en-US" sz="2800" dirty="0" smtClean="0"/>
              <a:t>Can execute arbitrary JavaScript</a:t>
            </a:r>
            <a:endParaRPr lang="en-US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333559" y="3699767"/>
            <a:ext cx="8505748" cy="148336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Need a stronger notion of type safety !</a:t>
            </a:r>
            <a:endParaRPr lang="en-US" sz="3200" b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212737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Stronger Type Safety for JavaScript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982" y="1600200"/>
            <a:ext cx="8229600" cy="713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DJS (</a:t>
            </a:r>
            <a:r>
              <a:rPr lang="en-US" sz="1600" dirty="0" err="1" smtClean="0"/>
              <a:t>Chugh</a:t>
            </a:r>
            <a:r>
              <a:rPr lang="en-US" sz="1600" dirty="0" smtClean="0"/>
              <a:t> et. al.), DJS(</a:t>
            </a:r>
            <a:r>
              <a:rPr lang="en-US" sz="1600" dirty="0" err="1" smtClean="0"/>
              <a:t>Maffeis</a:t>
            </a:r>
            <a:r>
              <a:rPr lang="en-US" sz="1600" dirty="0" smtClean="0"/>
              <a:t> et. al.), JSVerify(</a:t>
            </a:r>
            <a:r>
              <a:rPr lang="en-US" sz="1600" dirty="0" err="1" smtClean="0"/>
              <a:t>Swamy</a:t>
            </a:r>
            <a:r>
              <a:rPr lang="en-US" sz="1600" dirty="0" smtClean="0"/>
              <a:t> et. al.), JSVerify(Gardner et. al.), </a:t>
            </a:r>
            <a:r>
              <a:rPr lang="en-US" sz="1600" dirty="0" err="1" smtClean="0"/>
              <a:t>Adsafety</a:t>
            </a:r>
            <a:r>
              <a:rPr lang="en-US" sz="1600" dirty="0" smtClean="0"/>
              <a:t>(</a:t>
            </a:r>
            <a:r>
              <a:rPr lang="en-US" sz="1600" dirty="0" err="1" smtClean="0"/>
              <a:t>Guha</a:t>
            </a:r>
            <a:r>
              <a:rPr lang="en-US" sz="1600" dirty="0" smtClean="0"/>
              <a:t> et. al.), SES-light(</a:t>
            </a:r>
            <a:r>
              <a:rPr lang="en-US" sz="1600" dirty="0" err="1" smtClean="0"/>
              <a:t>Taly</a:t>
            </a:r>
            <a:r>
              <a:rPr lang="en-US" sz="1600" dirty="0" smtClean="0"/>
              <a:t> et. al.), Moller et. </a:t>
            </a:r>
            <a:r>
              <a:rPr lang="en-US" sz="1600" dirty="0"/>
              <a:t>a</a:t>
            </a:r>
            <a:r>
              <a:rPr lang="en-US" sz="1600" dirty="0" smtClean="0"/>
              <a:t>l., 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0092" y="2718450"/>
            <a:ext cx="4603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cs typeface="Comic Sans MS"/>
              </a:rPr>
              <a:t>Handle only subsets of JavaScript</a:t>
            </a:r>
            <a:endParaRPr lang="en-US" sz="2000" b="1" dirty="0">
              <a:cs typeface="Comic Sans MS"/>
            </a:endParaRPr>
          </a:p>
        </p:txBody>
      </p:sp>
      <p:sp>
        <p:nvSpPr>
          <p:cNvPr id="11" name="Right Brace 10"/>
          <p:cNvSpPr/>
          <p:nvPr/>
        </p:nvSpPr>
        <p:spPr>
          <a:xfrm rot="5400000">
            <a:off x="4320391" y="-1587423"/>
            <a:ext cx="442268" cy="7949085"/>
          </a:xfrm>
          <a:prstGeom prst="rightBrace">
            <a:avLst>
              <a:gd name="adj1" fmla="val 8333"/>
              <a:gd name="adj2" fmla="val 50428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66981" y="3379387"/>
            <a:ext cx="653163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b="1" dirty="0">
                <a:latin typeface="Comic Sans MS"/>
                <a:cs typeface="Comic Sans MS"/>
              </a:rPr>
              <a:t>Cannot ignore the </a:t>
            </a:r>
            <a:r>
              <a:rPr lang="en-US" sz="3200" b="1" dirty="0" smtClean="0">
                <a:latin typeface="Comic Sans MS"/>
                <a:cs typeface="Comic Sans MS"/>
              </a:rPr>
              <a:t>adversary</a:t>
            </a:r>
            <a:r>
              <a:rPr lang="en-US" sz="2400" b="1" dirty="0" smtClean="0">
                <a:cs typeface="Comic Sans MS"/>
              </a:rPr>
              <a:t> </a:t>
            </a:r>
          </a:p>
          <a:p>
            <a:pPr marL="457200" indent="-457200">
              <a:buFont typeface="Arial"/>
              <a:buChar char="•"/>
            </a:pPr>
            <a:r>
              <a:rPr lang="en-US" sz="3200" b="1" dirty="0" smtClean="0">
                <a:latin typeface="Comic Sans MS"/>
                <a:cs typeface="Comic Sans MS"/>
              </a:rPr>
              <a:t>Lots of crazy stuff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dirty="0" err="1">
                <a:cs typeface="Comic Sans MS"/>
              </a:rPr>
              <a:t>e</a:t>
            </a:r>
            <a:r>
              <a:rPr lang="en-US" sz="2400" dirty="0" err="1" smtClean="0">
                <a:cs typeface="Comic Sans MS"/>
              </a:rPr>
              <a:t>val</a:t>
            </a:r>
            <a:endParaRPr lang="en-US" sz="2400" dirty="0" smtClean="0">
              <a:cs typeface="Comic Sans MS"/>
            </a:endParaRPr>
          </a:p>
          <a:p>
            <a:pPr marL="914400" lvl="1" indent="-457200">
              <a:buFont typeface="Arial"/>
              <a:buChar char="•"/>
            </a:pPr>
            <a:r>
              <a:rPr lang="en-US" sz="2400" dirty="0" smtClean="0">
                <a:cs typeface="Comic Sans MS"/>
              </a:rPr>
              <a:t>Proxies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dirty="0" smtClean="0">
                <a:cs typeface="Comic Sans MS"/>
              </a:rPr>
              <a:t>Stack walking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dirty="0" smtClean="0">
                <a:cs typeface="Comic Sans MS"/>
              </a:rPr>
              <a:t>Prototype poisoning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dirty="0" smtClean="0">
                <a:cs typeface="Comic Sans MS"/>
              </a:rPr>
              <a:t>Global namespace corruption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dirty="0" smtClean="0">
                <a:cs typeface="Comic Sans MS"/>
              </a:rPr>
              <a:t>…</a:t>
            </a:r>
            <a:endParaRPr lang="en-US" sz="2400" dirty="0"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845711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Attempts to Handle Full JavaScript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TypeScript</a:t>
            </a:r>
            <a:r>
              <a:rPr lang="en-US" sz="2800" dirty="0" smtClean="0"/>
              <a:t>, Closure</a:t>
            </a:r>
          </a:p>
          <a:p>
            <a:r>
              <a:rPr lang="en-US" sz="2800" dirty="0" smtClean="0"/>
              <a:t>Great in increasing programmer productivity</a:t>
            </a:r>
          </a:p>
          <a:p>
            <a:r>
              <a:rPr lang="en-US" sz="2800" b="1" dirty="0" smtClean="0">
                <a:latin typeface="Comic Sans MS"/>
                <a:cs typeface="Comic Sans MS"/>
              </a:rPr>
              <a:t>But Not Type Safe</a:t>
            </a:r>
            <a:endParaRPr lang="en-US" sz="2800" b="1" dirty="0">
              <a:latin typeface="Comic Sans MS"/>
              <a:cs typeface="Comic Sans M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07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ask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Can we provide stronger JS type </a:t>
            </a:r>
            <a:r>
              <a:rPr lang="en-US" sz="3200" dirty="0" smtClean="0"/>
              <a:t>safety</a:t>
            </a:r>
            <a:endParaRPr lang="en-US" sz="2800" dirty="0" smtClean="0"/>
          </a:p>
          <a:p>
            <a:pPr marL="0" indent="0">
              <a:buNone/>
            </a:pPr>
            <a:endParaRPr lang="en-US" sz="3200" i="1" dirty="0" smtClean="0"/>
          </a:p>
          <a:p>
            <a:r>
              <a:rPr lang="en-US" sz="3200" dirty="0" smtClean="0"/>
              <a:t>While accounting for the full ECMAScript5 language</a:t>
            </a:r>
          </a:p>
          <a:p>
            <a:pPr lvl="1"/>
            <a:r>
              <a:rPr lang="en-US" sz="2800" dirty="0" smtClean="0"/>
              <a:t>Unrestricted adversary</a:t>
            </a:r>
            <a:endParaRPr lang="en-US" sz="2800" dirty="0" smtClean="0"/>
          </a:p>
          <a:p>
            <a:endParaRPr lang="en-US" sz="3200" i="1" dirty="0"/>
          </a:p>
          <a:p>
            <a:r>
              <a:rPr lang="en-US" sz="3200" dirty="0" smtClean="0"/>
              <a:t>And</a:t>
            </a:r>
            <a:r>
              <a:rPr lang="en-US" sz="3200" dirty="0" smtClean="0"/>
              <a:t> </a:t>
            </a:r>
            <a:r>
              <a:rPr lang="en-US" sz="3200" dirty="0" smtClean="0"/>
              <a:t>still retaining </a:t>
            </a:r>
            <a:r>
              <a:rPr lang="en-US" sz="3200" i="1" dirty="0" smtClean="0"/>
              <a:t>idiomatic</a:t>
            </a:r>
            <a:r>
              <a:rPr lang="en-US" sz="3200" dirty="0" smtClean="0"/>
              <a:t> JS programming </a:t>
            </a:r>
            <a:r>
              <a:rPr lang="en-US" sz="3200" dirty="0" smtClean="0"/>
              <a:t>interface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44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Georgia"/>
                <a:cs typeface="Georgia"/>
              </a:rPr>
              <a:t>TS</a:t>
            </a:r>
            <a:r>
              <a:rPr lang="en-US" sz="3200" baseline="30000" dirty="0" smtClean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3200" dirty="0" smtClean="0">
                <a:ea typeface="Zapf Dingbats"/>
                <a:cs typeface="Zapf Dingbats"/>
                <a:sym typeface="Zapf Dingbats"/>
              </a:rPr>
              <a:t>: Gradual Type System for </a:t>
            </a:r>
            <a:r>
              <a:rPr lang="en-US" sz="3200" b="1" dirty="0" smtClean="0">
                <a:ea typeface="Zapf Dingbats"/>
                <a:cs typeface="Zapf Dingbats"/>
                <a:sym typeface="Zapf Dingbats"/>
              </a:rPr>
              <a:t>All</a:t>
            </a:r>
            <a:r>
              <a:rPr lang="en-US" sz="3200" dirty="0" smtClean="0">
                <a:ea typeface="Zapf Dingbats"/>
                <a:cs typeface="Zapf Dingbats"/>
                <a:sym typeface="Zapf Dingbats"/>
              </a:rPr>
              <a:t> of </a:t>
            </a:r>
            <a:r>
              <a:rPr lang="en-US" sz="3200" dirty="0" smtClean="0">
                <a:ea typeface="Zapf Dingbats"/>
                <a:cs typeface="Zapf Dingbats"/>
                <a:sym typeface="Zapf Dingbats"/>
              </a:rPr>
              <a:t>JavaScript</a:t>
            </a:r>
            <a:endParaRPr lang="en-US" sz="3200" baseline="30000" dirty="0">
              <a:latin typeface="Georgia"/>
              <a:cs typeface="Georgia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457200" y="1624844"/>
            <a:ext cx="4669823" cy="1477328"/>
            <a:chOff x="141120" y="1885669"/>
            <a:chExt cx="4669823" cy="1477328"/>
          </a:xfrm>
        </p:grpSpPr>
        <p:sp>
          <p:nvSpPr>
            <p:cNvPr id="6" name="TextBox 5"/>
            <p:cNvSpPr txBox="1"/>
            <p:nvPr/>
          </p:nvSpPr>
          <p:spPr>
            <a:xfrm>
              <a:off x="141120" y="1885669"/>
              <a:ext cx="4669823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Statically</a:t>
              </a:r>
              <a:r>
                <a:rPr lang="en-US" dirty="0" smtClean="0"/>
                <a:t> typed core</a:t>
              </a:r>
            </a:p>
            <a:p>
              <a:pPr marL="742950" lvl="1" indent="-285750">
                <a:buFont typeface="Arial"/>
                <a:buChar char="•"/>
              </a:pPr>
              <a:r>
                <a:rPr lang="en-US" b="1" dirty="0" smtClean="0">
                  <a:latin typeface="Courier New"/>
                  <a:cs typeface="Courier New"/>
                </a:rPr>
                <a:t>number</a:t>
              </a:r>
              <a:r>
                <a:rPr lang="en-US" dirty="0" smtClean="0"/>
                <a:t>, </a:t>
              </a:r>
              <a:r>
                <a:rPr lang="en-US" b="1" dirty="0" smtClean="0">
                  <a:latin typeface="Courier New"/>
                  <a:cs typeface="Courier New"/>
                </a:rPr>
                <a:t>bool</a:t>
              </a:r>
              <a:r>
                <a:rPr lang="en-US" dirty="0" smtClean="0"/>
                <a:t>, </a:t>
              </a:r>
              <a:r>
                <a:rPr lang="en-US" b="1" dirty="0" smtClean="0">
                  <a:latin typeface="Courier New"/>
                  <a:cs typeface="Courier New"/>
                </a:rPr>
                <a:t>string</a:t>
              </a:r>
            </a:p>
            <a:p>
              <a:pPr marL="742950" lvl="1" indent="-285750">
                <a:buFont typeface="Arial"/>
                <a:buChar char="•"/>
              </a:pPr>
              <a:r>
                <a:rPr lang="en-US" b="1" dirty="0" smtClean="0">
                  <a:latin typeface="Courier New"/>
                  <a:cs typeface="Courier New"/>
                </a:rPr>
                <a:t>T</a:t>
              </a:r>
              <a:r>
                <a:rPr lang="en-US" b="1" baseline="-25000" dirty="0" smtClean="0">
                  <a:latin typeface="Courier New"/>
                  <a:cs typeface="Courier New"/>
                </a:rPr>
                <a:t>1     </a:t>
              </a:r>
              <a:r>
                <a:rPr lang="en-US" b="1" dirty="0" smtClean="0">
                  <a:latin typeface="Courier New"/>
                  <a:cs typeface="Courier New"/>
                </a:rPr>
                <a:t>T</a:t>
              </a:r>
              <a:r>
                <a:rPr lang="en-US" b="1" baseline="-25000" dirty="0" smtClean="0">
                  <a:latin typeface="Courier New"/>
                  <a:cs typeface="Courier New"/>
                </a:rPr>
                <a:t>2</a:t>
              </a:r>
              <a:r>
                <a:rPr lang="en-US" b="1" dirty="0" smtClean="0">
                  <a:latin typeface="Courier New"/>
                  <a:cs typeface="Courier New"/>
                </a:rPr>
                <a:t> </a:t>
              </a:r>
            </a:p>
            <a:p>
              <a:pPr marL="742950" lvl="1" indent="-285750">
                <a:buFont typeface="Arial"/>
                <a:buChar char="•"/>
              </a:pPr>
              <a:r>
                <a:rPr lang="en-US" b="1" dirty="0">
                  <a:latin typeface="Courier New"/>
                  <a:cs typeface="Courier New"/>
                </a:rPr>
                <a:t>{ f</a:t>
              </a:r>
              <a:r>
                <a:rPr lang="en-US" b="1" baseline="-25000" dirty="0">
                  <a:latin typeface="Courier New"/>
                  <a:cs typeface="Courier New"/>
                </a:rPr>
                <a:t>i</a:t>
              </a:r>
              <a:r>
                <a:rPr lang="en-US" b="1" dirty="0">
                  <a:latin typeface="Courier New"/>
                  <a:cs typeface="Courier New"/>
                </a:rPr>
                <a:t> : T</a:t>
              </a:r>
              <a:r>
                <a:rPr lang="en-US" b="1" baseline="-25000" dirty="0">
                  <a:latin typeface="Courier New"/>
                  <a:cs typeface="Courier New"/>
                </a:rPr>
                <a:t>i</a:t>
              </a:r>
              <a:r>
                <a:rPr lang="en-US" b="1" dirty="0">
                  <a:latin typeface="Courier New"/>
                  <a:cs typeface="Courier New"/>
                </a:rPr>
                <a:t> } </a:t>
              </a:r>
              <a:r>
                <a:rPr lang="en-US" dirty="0"/>
                <a:t>(mutable, extensible) </a:t>
              </a:r>
              <a:endParaRPr lang="en-US" b="1" dirty="0" smtClean="0">
                <a:latin typeface="Courier New"/>
                <a:cs typeface="Courier New"/>
              </a:endParaRPr>
            </a:p>
            <a:p>
              <a:pPr marL="742950" lvl="1" indent="-285750">
                <a:buFont typeface="Arial"/>
                <a:buChar char="•"/>
              </a:pPr>
              <a:r>
                <a:rPr lang="en-US" dirty="0" smtClean="0"/>
                <a:t>ADTs</a:t>
              </a:r>
              <a:endParaRPr lang="en-US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282918" y="2629676"/>
              <a:ext cx="2694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200" y="3357398"/>
            <a:ext cx="46698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3366FF"/>
                </a:solidFill>
                <a:latin typeface="Comic Sans MS"/>
                <a:cs typeface="Comic Sans MS"/>
              </a:rPr>
              <a:t>Dynamically</a:t>
            </a:r>
            <a:r>
              <a:rPr lang="en-US" dirty="0" smtClean="0"/>
              <a:t> typed fragment</a:t>
            </a:r>
          </a:p>
          <a:p>
            <a:pPr marL="742950" lvl="1" indent="-285750">
              <a:buFont typeface="Arial"/>
              <a:buChar char="•"/>
            </a:pPr>
            <a:r>
              <a:rPr lang="en-US" b="1" dirty="0"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ny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cs typeface="Courier New"/>
              </a:rPr>
              <a:t>JSON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cs typeface="Courier New"/>
              </a:rPr>
              <a:t>Runtime type tests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" y="4804677"/>
            <a:ext cx="32585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Un</a:t>
            </a:r>
            <a:r>
              <a:rPr lang="en-US" dirty="0" smtClean="0"/>
              <a:t> typed </a:t>
            </a:r>
            <a:r>
              <a:rPr lang="en-US" dirty="0" smtClean="0"/>
              <a:t>adversary</a:t>
            </a:r>
            <a:endParaRPr lang="en-US" dirty="0" smtClean="0"/>
          </a:p>
          <a:p>
            <a:pPr marL="742950" lvl="1" indent="-285750">
              <a:buFont typeface="Arial"/>
              <a:buChar char="•"/>
            </a:pPr>
            <a:r>
              <a:rPr lang="en-US" dirty="0">
                <a:cs typeface="Courier New"/>
              </a:rPr>
              <a:t>a</a:t>
            </a:r>
            <a:r>
              <a:rPr lang="en-US" dirty="0" smtClean="0">
                <a:cs typeface="Courier New"/>
              </a:rPr>
              <a:t>rbitrary JavaScript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cs typeface="Courier New"/>
              </a:rPr>
              <a:t>unmodified</a:t>
            </a:r>
            <a:endParaRPr lang="en-US" dirty="0" smtClean="0">
              <a:cs typeface="Courier New"/>
            </a:endParaRP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cs typeface="Courier New"/>
              </a:rPr>
              <a:t>unverified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cs typeface="Courier New"/>
              </a:rPr>
              <a:t>unrestricted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050815" y="4978850"/>
            <a:ext cx="5093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Run </a:t>
            </a:r>
            <a:r>
              <a:rPr lang="en-US" dirty="0" smtClean="0"/>
              <a:t>time </a:t>
            </a:r>
            <a:r>
              <a:rPr lang="en-US" dirty="0" smtClean="0"/>
              <a:t>checks </a:t>
            </a:r>
            <a:r>
              <a:rPr lang="en-US" dirty="0" smtClean="0"/>
              <a:t>mediate interactions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TS*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POPL'14</a:t>
            </a:r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6446129" y="2931348"/>
            <a:ext cx="2347741" cy="1757393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b="1" dirty="0">
                <a:latin typeface="Comic Sans MS"/>
                <a:cs typeface="Comic Sans MS"/>
              </a:rPr>
              <a:t>U</a:t>
            </a:r>
            <a:endParaRPr lang="en-US" b="1" dirty="0">
              <a:latin typeface="Comic Sans MS"/>
              <a:cs typeface="Comic Sans MS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616517" y="3431628"/>
            <a:ext cx="782581" cy="756833"/>
          </a:xfrm>
          <a:prstGeom prst="roundRect">
            <a:avLst/>
          </a:prstGeom>
          <a:solidFill>
            <a:srgbClr val="33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omic Sans MS"/>
                <a:cs typeface="Comic Sans MS"/>
              </a:rPr>
              <a:t>D</a:t>
            </a:r>
            <a:endParaRPr lang="en-US" b="1" dirty="0">
              <a:latin typeface="Comic Sans MS"/>
              <a:cs typeface="Comic Sans MS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793194" y="3486145"/>
            <a:ext cx="808239" cy="647799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omic Sans MS"/>
                <a:cs typeface="Comic Sans MS"/>
              </a:rPr>
              <a:t>S</a:t>
            </a:r>
            <a:endParaRPr lang="en-US" b="1" dirty="0">
              <a:latin typeface="Comic Sans MS"/>
              <a:cs typeface="Comic Sans MS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7168173" y="3829286"/>
            <a:ext cx="830287" cy="0"/>
          </a:xfrm>
          <a:prstGeom prst="straightConnector1">
            <a:avLst/>
          </a:prstGeom>
          <a:ln w="35941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8235801" y="3957563"/>
            <a:ext cx="0" cy="615729"/>
          </a:xfrm>
          <a:prstGeom prst="straightConnector1">
            <a:avLst/>
          </a:prstGeom>
          <a:ln w="35941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7013820" y="3961571"/>
            <a:ext cx="3" cy="611721"/>
          </a:xfrm>
          <a:prstGeom prst="straightConnector1">
            <a:avLst/>
          </a:prstGeom>
          <a:ln w="35941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842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  <p:bldP spid="31" grpId="0"/>
      <p:bldP spid="19" grpId="0" animBg="1"/>
      <p:bldP spid="20" grpId="0" animBg="1"/>
      <p:bldP spid="2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11794</TotalTime>
  <Words>4035</Words>
  <Application>Microsoft Macintosh PowerPoint</Application>
  <PresentationFormat>On-screen Show (4:3)</PresentationFormat>
  <Paragraphs>968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Clarity</vt:lpstr>
      <vt:lpstr>Gradual typing Embedded securely in javascript</vt:lpstr>
      <vt:lpstr>Architecture of JavaScript Applications</vt:lpstr>
      <vt:lpstr>At Least It’s Dynamically Type Safe</vt:lpstr>
      <vt:lpstr>Or Is It ?</vt:lpstr>
      <vt:lpstr>Type Errors ≈ Security Vulnerabilities </vt:lpstr>
      <vt:lpstr>Stronger Type Safety for JavaScript ?</vt:lpstr>
      <vt:lpstr>Attempts to Handle Full JavaScript ?</vt:lpstr>
      <vt:lpstr>We ask …</vt:lpstr>
      <vt:lpstr>TS★: Gradual Type System for All of JavaScript</vt:lpstr>
      <vt:lpstr>Key Invariants of TS★</vt:lpstr>
      <vt:lpstr>Key Idea: Gradual Security</vt:lpstr>
      <vt:lpstr>Key Idea: Gradual Security</vt:lpstr>
      <vt:lpstr>Key Idea: Gradual Security</vt:lpstr>
      <vt:lpstr>Key Idea: Gradual Security</vt:lpstr>
      <vt:lpstr>Gradual Security – Initial Experience</vt:lpstr>
      <vt:lpstr>TS★ Gradual Typing Overview</vt:lpstr>
      <vt:lpstr>TS★ Tour with Example</vt:lpstr>
      <vt:lpstr>Compilation of Statically Typed Code</vt:lpstr>
      <vt:lpstr>RTTI Instrumentation</vt:lpstr>
      <vt:lpstr>RTTI Instrumentation</vt:lpstr>
      <vt:lpstr>Runtime Checks on RTTI (Dynamic Safety)</vt:lpstr>
      <vt:lpstr>Runtime Checks on RTTI (Dynamic Safety)</vt:lpstr>
      <vt:lpstr>Runtime Checks on RTTI (Dynamic Safety)</vt:lpstr>
      <vt:lpstr>Dynamically Typed to Statically Typed</vt:lpstr>
      <vt:lpstr>Attempt 1 : Use Higher Order Casts for Mutable Records</vt:lpstr>
      <vt:lpstr>Problems with Higher Order Casts</vt:lpstr>
      <vt:lpstr>Gradual Typing with RTTI</vt:lpstr>
      <vt:lpstr>Monotonic Evolution of RTTI</vt:lpstr>
      <vt:lpstr>Seamless Transition from Statically Typed to Dynamically Typed</vt:lpstr>
      <vt:lpstr>RTTI Violations Cause Runtime Failures</vt:lpstr>
      <vt:lpstr>Runtime Checks on RTTI (Dynamic Safety)</vt:lpstr>
      <vt:lpstr>Statically Typed Code Executes As Is</vt:lpstr>
      <vt:lpstr>Key Invariants of TS★</vt:lpstr>
      <vt:lpstr>Memory Isolation from Un</vt:lpstr>
      <vt:lpstr>Memory Isolation from Un</vt:lpstr>
      <vt:lpstr>Memory Isolation from Un</vt:lpstr>
      <vt:lpstr>Memory Isolation from Un</vt:lpstr>
      <vt:lpstr>Memory Isolation from Un</vt:lpstr>
      <vt:lpstr>Wrappers Enforce Heap Shape Invariant</vt:lpstr>
      <vt:lpstr>Facebook API Example</vt:lpstr>
      <vt:lpstr>Facebook API Sample Code</vt:lpstr>
      <vt:lpstr>Example Vulnerabilities in Facebook API</vt:lpstr>
      <vt:lpstr>Porting Facebook API to TS★</vt:lpstr>
      <vt:lpstr>Also in the paper …</vt:lpstr>
      <vt:lpstr>TS★:The First JavaScript Type System To</vt:lpstr>
    </vt:vector>
  </TitlesOfParts>
  <Company>University of Maryland, College Park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Aseem Rastogi</dc:creator>
  <cp:lastModifiedBy>Aseem Rastogi</cp:lastModifiedBy>
  <cp:revision>1416</cp:revision>
  <dcterms:created xsi:type="dcterms:W3CDTF">2014-01-15T19:34:28Z</dcterms:created>
  <dcterms:modified xsi:type="dcterms:W3CDTF">2014-01-24T00:40:02Z</dcterms:modified>
</cp:coreProperties>
</file>